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323" r:id="rId6"/>
    <p:sldId id="258" r:id="rId7"/>
    <p:sldId id="259" r:id="rId8"/>
    <p:sldId id="260" r:id="rId9"/>
    <p:sldId id="261" r:id="rId10"/>
    <p:sldId id="33157" r:id="rId11"/>
    <p:sldId id="33172" r:id="rId12"/>
    <p:sldId id="263" r:id="rId13"/>
    <p:sldId id="264" r:id="rId14"/>
    <p:sldId id="265" r:id="rId15"/>
    <p:sldId id="266" r:id="rId16"/>
    <p:sldId id="267" r:id="rId17"/>
    <p:sldId id="268" r:id="rId18"/>
    <p:sldId id="269" r:id="rId19"/>
    <p:sldId id="33132" r:id="rId20"/>
    <p:sldId id="271" r:id="rId21"/>
    <p:sldId id="272" r:id="rId22"/>
    <p:sldId id="273" r:id="rId23"/>
    <p:sldId id="33137" r:id="rId24"/>
    <p:sldId id="275" r:id="rId25"/>
    <p:sldId id="276" r:id="rId26"/>
    <p:sldId id="33154" r:id="rId27"/>
    <p:sldId id="279" r:id="rId28"/>
    <p:sldId id="280" r:id="rId29"/>
    <p:sldId id="281" r:id="rId30"/>
    <p:sldId id="282" r:id="rId31"/>
    <p:sldId id="283" r:id="rId32"/>
    <p:sldId id="284" r:id="rId33"/>
    <p:sldId id="33144" r:id="rId34"/>
    <p:sldId id="286" r:id="rId35"/>
    <p:sldId id="33147" r:id="rId36"/>
    <p:sldId id="33148" r:id="rId37"/>
    <p:sldId id="33150" r:id="rId38"/>
    <p:sldId id="33152" r:id="rId39"/>
    <p:sldId id="33153" r:id="rId40"/>
    <p:sldId id="305" r:id="rId41"/>
    <p:sldId id="308" r:id="rId42"/>
    <p:sldId id="306" r:id="rId43"/>
    <p:sldId id="307" r:id="rId44"/>
    <p:sldId id="309" r:id="rId45"/>
    <p:sldId id="33138" r:id="rId46"/>
    <p:sldId id="33139" r:id="rId47"/>
    <p:sldId id="33140" r:id="rId48"/>
    <p:sldId id="310" r:id="rId49"/>
    <p:sldId id="33142" r:id="rId50"/>
    <p:sldId id="311" r:id="rId51"/>
    <p:sldId id="33141" r:id="rId52"/>
    <p:sldId id="33155" r:id="rId53"/>
    <p:sldId id="33173" r:id="rId54"/>
    <p:sldId id="360" r:id="rId55"/>
    <p:sldId id="33149" r:id="rId56"/>
    <p:sldId id="298" r:id="rId57"/>
    <p:sldId id="299" r:id="rId58"/>
    <p:sldId id="300" r:id="rId59"/>
    <p:sldId id="301" r:id="rId60"/>
    <p:sldId id="302" r:id="rId61"/>
    <p:sldId id="303" r:id="rId62"/>
  </p:sldIdLst>
  <p:sldSz cx="12192000"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正贤" initials="张"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BF5"/>
    <a:srgbClr val="7479A4"/>
    <a:srgbClr val="4FB7E2"/>
    <a:srgbClr val="C9CBE7"/>
    <a:srgbClr val="2283B4"/>
    <a:srgbClr val="289B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gs" Target="tags/tag166.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dmin\Documents\WeChat%20Files\xiashang649085\FileStorage\File\2022-09\&#32701;&#20043;&#29233;&#35843;&#26597;-&#23478;&#38271;&#27719;&#24635;(5).xlsx" TargetMode="External"/></Relationships>
</file>

<file path=ppt/charts/_rels/chart11.xml.rels><?xml version="1.0" encoding="UTF-8" standalone="yes"?>
<Relationships xmlns="http://schemas.openxmlformats.org/package/2006/relationships"><Relationship Id="rId1" Type="http://schemas.openxmlformats.org/officeDocument/2006/relationships/package" Target="../embeddings/Workbook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54901960784314"/>
          <c:y val="0.0634920634920635"/>
          <c:w val="0.949019607843137"/>
          <c:h val="0.873015873015873"/>
        </c:manualLayout>
      </c:layout>
      <c:barChart>
        <c:barDir val="col"/>
        <c:grouping val="stacked"/>
        <c:varyColors val="0"/>
        <c:ser>
          <c:idx val="0"/>
          <c:order val="0"/>
          <c:spPr>
            <a:solidFill>
              <a:schemeClr val="accent1"/>
            </a:solidFill>
            <a:ln>
              <a:noFill/>
            </a:ln>
          </c:spPr>
          <c:invertIfNegative val="0"/>
          <c:dLbls>
            <c:delete val="1"/>
          </c:dLbls>
          <c:val>
            <c:numRef>
              <c:f>Sheet1!$A$1:$D$1</c:f>
              <c:numCache>
                <c:formatCode>General</c:formatCode>
                <c:ptCount val="4"/>
                <c:pt idx="0">
                  <c:v>25</c:v>
                </c:pt>
                <c:pt idx="1">
                  <c:v>59</c:v>
                </c:pt>
                <c:pt idx="2">
                  <c:v>15</c:v>
                </c:pt>
                <c:pt idx="3">
                  <c:v>1</c:v>
                </c:pt>
              </c:numCache>
            </c:numRef>
          </c:val>
        </c:ser>
        <c:dLbls>
          <c:showLegendKey val="0"/>
          <c:showVal val="0"/>
          <c:showCatName val="0"/>
          <c:showSerName val="0"/>
          <c:showPercent val="0"/>
          <c:showBubbleSize val="0"/>
        </c:dLbls>
        <c:gapWidth val="80"/>
        <c:overlap val="100"/>
        <c:axId val="1139209407"/>
        <c:axId val="1"/>
      </c:barChart>
      <c:catAx>
        <c:axId val="1139209407"/>
        <c:scaling>
          <c:orientation val="minMax"/>
        </c:scaling>
        <c:delete val="0"/>
        <c:axPos val="b"/>
        <c:majorGridlines>
          <c:spPr>
            <a:ln w="6350" cap="flat" cmpd="sng" algn="ctr">
              <a:noFill/>
              <a:prstDash val="solid"/>
              <a:round/>
            </a:ln>
          </c:spPr>
        </c:majorGridlines>
        <c:majorTickMark val="none"/>
        <c:minorTickMark val="none"/>
        <c:tickLblPos val="none"/>
        <c:spPr>
          <a:ln w="9525" cap="flat" cmpd="sng" algn="ctr">
            <a:solidFill>
              <a:schemeClr val="bg2"/>
            </a:solidFill>
            <a:prstDash val="solid"/>
            <a:round/>
          </a:ln>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
        <c:crosses val="min"/>
        <c:auto val="0"/>
        <c:lblAlgn val="ctr"/>
        <c:lblOffset val="100"/>
        <c:noMultiLvlLbl val="0"/>
      </c:catAx>
      <c:valAx>
        <c:axId val="1"/>
        <c:scaling>
          <c:orientation val="minMax"/>
          <c:max val="59"/>
          <c:min val="0"/>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139209407"/>
        <c:crosses val="min"/>
        <c:crossBetween val="between"/>
      </c:valAx>
    </c:plotArea>
    <c:plotVisOnly val="0"/>
    <c:dispBlanksAs val="gap"/>
    <c:showDLblsOverMax val="1"/>
  </c:chart>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dirty="0"/>
              <a:t>羽之爱学生参与时长与病症改变情况的关联</a:t>
            </a:r>
            <a:endParaRPr lang="en-US" dirty="0"/>
          </a:p>
        </c:rich>
      </c:tx>
      <c:layout/>
      <c:overlay val="0"/>
      <c:spPr>
        <a:noFill/>
        <a:ln>
          <a:noFill/>
        </a:ln>
        <a:effectLst/>
      </c:spPr>
    </c:title>
    <c:autoTitleDeleted val="0"/>
    <c:plotArea>
      <c:layout/>
      <c:lineChart>
        <c:grouping val="standard"/>
        <c:varyColors val="0"/>
        <c:ser>
          <c:idx val="0"/>
          <c:order val="0"/>
          <c:tx>
            <c:strRef>
              <c:f>最大变化!$AS$71</c:f>
              <c:strCache>
                <c:ptCount val="1"/>
                <c:pt idx="0">
                  <c:v>A.身体素质提高了</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strRef>
              <c:f>最大变化!$AR$72:$AR$76</c:f>
              <c:strCache>
                <c:ptCount val="5"/>
                <c:pt idx="0">
                  <c:v>A.0-6个月</c:v>
                </c:pt>
                <c:pt idx="1">
                  <c:v>B.7-12个月</c:v>
                </c:pt>
                <c:pt idx="2">
                  <c:v>C.13-18个月</c:v>
                </c:pt>
                <c:pt idx="3">
                  <c:v>D.19-24个月</c:v>
                </c:pt>
                <c:pt idx="4">
                  <c:v>E.24个月以上</c:v>
                </c:pt>
              </c:strCache>
            </c:strRef>
          </c:cat>
          <c:val>
            <c:numRef>
              <c:f>最大变化!$AS$72:$AS$76</c:f>
              <c:numCache>
                <c:formatCode>0%</c:formatCode>
                <c:ptCount val="5"/>
                <c:pt idx="0">
                  <c:v>0.484536082474227</c:v>
                </c:pt>
                <c:pt idx="1">
                  <c:v>0.630434782608696</c:v>
                </c:pt>
                <c:pt idx="2">
                  <c:v>0.620689655172414</c:v>
                </c:pt>
                <c:pt idx="3">
                  <c:v>0.777777777777778</c:v>
                </c:pt>
                <c:pt idx="4">
                  <c:v>0.705882352941177</c:v>
                </c:pt>
              </c:numCache>
            </c:numRef>
          </c:val>
          <c:smooth val="0"/>
        </c:ser>
        <c:ser>
          <c:idx val="1"/>
          <c:order val="1"/>
          <c:tx>
            <c:strRef>
              <c:f>最大变化!$AT$71</c:f>
              <c:strCache>
                <c:ptCount val="1"/>
                <c:pt idx="0">
                  <c:v>B.变得更开朗活泼了</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strRef>
              <c:f>最大变化!$AR$72:$AR$76</c:f>
              <c:strCache>
                <c:ptCount val="5"/>
                <c:pt idx="0">
                  <c:v>A.0-6个月</c:v>
                </c:pt>
                <c:pt idx="1">
                  <c:v>B.7-12个月</c:v>
                </c:pt>
                <c:pt idx="2">
                  <c:v>C.13-18个月</c:v>
                </c:pt>
                <c:pt idx="3">
                  <c:v>D.19-24个月</c:v>
                </c:pt>
                <c:pt idx="4">
                  <c:v>E.24个月以上</c:v>
                </c:pt>
              </c:strCache>
            </c:strRef>
          </c:cat>
          <c:val>
            <c:numRef>
              <c:f>最大变化!$AT$72:$AT$76</c:f>
              <c:numCache>
                <c:formatCode>0%</c:formatCode>
                <c:ptCount val="5"/>
                <c:pt idx="0">
                  <c:v>0.123711340206186</c:v>
                </c:pt>
                <c:pt idx="1">
                  <c:v>0.217391304347826</c:v>
                </c:pt>
                <c:pt idx="2">
                  <c:v>0.310344827586207</c:v>
                </c:pt>
                <c:pt idx="3">
                  <c:v>0.388888888888889</c:v>
                </c:pt>
                <c:pt idx="4">
                  <c:v>0.235294117647059</c:v>
                </c:pt>
              </c:numCache>
            </c:numRef>
          </c:val>
          <c:smooth val="0"/>
        </c:ser>
        <c:ser>
          <c:idx val="2"/>
          <c:order val="2"/>
          <c:tx>
            <c:strRef>
              <c:f>最大变化!$AU$71</c:f>
              <c:strCache>
                <c:ptCount val="1"/>
                <c:pt idx="0">
                  <c:v>C.朋友变多了</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elete val="1"/>
          </c:dLbls>
          <c:cat>
            <c:strRef>
              <c:f>最大变化!$AR$72:$AR$76</c:f>
              <c:strCache>
                <c:ptCount val="5"/>
                <c:pt idx="0">
                  <c:v>A.0-6个月</c:v>
                </c:pt>
                <c:pt idx="1">
                  <c:v>B.7-12个月</c:v>
                </c:pt>
                <c:pt idx="2">
                  <c:v>C.13-18个月</c:v>
                </c:pt>
                <c:pt idx="3">
                  <c:v>D.19-24个月</c:v>
                </c:pt>
                <c:pt idx="4">
                  <c:v>E.24个月以上</c:v>
                </c:pt>
              </c:strCache>
            </c:strRef>
          </c:cat>
          <c:val>
            <c:numRef>
              <c:f>最大变化!$AU$72:$AU$76</c:f>
              <c:numCache>
                <c:formatCode>0%</c:formatCode>
                <c:ptCount val="5"/>
                <c:pt idx="0">
                  <c:v>0.0515463917525773</c:v>
                </c:pt>
                <c:pt idx="1">
                  <c:v>0.130434782608696</c:v>
                </c:pt>
                <c:pt idx="2">
                  <c:v>0.0689655172413793</c:v>
                </c:pt>
                <c:pt idx="3">
                  <c:v>0.111111111111111</c:v>
                </c:pt>
                <c:pt idx="4">
                  <c:v>0.117647058823529</c:v>
                </c:pt>
              </c:numCache>
            </c:numRef>
          </c:val>
          <c:smooth val="0"/>
        </c:ser>
        <c:ser>
          <c:idx val="3"/>
          <c:order val="3"/>
          <c:tx>
            <c:strRef>
              <c:f>最大变化!$AV$71</c:f>
              <c:strCache>
                <c:ptCount val="1"/>
                <c:pt idx="0">
                  <c:v>D.注意力提高了</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elete val="1"/>
          </c:dLbls>
          <c:cat>
            <c:strRef>
              <c:f>最大变化!$AR$72:$AR$76</c:f>
              <c:strCache>
                <c:ptCount val="5"/>
                <c:pt idx="0">
                  <c:v>A.0-6个月</c:v>
                </c:pt>
                <c:pt idx="1">
                  <c:v>B.7-12个月</c:v>
                </c:pt>
                <c:pt idx="2">
                  <c:v>C.13-18个月</c:v>
                </c:pt>
                <c:pt idx="3">
                  <c:v>D.19-24个月</c:v>
                </c:pt>
                <c:pt idx="4">
                  <c:v>E.24个月以上</c:v>
                </c:pt>
              </c:strCache>
            </c:strRef>
          </c:cat>
          <c:val>
            <c:numRef>
              <c:f>最大变化!$AV$72:$AV$76</c:f>
              <c:numCache>
                <c:formatCode>0%</c:formatCode>
                <c:ptCount val="5"/>
                <c:pt idx="0">
                  <c:v>0.123711340206186</c:v>
                </c:pt>
                <c:pt idx="1">
                  <c:v>0.239130434782609</c:v>
                </c:pt>
                <c:pt idx="2">
                  <c:v>0.310344827586207</c:v>
                </c:pt>
                <c:pt idx="3">
                  <c:v>0.277777777777778</c:v>
                </c:pt>
                <c:pt idx="4">
                  <c:v>0.411764705882353</c:v>
                </c:pt>
              </c:numCache>
            </c:numRef>
          </c:val>
          <c:smooth val="0"/>
        </c:ser>
        <c:ser>
          <c:idx val="4"/>
          <c:order val="4"/>
          <c:tx>
            <c:strRef>
              <c:f>最大变化!$AW$71</c:f>
              <c:strCache>
                <c:ptCount val="1"/>
                <c:pt idx="0">
                  <c:v>E.执行力提高了</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elete val="1"/>
          </c:dLbls>
          <c:cat>
            <c:strRef>
              <c:f>最大变化!$AR$72:$AR$76</c:f>
              <c:strCache>
                <c:ptCount val="5"/>
                <c:pt idx="0">
                  <c:v>A.0-6个月</c:v>
                </c:pt>
                <c:pt idx="1">
                  <c:v>B.7-12个月</c:v>
                </c:pt>
                <c:pt idx="2">
                  <c:v>C.13-18个月</c:v>
                </c:pt>
                <c:pt idx="3">
                  <c:v>D.19-24个月</c:v>
                </c:pt>
                <c:pt idx="4">
                  <c:v>E.24个月以上</c:v>
                </c:pt>
              </c:strCache>
            </c:strRef>
          </c:cat>
          <c:val>
            <c:numRef>
              <c:f>最大变化!$AW$72:$AW$76</c:f>
              <c:numCache>
                <c:formatCode>0%</c:formatCode>
                <c:ptCount val="5"/>
                <c:pt idx="0">
                  <c:v>0.134020618556701</c:v>
                </c:pt>
                <c:pt idx="1">
                  <c:v>0.282608695652174</c:v>
                </c:pt>
                <c:pt idx="2">
                  <c:v>0.310344827586207</c:v>
                </c:pt>
                <c:pt idx="3">
                  <c:v>0.333333333333333</c:v>
                </c:pt>
                <c:pt idx="4">
                  <c:v>0.470588235294118</c:v>
                </c:pt>
              </c:numCache>
            </c:numRef>
          </c:val>
          <c:smooth val="0"/>
        </c:ser>
        <c:ser>
          <c:idx val="5"/>
          <c:order val="5"/>
          <c:tx>
            <c:strRef>
              <c:f>最大变化!$AX$71</c:f>
              <c:strCache>
                <c:ptCount val="1"/>
                <c:pt idx="0">
                  <c:v>F.能够听从指令完成任务了</c:v>
                </c:pt>
              </c:strCache>
            </c:strRef>
          </c:tx>
          <c:spPr>
            <a:ln w="28575" cap="rnd">
              <a:solidFill>
                <a:schemeClr val="tx2">
                  <a:lumMod val="40000"/>
                  <a:lumOff val="60000"/>
                </a:schemeClr>
              </a:solidFill>
              <a:round/>
            </a:ln>
            <a:effectLst/>
          </c:spPr>
          <c:marker>
            <c:symbol val="circle"/>
            <c:size val="5"/>
            <c:spPr>
              <a:solidFill>
                <a:schemeClr val="accent6"/>
              </a:solidFill>
              <a:ln w="9525">
                <a:solidFill>
                  <a:schemeClr val="tx2">
                    <a:lumMod val="40000"/>
                    <a:lumOff val="60000"/>
                  </a:schemeClr>
                </a:solidFill>
              </a:ln>
              <a:effectLst/>
            </c:spPr>
          </c:marker>
          <c:dLbls>
            <c:delete val="1"/>
          </c:dLbls>
          <c:cat>
            <c:strRef>
              <c:f>最大变化!$AR$72:$AR$76</c:f>
              <c:strCache>
                <c:ptCount val="5"/>
                <c:pt idx="0">
                  <c:v>A.0-6个月</c:v>
                </c:pt>
                <c:pt idx="1">
                  <c:v>B.7-12个月</c:v>
                </c:pt>
                <c:pt idx="2">
                  <c:v>C.13-18个月</c:v>
                </c:pt>
                <c:pt idx="3">
                  <c:v>D.19-24个月</c:v>
                </c:pt>
                <c:pt idx="4">
                  <c:v>E.24个月以上</c:v>
                </c:pt>
              </c:strCache>
            </c:strRef>
          </c:cat>
          <c:val>
            <c:numRef>
              <c:f>最大变化!$AX$72:$AX$76</c:f>
              <c:numCache>
                <c:formatCode>0%</c:formatCode>
                <c:ptCount val="5"/>
                <c:pt idx="0">
                  <c:v>0.11340206185567</c:v>
                </c:pt>
                <c:pt idx="1">
                  <c:v>0.173913043478261</c:v>
                </c:pt>
                <c:pt idx="2">
                  <c:v>0.206896551724138</c:v>
                </c:pt>
                <c:pt idx="3">
                  <c:v>0.388888888888889</c:v>
                </c:pt>
                <c:pt idx="4">
                  <c:v>0.352941176470588</c:v>
                </c:pt>
              </c:numCache>
            </c:numRef>
          </c:val>
          <c:smooth val="0"/>
        </c:ser>
        <c:ser>
          <c:idx val="6"/>
          <c:order val="6"/>
          <c:tx>
            <c:strRef>
              <c:f>最大变化!$AY$71</c:f>
              <c:strCache>
                <c:ptCount val="1"/>
                <c:pt idx="0">
                  <c:v>G.刻板行为减少了</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dLbls>
            <c:delete val="1"/>
          </c:dLbls>
          <c:cat>
            <c:strRef>
              <c:f>最大变化!$AR$72:$AR$76</c:f>
              <c:strCache>
                <c:ptCount val="5"/>
                <c:pt idx="0">
                  <c:v>A.0-6个月</c:v>
                </c:pt>
                <c:pt idx="1">
                  <c:v>B.7-12个月</c:v>
                </c:pt>
                <c:pt idx="2">
                  <c:v>C.13-18个月</c:v>
                </c:pt>
                <c:pt idx="3">
                  <c:v>D.19-24个月</c:v>
                </c:pt>
                <c:pt idx="4">
                  <c:v>E.24个月以上</c:v>
                </c:pt>
              </c:strCache>
            </c:strRef>
          </c:cat>
          <c:val>
            <c:numRef>
              <c:f>最大变化!$AY$72:$AY$76</c:f>
              <c:numCache>
                <c:formatCode>0%</c:formatCode>
                <c:ptCount val="5"/>
                <c:pt idx="0">
                  <c:v>0</c:v>
                </c:pt>
                <c:pt idx="1">
                  <c:v>0.0652173913043478</c:v>
                </c:pt>
                <c:pt idx="2">
                  <c:v>0.0344827586206897</c:v>
                </c:pt>
                <c:pt idx="3">
                  <c:v>0.111111111111111</c:v>
                </c:pt>
                <c:pt idx="4">
                  <c:v>0.0588235294117647</c:v>
                </c:pt>
              </c:numCache>
            </c:numRef>
          </c:val>
          <c:smooth val="0"/>
        </c:ser>
        <c:dLbls>
          <c:showLegendKey val="0"/>
          <c:showVal val="0"/>
          <c:showCatName val="0"/>
          <c:showSerName val="0"/>
          <c:showPercent val="0"/>
          <c:showBubbleSize val="0"/>
        </c:dLbls>
        <c:marker val="1"/>
        <c:smooth val="0"/>
        <c:axId val="1347645392"/>
        <c:axId val="1347645808"/>
      </c:lineChart>
      <c:catAx>
        <c:axId val="134764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347645808"/>
        <c:crosses val="autoZero"/>
        <c:auto val="1"/>
        <c:lblAlgn val="ctr"/>
        <c:lblOffset val="100"/>
        <c:noMultiLvlLbl val="0"/>
      </c:catAx>
      <c:valAx>
        <c:axId val="13476458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3476453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11764705882353"/>
          <c:y val="0.022638223770135"/>
          <c:w val="0.877647058823529"/>
          <c:h val="0.95472355245973"/>
        </c:manualLayout>
      </c:layout>
      <c:barChart>
        <c:barDir val="bar"/>
        <c:grouping val="stacked"/>
        <c:varyColors val="0"/>
        <c:ser>
          <c:idx val="0"/>
          <c:order val="0"/>
          <c:spPr>
            <a:solidFill>
              <a:srgbClr val="7EC1E8"/>
            </a:solidFill>
            <a:ln>
              <a:noFill/>
            </a:ln>
          </c:spPr>
          <c:invertIfNegative val="0"/>
          <c:dLbls>
            <c:delete val="1"/>
          </c:dLbls>
          <c:val>
            <c:numRef>
              <c:f>Sheet1!$A$1:$G$1</c:f>
              <c:numCache>
                <c:formatCode>General</c:formatCode>
                <c:ptCount val="7"/>
                <c:pt idx="0">
                  <c:v>58</c:v>
                </c:pt>
                <c:pt idx="1">
                  <c:v>24</c:v>
                </c:pt>
                <c:pt idx="2">
                  <c:v>21</c:v>
                </c:pt>
                <c:pt idx="3">
                  <c:v>20</c:v>
                </c:pt>
                <c:pt idx="4">
                  <c:v>18</c:v>
                </c:pt>
                <c:pt idx="5">
                  <c:v>8</c:v>
                </c:pt>
                <c:pt idx="6">
                  <c:v>3</c:v>
                </c:pt>
              </c:numCache>
            </c:numRef>
          </c:val>
        </c:ser>
        <c:dLbls>
          <c:showLegendKey val="0"/>
          <c:showVal val="0"/>
          <c:showCatName val="0"/>
          <c:showSerName val="0"/>
          <c:showPercent val="0"/>
          <c:showBubbleSize val="0"/>
        </c:dLbls>
        <c:gapWidth val="80"/>
        <c:overlap val="100"/>
        <c:axId val="107850960"/>
        <c:axId val="1"/>
      </c:barChart>
      <c:catAx>
        <c:axId val="107850960"/>
        <c:scaling>
          <c:orientation val="maxMin"/>
        </c:scaling>
        <c:delete val="0"/>
        <c:axPos val="l"/>
        <c:majorGridlines>
          <c:spPr>
            <a:ln w="6350" cap="flat" cmpd="sng" algn="ctr">
              <a:noFill/>
              <a:prstDash val="solid"/>
              <a:round/>
            </a:ln>
          </c:spPr>
        </c:majorGridlines>
        <c:majorTickMark val="none"/>
        <c:minorTickMark val="none"/>
        <c:tickLblPos val="none"/>
        <c:spPr>
          <a:ln w="9525" cap="flat" cmpd="sng" algn="ctr">
            <a:solidFill>
              <a:schemeClr val="bg2"/>
            </a:solidFill>
            <a:prstDash val="solid"/>
            <a:round/>
          </a:ln>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
        <c:crosses val="min"/>
        <c:auto val="0"/>
        <c:lblAlgn val="ctr"/>
        <c:lblOffset val="100"/>
        <c:noMultiLvlLbl val="0"/>
      </c:catAx>
      <c:valAx>
        <c:axId val="1"/>
        <c:scaling>
          <c:orientation val="minMax"/>
          <c:max val="58"/>
          <c:min val="0"/>
        </c:scaling>
        <c:delete val="1"/>
        <c:axPos val="t"/>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07850960"/>
        <c:crosses val="min"/>
        <c:crossBetween val="between"/>
      </c:valAx>
    </c:plotArea>
    <c:plotVisOnly val="0"/>
    <c:dispBlanksAs val="gap"/>
    <c:showDLblsOverMax val="1"/>
  </c:chart>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54901960784314"/>
          <c:y val="0.0634920634920635"/>
          <c:w val="0.949019607843137"/>
          <c:h val="0.873015873015873"/>
        </c:manualLayout>
      </c:layout>
      <c:barChart>
        <c:barDir val="col"/>
        <c:grouping val="stacked"/>
        <c:varyColors val="0"/>
        <c:ser>
          <c:idx val="0"/>
          <c:order val="0"/>
          <c:spPr>
            <a:solidFill>
              <a:schemeClr val="accent1"/>
            </a:solidFill>
            <a:ln>
              <a:noFill/>
            </a:ln>
          </c:spPr>
          <c:invertIfNegative val="0"/>
          <c:dLbls>
            <c:delete val="1"/>
          </c:dLbls>
          <c:val>
            <c:numRef>
              <c:f>Sheet1!$A$1:$E$1</c:f>
              <c:numCache>
                <c:formatCode>General</c:formatCode>
                <c:ptCount val="5"/>
                <c:pt idx="0">
                  <c:v>47</c:v>
                </c:pt>
                <c:pt idx="1">
                  <c:v>22</c:v>
                </c:pt>
                <c:pt idx="2">
                  <c:v>14</c:v>
                </c:pt>
                <c:pt idx="3">
                  <c:v>9</c:v>
                </c:pt>
                <c:pt idx="4">
                  <c:v>8</c:v>
                </c:pt>
              </c:numCache>
            </c:numRef>
          </c:val>
        </c:ser>
        <c:dLbls>
          <c:showLegendKey val="0"/>
          <c:showVal val="0"/>
          <c:showCatName val="0"/>
          <c:showSerName val="0"/>
          <c:showPercent val="0"/>
          <c:showBubbleSize val="0"/>
        </c:dLbls>
        <c:gapWidth val="80"/>
        <c:overlap val="100"/>
        <c:axId val="400783039"/>
        <c:axId val="1"/>
      </c:barChart>
      <c:catAx>
        <c:axId val="400783039"/>
        <c:scaling>
          <c:orientation val="minMax"/>
        </c:scaling>
        <c:delete val="0"/>
        <c:axPos val="b"/>
        <c:majorGridlines>
          <c:spPr>
            <a:ln w="6350" cap="flat" cmpd="sng" algn="ctr">
              <a:noFill/>
              <a:prstDash val="solid"/>
              <a:round/>
            </a:ln>
          </c:spPr>
        </c:majorGridlines>
        <c:majorTickMark val="none"/>
        <c:minorTickMark val="none"/>
        <c:tickLblPos val="none"/>
        <c:spPr>
          <a:ln w="9525" cap="flat" cmpd="sng" algn="ctr">
            <a:solidFill>
              <a:schemeClr val="bg2"/>
            </a:solidFill>
            <a:prstDash val="solid"/>
            <a:round/>
          </a:ln>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
        <c:crosses val="min"/>
        <c:auto val="0"/>
        <c:lblAlgn val="ctr"/>
        <c:lblOffset val="100"/>
        <c:noMultiLvlLbl val="0"/>
      </c:catAx>
      <c:valAx>
        <c:axId val="1"/>
        <c:scaling>
          <c:orientation val="minMax"/>
          <c:max val="47"/>
          <c:min val="0"/>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400783039"/>
        <c:crosses val="min"/>
        <c:crossBetween val="between"/>
      </c:valAx>
    </c:plotArea>
    <c:plotVisOnly val="0"/>
    <c:dispBlanksAs val="gap"/>
    <c:showDLblsOverMax val="1"/>
  </c:chart>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90909090909091"/>
          <c:y val="0.0590909090909091"/>
          <c:w val="0.881818181818182"/>
          <c:h val="0.881818181818182"/>
        </c:manualLayout>
      </c:layout>
      <c:doughnutChart>
        <c:varyColors val="0"/>
        <c:ser>
          <c:idx val="0"/>
          <c:order val="0"/>
          <c:explosion val="0"/>
          <c:dPt>
            <c:idx val="0"/>
            <c:bubble3D val="0"/>
            <c:spPr>
              <a:solidFill>
                <a:schemeClr val="accent1"/>
              </a:solidFill>
              <a:ln w="9525" algn="ctr">
                <a:solidFill>
                  <a:schemeClr val="accent6"/>
                </a:solidFill>
                <a:prstDash val="solid"/>
              </a:ln>
            </c:spPr>
          </c:dPt>
          <c:dPt>
            <c:idx val="1"/>
            <c:bubble3D val="0"/>
            <c:spPr>
              <a:solidFill>
                <a:schemeClr val="accent2"/>
              </a:solidFill>
              <a:ln w="9525" algn="ctr">
                <a:solidFill>
                  <a:schemeClr val="accent6"/>
                </a:solidFill>
                <a:prstDash val="solid"/>
              </a:ln>
            </c:spPr>
          </c:dPt>
          <c:dLbls>
            <c:delete val="1"/>
          </c:dLbls>
          <c:val>
            <c:numRef>
              <c:f>Sheet1!$A$1:$A$2</c:f>
              <c:numCache>
                <c:formatCode>General</c:formatCode>
                <c:ptCount val="2"/>
                <c:pt idx="0">
                  <c:v>75</c:v>
                </c:pt>
                <c:pt idx="1">
                  <c:v>25</c:v>
                </c:pt>
              </c:numCache>
            </c:numRef>
          </c:val>
        </c:ser>
        <c:dLbls>
          <c:showLegendKey val="0"/>
          <c:showVal val="0"/>
          <c:showCatName val="0"/>
          <c:showSerName val="0"/>
          <c:showPercent val="0"/>
          <c:showBubbleSize val="0"/>
          <c:showLeaderLines val="0"/>
        </c:dLbls>
        <c:firstSliceAng val="0"/>
        <c:holeSize val="50"/>
      </c:doughnutChart>
    </c:plotArea>
    <c:plotVisOnly val="0"/>
    <c:dispBlanksAs val="gap"/>
    <c:showDLblsOverMax val="1"/>
  </c:chart>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69569725246242"/>
          <c:y val="0.0664112388250319"/>
          <c:w val="0.946086054950752"/>
          <c:h val="0.867177522349936"/>
        </c:manualLayout>
      </c:layout>
      <c:barChart>
        <c:barDir val="col"/>
        <c:grouping val="stacked"/>
        <c:varyColors val="0"/>
        <c:ser>
          <c:idx val="0"/>
          <c:order val="0"/>
          <c:spPr>
            <a:solidFill>
              <a:schemeClr val="accent1"/>
            </a:solidFill>
            <a:ln>
              <a:noFill/>
            </a:ln>
          </c:spPr>
          <c:invertIfNegative val="0"/>
          <c:dLbls>
            <c:delete val="1"/>
          </c:dLbls>
          <c:val>
            <c:numRef>
              <c:f>Sheet1!$A$1:$F$1</c:f>
              <c:numCache>
                <c:formatCode>General</c:formatCode>
                <c:ptCount val="6"/>
                <c:pt idx="0">
                  <c:v>64</c:v>
                </c:pt>
                <c:pt idx="1">
                  <c:v>20</c:v>
                </c:pt>
                <c:pt idx="2">
                  <c:v>14</c:v>
                </c:pt>
                <c:pt idx="3">
                  <c:v>8</c:v>
                </c:pt>
                <c:pt idx="4">
                  <c:v>6</c:v>
                </c:pt>
                <c:pt idx="5">
                  <c:v>3</c:v>
                </c:pt>
              </c:numCache>
            </c:numRef>
          </c:val>
        </c:ser>
        <c:dLbls>
          <c:showLegendKey val="0"/>
          <c:showVal val="0"/>
          <c:showCatName val="0"/>
          <c:showSerName val="0"/>
          <c:showPercent val="0"/>
          <c:showBubbleSize val="0"/>
        </c:dLbls>
        <c:gapWidth val="80"/>
        <c:overlap val="100"/>
        <c:axId val="1871932191"/>
        <c:axId val="1"/>
      </c:barChart>
      <c:catAx>
        <c:axId val="1871932191"/>
        <c:scaling>
          <c:orientation val="minMax"/>
        </c:scaling>
        <c:delete val="0"/>
        <c:axPos val="b"/>
        <c:majorGridlines>
          <c:spPr>
            <a:ln w="6350" cap="flat" cmpd="sng" algn="ctr">
              <a:noFill/>
              <a:prstDash val="solid"/>
              <a:round/>
            </a:ln>
          </c:spPr>
        </c:majorGridlines>
        <c:majorTickMark val="none"/>
        <c:minorTickMark val="none"/>
        <c:tickLblPos val="none"/>
        <c:spPr>
          <a:ln w="9525" cap="flat" cmpd="sng" algn="ctr">
            <a:solidFill>
              <a:schemeClr val="bg2"/>
            </a:solidFill>
            <a:prstDash val="solid"/>
            <a:round/>
          </a:ln>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
        <c:crosses val="min"/>
        <c:auto val="0"/>
        <c:lblAlgn val="ctr"/>
        <c:lblOffset val="100"/>
        <c:noMultiLvlLbl val="0"/>
      </c:catAx>
      <c:valAx>
        <c:axId val="1"/>
        <c:scaling>
          <c:orientation val="minMax"/>
          <c:max val="64"/>
          <c:min val="0"/>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871932191"/>
        <c:crosses val="min"/>
        <c:crossBetween val="between"/>
      </c:valAx>
    </c:plotArea>
    <c:plotVisOnly val="0"/>
    <c:dispBlanksAs val="gap"/>
    <c:showDLblsOverMax val="1"/>
  </c:chart>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94285714285714"/>
          <c:y val="0.044750430292599"/>
          <c:w val="0.881142857142857"/>
          <c:h val="0.910499139414802"/>
        </c:manualLayout>
      </c:layout>
      <c:barChart>
        <c:barDir val="bar"/>
        <c:grouping val="stacked"/>
        <c:varyColors val="0"/>
        <c:ser>
          <c:idx val="0"/>
          <c:order val="0"/>
          <c:spPr>
            <a:solidFill>
              <a:schemeClr val="accent1"/>
            </a:solidFill>
            <a:ln>
              <a:noFill/>
            </a:ln>
          </c:spPr>
          <c:invertIfNegative val="0"/>
          <c:dLbls>
            <c:delete val="1"/>
          </c:dLbls>
          <c:val>
            <c:numRef>
              <c:f>Sheet1!$A$1:$H$1</c:f>
              <c:numCache>
                <c:formatCode>General</c:formatCode>
                <c:ptCount val="8"/>
                <c:pt idx="0">
                  <c:v>70</c:v>
                </c:pt>
                <c:pt idx="1">
                  <c:v>61</c:v>
                </c:pt>
                <c:pt idx="2">
                  <c:v>45</c:v>
                </c:pt>
                <c:pt idx="3">
                  <c:v>43</c:v>
                </c:pt>
                <c:pt idx="4">
                  <c:v>23</c:v>
                </c:pt>
                <c:pt idx="5">
                  <c:v>16</c:v>
                </c:pt>
                <c:pt idx="6">
                  <c:v>13</c:v>
                </c:pt>
                <c:pt idx="7">
                  <c:v>1</c:v>
                </c:pt>
              </c:numCache>
            </c:numRef>
          </c:val>
        </c:ser>
        <c:dLbls>
          <c:showLegendKey val="0"/>
          <c:showVal val="0"/>
          <c:showCatName val="0"/>
          <c:showSerName val="0"/>
          <c:showPercent val="0"/>
          <c:showBubbleSize val="0"/>
        </c:dLbls>
        <c:gapWidth val="80"/>
        <c:overlap val="100"/>
        <c:axId val="206397727"/>
        <c:axId val="1"/>
      </c:barChart>
      <c:catAx>
        <c:axId val="206397727"/>
        <c:scaling>
          <c:orientation val="maxMin"/>
        </c:scaling>
        <c:delete val="0"/>
        <c:axPos val="l"/>
        <c:majorGridlines>
          <c:spPr>
            <a:ln w="6350" cap="flat" cmpd="sng" algn="ctr">
              <a:noFill/>
              <a:prstDash val="solid"/>
              <a:round/>
            </a:ln>
          </c:spPr>
        </c:majorGridlines>
        <c:majorTickMark val="none"/>
        <c:minorTickMark val="none"/>
        <c:tickLblPos val="none"/>
        <c:spPr>
          <a:ln w="9525" cap="flat" cmpd="sng" algn="ctr">
            <a:solidFill>
              <a:schemeClr val="bg2"/>
            </a:solidFill>
            <a:prstDash val="solid"/>
            <a:round/>
          </a:ln>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
        <c:crosses val="min"/>
        <c:auto val="0"/>
        <c:lblAlgn val="ctr"/>
        <c:lblOffset val="100"/>
        <c:noMultiLvlLbl val="0"/>
      </c:catAx>
      <c:valAx>
        <c:axId val="1"/>
        <c:scaling>
          <c:orientation val="minMax"/>
          <c:max val="70"/>
          <c:min val="0"/>
        </c:scaling>
        <c:delete val="1"/>
        <c:axPos val="t"/>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206397727"/>
        <c:crosses val="min"/>
        <c:crossBetween val="between"/>
      </c:valAx>
    </c:plotArea>
    <c:plotVisOnly val="0"/>
    <c:dispBlanksAs val="gap"/>
    <c:showDLblsOverMax val="1"/>
  </c:chart>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94285714285714"/>
          <c:y val="0.044750430292599"/>
          <c:w val="0.881142857142857"/>
          <c:h val="0.910499139414802"/>
        </c:manualLayout>
      </c:layout>
      <c:barChart>
        <c:barDir val="bar"/>
        <c:grouping val="stacked"/>
        <c:varyColors val="0"/>
        <c:ser>
          <c:idx val="0"/>
          <c:order val="0"/>
          <c:spPr>
            <a:solidFill>
              <a:schemeClr val="accent1"/>
            </a:solidFill>
            <a:ln>
              <a:noFill/>
            </a:ln>
          </c:spPr>
          <c:invertIfNegative val="0"/>
          <c:dLbls>
            <c:delete val="1"/>
          </c:dLbls>
          <c:val>
            <c:numRef>
              <c:f>Sheet1!$A$1:$H$1</c:f>
              <c:numCache>
                <c:formatCode>General</c:formatCode>
                <c:ptCount val="8"/>
                <c:pt idx="0">
                  <c:v>86</c:v>
                </c:pt>
                <c:pt idx="1">
                  <c:v>64</c:v>
                </c:pt>
                <c:pt idx="2">
                  <c:v>40</c:v>
                </c:pt>
                <c:pt idx="3">
                  <c:v>53</c:v>
                </c:pt>
                <c:pt idx="4">
                  <c:v>23</c:v>
                </c:pt>
                <c:pt idx="5">
                  <c:v>21</c:v>
                </c:pt>
                <c:pt idx="6">
                  <c:v>14</c:v>
                </c:pt>
                <c:pt idx="7">
                  <c:v>1</c:v>
                </c:pt>
              </c:numCache>
            </c:numRef>
          </c:val>
        </c:ser>
        <c:dLbls>
          <c:showLegendKey val="0"/>
          <c:showVal val="0"/>
          <c:showCatName val="0"/>
          <c:showSerName val="0"/>
          <c:showPercent val="0"/>
          <c:showBubbleSize val="0"/>
        </c:dLbls>
        <c:gapWidth val="80"/>
        <c:overlap val="100"/>
        <c:axId val="1879017487"/>
        <c:axId val="1"/>
      </c:barChart>
      <c:catAx>
        <c:axId val="1879017487"/>
        <c:scaling>
          <c:orientation val="maxMin"/>
        </c:scaling>
        <c:delete val="0"/>
        <c:axPos val="l"/>
        <c:majorGridlines>
          <c:spPr>
            <a:ln w="6350" cap="flat" cmpd="sng" algn="ctr">
              <a:noFill/>
              <a:prstDash val="solid"/>
              <a:round/>
            </a:ln>
          </c:spPr>
        </c:majorGridlines>
        <c:majorTickMark val="none"/>
        <c:minorTickMark val="none"/>
        <c:tickLblPos val="none"/>
        <c:spPr>
          <a:ln w="9525" cap="flat" cmpd="sng" algn="ctr">
            <a:solidFill>
              <a:schemeClr val="bg2"/>
            </a:solidFill>
            <a:prstDash val="solid"/>
            <a:round/>
          </a:ln>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
        <c:crosses val="min"/>
        <c:auto val="0"/>
        <c:lblAlgn val="ctr"/>
        <c:lblOffset val="100"/>
        <c:noMultiLvlLbl val="0"/>
      </c:catAx>
      <c:valAx>
        <c:axId val="1"/>
        <c:scaling>
          <c:orientation val="minMax"/>
          <c:max val="86"/>
          <c:min val="0"/>
        </c:scaling>
        <c:delete val="1"/>
        <c:axPos val="t"/>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879017487"/>
        <c:crosses val="min"/>
        <c:crossBetween val="between"/>
      </c:valAx>
    </c:plotArea>
    <c:plotVisOnly val="0"/>
    <c:dispBlanksAs val="gap"/>
    <c:showDLblsOverMax val="1"/>
  </c:chart>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70967741935484"/>
          <c:y val="0.0454148471615721"/>
          <c:w val="0.865806451612903"/>
          <c:h val="0.909170305676856"/>
        </c:manualLayout>
      </c:layout>
      <c:barChart>
        <c:barDir val="bar"/>
        <c:grouping val="stacked"/>
        <c:varyColors val="0"/>
        <c:ser>
          <c:idx val="0"/>
          <c:order val="0"/>
          <c:spPr>
            <a:solidFill>
              <a:srgbClr val="7EC1E8"/>
            </a:solidFill>
            <a:ln>
              <a:noFill/>
            </a:ln>
          </c:spPr>
          <c:invertIfNegative val="0"/>
          <c:dLbls>
            <c:delete val="1"/>
          </c:dLbls>
          <c:val>
            <c:numRef>
              <c:f>Sheet1!$A$1:$G$1</c:f>
              <c:numCache>
                <c:formatCode>General</c:formatCode>
                <c:ptCount val="7"/>
                <c:pt idx="0">
                  <c:v>65</c:v>
                </c:pt>
                <c:pt idx="1">
                  <c:v>61</c:v>
                </c:pt>
                <c:pt idx="2">
                  <c:v>52</c:v>
                </c:pt>
                <c:pt idx="3">
                  <c:v>43</c:v>
                </c:pt>
                <c:pt idx="4">
                  <c:v>43</c:v>
                </c:pt>
                <c:pt idx="5">
                  <c:v>34</c:v>
                </c:pt>
                <c:pt idx="6">
                  <c:v>34</c:v>
                </c:pt>
              </c:numCache>
            </c:numRef>
          </c:val>
        </c:ser>
        <c:dLbls>
          <c:showLegendKey val="0"/>
          <c:showVal val="0"/>
          <c:showCatName val="0"/>
          <c:showSerName val="0"/>
          <c:showPercent val="0"/>
          <c:showBubbleSize val="0"/>
        </c:dLbls>
        <c:gapWidth val="80"/>
        <c:overlap val="100"/>
        <c:axId val="1946517551"/>
        <c:axId val="1"/>
      </c:barChart>
      <c:catAx>
        <c:axId val="1946517551"/>
        <c:scaling>
          <c:orientation val="maxMin"/>
        </c:scaling>
        <c:delete val="0"/>
        <c:axPos val="l"/>
        <c:majorGridlines>
          <c:spPr>
            <a:ln w="6350" cap="flat" cmpd="sng" algn="ctr">
              <a:noFill/>
              <a:prstDash val="solid"/>
              <a:round/>
            </a:ln>
          </c:spPr>
        </c:majorGridlines>
        <c:majorTickMark val="none"/>
        <c:minorTickMark val="none"/>
        <c:tickLblPos val="none"/>
        <c:spPr>
          <a:ln w="9525" cap="flat" cmpd="sng" algn="ctr">
            <a:solidFill>
              <a:schemeClr val="bg2"/>
            </a:solidFill>
            <a:prstDash val="solid"/>
            <a:round/>
          </a:ln>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
        <c:crosses val="min"/>
        <c:auto val="0"/>
        <c:lblAlgn val="ctr"/>
        <c:lblOffset val="100"/>
        <c:noMultiLvlLbl val="0"/>
      </c:catAx>
      <c:valAx>
        <c:axId val="1"/>
        <c:scaling>
          <c:orientation val="minMax"/>
          <c:max val="65"/>
          <c:min val="0"/>
        </c:scaling>
        <c:delete val="1"/>
        <c:axPos val="t"/>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946517551"/>
        <c:crosses val="min"/>
        <c:crossBetween val="between"/>
      </c:valAx>
    </c:plotArea>
    <c:plotVisOnly val="0"/>
    <c:dispBlanksAs val="gap"/>
    <c:showDLblsOverMax val="1"/>
  </c:chart>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70967741935484"/>
          <c:y val="0.0467625899280576"/>
          <c:w val="0.865806451612903"/>
          <c:h val="0.906474820143885"/>
        </c:manualLayout>
      </c:layout>
      <c:barChart>
        <c:barDir val="bar"/>
        <c:grouping val="stacked"/>
        <c:varyColors val="0"/>
        <c:ser>
          <c:idx val="0"/>
          <c:order val="0"/>
          <c:spPr>
            <a:solidFill>
              <a:srgbClr val="7EC1E8"/>
            </a:solidFill>
            <a:ln>
              <a:noFill/>
            </a:ln>
          </c:spPr>
          <c:invertIfNegative val="0"/>
          <c:dLbls>
            <c:delete val="1"/>
          </c:dLbls>
          <c:val>
            <c:numRef>
              <c:f>Sheet1!$A$1:$G$1</c:f>
              <c:numCache>
                <c:formatCode>General</c:formatCode>
                <c:ptCount val="7"/>
                <c:pt idx="0">
                  <c:v>64</c:v>
                </c:pt>
                <c:pt idx="1">
                  <c:v>60</c:v>
                </c:pt>
                <c:pt idx="2">
                  <c:v>55</c:v>
                </c:pt>
                <c:pt idx="3">
                  <c:v>48</c:v>
                </c:pt>
                <c:pt idx="4">
                  <c:v>47</c:v>
                </c:pt>
                <c:pt idx="5">
                  <c:v>42</c:v>
                </c:pt>
                <c:pt idx="6">
                  <c:v>33</c:v>
                </c:pt>
              </c:numCache>
            </c:numRef>
          </c:val>
        </c:ser>
        <c:dLbls>
          <c:showLegendKey val="0"/>
          <c:showVal val="0"/>
          <c:showCatName val="0"/>
          <c:showSerName val="0"/>
          <c:showPercent val="0"/>
          <c:showBubbleSize val="0"/>
        </c:dLbls>
        <c:gapWidth val="80"/>
        <c:overlap val="100"/>
        <c:axId val="217417263"/>
        <c:axId val="1"/>
      </c:barChart>
      <c:catAx>
        <c:axId val="217417263"/>
        <c:scaling>
          <c:orientation val="maxMin"/>
        </c:scaling>
        <c:delete val="0"/>
        <c:axPos val="l"/>
        <c:majorGridlines>
          <c:spPr>
            <a:ln w="6350" cap="flat" cmpd="sng" algn="ctr">
              <a:noFill/>
              <a:prstDash val="solid"/>
              <a:round/>
            </a:ln>
          </c:spPr>
        </c:majorGridlines>
        <c:majorTickMark val="none"/>
        <c:minorTickMark val="none"/>
        <c:tickLblPos val="none"/>
        <c:spPr>
          <a:ln w="9525" cap="flat" cmpd="sng" algn="ctr">
            <a:solidFill>
              <a:schemeClr val="bg2"/>
            </a:solidFill>
            <a:prstDash val="solid"/>
            <a:round/>
          </a:ln>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
        <c:crosses val="min"/>
        <c:auto val="0"/>
        <c:lblAlgn val="ctr"/>
        <c:lblOffset val="100"/>
        <c:noMultiLvlLbl val="0"/>
      </c:catAx>
      <c:valAx>
        <c:axId val="1"/>
        <c:scaling>
          <c:orientation val="minMax"/>
          <c:max val="64"/>
          <c:min val="0"/>
        </c:scaling>
        <c:delete val="1"/>
        <c:axPos val="t"/>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217417263"/>
        <c:crosses val="min"/>
        <c:crossBetween val="between"/>
      </c:valAx>
    </c:plotArea>
    <c:plotVisOnly val="0"/>
    <c:dispBlanksAs val="gap"/>
    <c:showDLblsOverMax val="1"/>
  </c:chart>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85393258427"/>
          <c:y val="0.0818897637795276"/>
          <c:w val="0.766292134831461"/>
          <c:h val="0.836220472440945"/>
        </c:manualLayout>
      </c:layout>
      <c:barChart>
        <c:barDir val="bar"/>
        <c:grouping val="stacked"/>
        <c:varyColors val="0"/>
        <c:ser>
          <c:idx val="0"/>
          <c:order val="0"/>
          <c:spPr>
            <a:solidFill>
              <a:schemeClr val="accent1"/>
            </a:solidFill>
            <a:ln>
              <a:noFill/>
            </a:ln>
          </c:spPr>
          <c:invertIfNegative val="0"/>
          <c:dPt>
            <c:idx val="2"/>
            <c:invertIfNegative val="0"/>
            <c:bubble3D val="0"/>
            <c:spPr>
              <a:solidFill>
                <a:srgbClr val="9297CF"/>
              </a:solidFill>
              <a:ln>
                <a:noFill/>
              </a:ln>
            </c:spPr>
          </c:dPt>
          <c:dLbls>
            <c:delete val="1"/>
          </c:dLbls>
          <c:val>
            <c:numRef>
              <c:f>Sheet1!$A$1:$E$1</c:f>
              <c:numCache>
                <c:formatCode>General</c:formatCode>
                <c:ptCount val="5"/>
                <c:pt idx="0">
                  <c:v>51</c:v>
                </c:pt>
                <c:pt idx="1">
                  <c:v>31</c:v>
                </c:pt>
                <c:pt idx="2">
                  <c:v>29</c:v>
                </c:pt>
                <c:pt idx="3">
                  <c:v>26</c:v>
                </c:pt>
                <c:pt idx="4">
                  <c:v>14</c:v>
                </c:pt>
              </c:numCache>
            </c:numRef>
          </c:val>
        </c:ser>
        <c:dLbls>
          <c:showLegendKey val="0"/>
          <c:showVal val="0"/>
          <c:showCatName val="0"/>
          <c:showSerName val="0"/>
          <c:showPercent val="0"/>
          <c:showBubbleSize val="0"/>
        </c:dLbls>
        <c:gapWidth val="80"/>
        <c:overlap val="100"/>
        <c:axId val="950936527"/>
        <c:axId val="1"/>
      </c:barChart>
      <c:catAx>
        <c:axId val="950936527"/>
        <c:scaling>
          <c:orientation val="maxMin"/>
        </c:scaling>
        <c:delete val="0"/>
        <c:axPos val="l"/>
        <c:majorGridlines>
          <c:spPr>
            <a:ln w="6350" cap="flat" cmpd="sng" algn="ctr">
              <a:noFill/>
              <a:prstDash val="solid"/>
              <a:round/>
            </a:ln>
          </c:spPr>
        </c:majorGridlines>
        <c:majorTickMark val="none"/>
        <c:minorTickMark val="none"/>
        <c:tickLblPos val="none"/>
        <c:spPr>
          <a:ln w="9525" cap="flat" cmpd="sng" algn="ctr">
            <a:solidFill>
              <a:schemeClr val="bg2"/>
            </a:solidFill>
            <a:prstDash val="solid"/>
            <a:round/>
          </a:ln>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
        <c:crosses val="min"/>
        <c:auto val="0"/>
        <c:lblAlgn val="ctr"/>
        <c:lblOffset val="100"/>
        <c:noMultiLvlLbl val="0"/>
      </c:catAx>
      <c:valAx>
        <c:axId val="1"/>
        <c:scaling>
          <c:orientation val="minMax"/>
          <c:max val="51"/>
          <c:min val="0"/>
        </c:scaling>
        <c:delete val="1"/>
        <c:axPos val="t"/>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950936527"/>
        <c:crosses val="min"/>
        <c:crossBetween val="between"/>
      </c:valAx>
    </c:plotArea>
    <c:plotVisOnly val="0"/>
    <c:dispBlanksAs val="gap"/>
    <c:showDLblsOverMax val="1"/>
  </c:chart>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849EF-FD31-4465-936B-DAC2227DA07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4EA60A-13EB-4993-A940-1D6C680D2D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0" indent="0">
              <a:buNone/>
            </a:pPr>
            <a:r>
              <a:rPr lang="zh-CN" altLang="en-US" sz="1200" dirty="0"/>
              <a:t>内部分析</a:t>
            </a:r>
            <a:endParaRPr lang="zh-CN" altLang="en-US" sz="1200" dirty="0"/>
          </a:p>
          <a:p>
            <a:pPr marL="0" lvl="0" indent="0">
              <a:buNone/>
            </a:pPr>
            <a:endParaRPr lang="zh-CN" altLang="en-US" sz="1200" dirty="0"/>
          </a:p>
          <a:p>
            <a:pPr marL="0" lvl="0" indent="0">
              <a:buNone/>
            </a:pPr>
            <a:r>
              <a:rPr lang="zh-CN" altLang="en-US" sz="1200" dirty="0"/>
              <a:t>分为</a:t>
            </a:r>
            <a:r>
              <a:rPr lang="en-US" altLang="zh-CN" sz="1200" dirty="0"/>
              <a:t>2-3</a:t>
            </a:r>
            <a:r>
              <a:rPr lang="zh-CN" altLang="en-US" sz="1200" dirty="0"/>
              <a:t>页</a:t>
            </a:r>
            <a:endParaRPr lang="zh-CN" altLang="en-US" sz="1200" dirty="0"/>
          </a:p>
          <a:p>
            <a:pPr marL="0" lvl="0" indent="0">
              <a:buNone/>
            </a:pPr>
            <a:r>
              <a:rPr lang="zh-CN" altLang="en-US" sz="1200" dirty="0"/>
              <a:t>（现状</a:t>
            </a:r>
            <a:r>
              <a:rPr lang="en-US" altLang="zh-CN" sz="1200" dirty="0"/>
              <a:t>1</a:t>
            </a:r>
            <a:r>
              <a:rPr lang="zh-CN" altLang="en-US" sz="1200" dirty="0"/>
              <a:t>页，</a:t>
            </a:r>
            <a:r>
              <a:rPr lang="en-US" altLang="zh-CN" sz="1200" dirty="0"/>
              <a:t>SWOT1-2</a:t>
            </a:r>
            <a:r>
              <a:rPr lang="zh-CN" altLang="en-US" sz="1200" dirty="0"/>
              <a:t>页）</a:t>
            </a:r>
            <a:endParaRPr lang="zh-CN" altLang="en-US" sz="1200" dirty="0"/>
          </a:p>
          <a:p>
            <a:pPr marL="0" lvl="0" indent="0">
              <a:buNone/>
            </a:pPr>
            <a:endParaRPr lang="zh-CN" altLang="en-US" sz="1200" dirty="0"/>
          </a:p>
          <a:p>
            <a:pPr marL="0" lvl="0" indent="0">
              <a:buNone/>
            </a:pPr>
            <a:r>
              <a:rPr lang="zh-CN" altLang="en-US" sz="1200" dirty="0"/>
              <a:t>内部分析要有一个目录（大的目录）：</a:t>
            </a:r>
            <a:endParaRPr lang="zh-CN" altLang="en-US" sz="1200" dirty="0"/>
          </a:p>
          <a:p>
            <a:pPr marL="0" lvl="0" indent="0">
              <a:buNone/>
            </a:pPr>
            <a:r>
              <a:rPr lang="zh-CN" altLang="en-US" sz="1200" dirty="0"/>
              <a:t>比如：自身现状、品牌价值、核心能力</a:t>
            </a:r>
            <a:endParaRPr lang="zh-CN" altLang="en-US" sz="1200" dirty="0"/>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0" indent="0">
              <a:buNone/>
            </a:pPr>
            <a:r>
              <a:rPr lang="zh-CN" altLang="en-US" sz="1200" dirty="0"/>
              <a:t>内部分析</a:t>
            </a:r>
            <a:endParaRPr lang="zh-CN" altLang="en-US" sz="1200" dirty="0"/>
          </a:p>
          <a:p>
            <a:pPr marL="0" lvl="0" indent="0">
              <a:buNone/>
            </a:pPr>
            <a:endParaRPr lang="zh-CN" altLang="en-US" sz="1200" dirty="0"/>
          </a:p>
          <a:p>
            <a:pPr marL="0" lvl="0" indent="0">
              <a:buNone/>
            </a:pPr>
            <a:r>
              <a:rPr lang="zh-CN" altLang="en-US" sz="1200" dirty="0"/>
              <a:t>分为</a:t>
            </a:r>
            <a:r>
              <a:rPr lang="en-US" altLang="zh-CN" sz="1200" dirty="0"/>
              <a:t>2-3</a:t>
            </a:r>
            <a:r>
              <a:rPr lang="zh-CN" altLang="en-US" sz="1200" dirty="0"/>
              <a:t>页</a:t>
            </a:r>
            <a:endParaRPr lang="zh-CN" altLang="en-US" sz="1200" dirty="0"/>
          </a:p>
          <a:p>
            <a:pPr marL="0" lvl="0" indent="0">
              <a:buNone/>
            </a:pPr>
            <a:r>
              <a:rPr lang="zh-CN" altLang="en-US" sz="1200" dirty="0"/>
              <a:t>（现状</a:t>
            </a:r>
            <a:r>
              <a:rPr lang="en-US" altLang="zh-CN" sz="1200" dirty="0"/>
              <a:t>1</a:t>
            </a:r>
            <a:r>
              <a:rPr lang="zh-CN" altLang="en-US" sz="1200" dirty="0"/>
              <a:t>页，</a:t>
            </a:r>
            <a:r>
              <a:rPr lang="en-US" altLang="zh-CN" sz="1200" dirty="0"/>
              <a:t>SWOT1-2</a:t>
            </a:r>
            <a:r>
              <a:rPr lang="zh-CN" altLang="en-US" sz="1200" dirty="0"/>
              <a:t>页）</a:t>
            </a:r>
            <a:endParaRPr lang="zh-CN" altLang="en-US" sz="1200" dirty="0"/>
          </a:p>
          <a:p>
            <a:pPr marL="0" lvl="0" indent="0">
              <a:buNone/>
            </a:pPr>
            <a:endParaRPr lang="zh-CN" altLang="en-US" sz="1200" dirty="0"/>
          </a:p>
          <a:p>
            <a:pPr marL="0" lvl="0" indent="0">
              <a:buNone/>
            </a:pPr>
            <a:r>
              <a:rPr lang="zh-CN" altLang="en-US" sz="1200" dirty="0"/>
              <a:t>内部分析要有一个目录（大的目录）：</a:t>
            </a:r>
            <a:endParaRPr lang="zh-CN" altLang="en-US" sz="1200" dirty="0"/>
          </a:p>
          <a:p>
            <a:pPr marL="0" lvl="0" indent="0">
              <a:buNone/>
            </a:pPr>
            <a:r>
              <a:rPr lang="zh-CN" altLang="en-US" sz="1200" dirty="0"/>
              <a:t>比如：自身现状、品牌价值、核心能力</a:t>
            </a:r>
            <a:endParaRPr lang="zh-CN" altLang="en-US" sz="1200" dirty="0"/>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具体目标数字是否有给出</a:t>
            </a:r>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Heiti SC Light" panose="02000000000000000000" charset="-122"/>
                <a:ea typeface="Heiti SC Light" panose="02000000000000000000" charset="-122"/>
                <a:cs typeface="Heiti SC Light" panose="02000000000000000000" charset="-122"/>
              </a:rPr>
              <a:t>羽之爱的</a:t>
            </a:r>
            <a:r>
              <a:rPr lang="en-US" altLang="zh-CN" sz="1200" dirty="0">
                <a:latin typeface="Heiti SC Light" panose="02000000000000000000" charset="-122"/>
                <a:ea typeface="Heiti SC Light" panose="02000000000000000000" charset="-122"/>
                <a:cs typeface="Heiti SC Light" panose="02000000000000000000" charset="-122"/>
              </a:rPr>
              <a:t>   </a:t>
            </a:r>
            <a:r>
              <a:rPr lang="zh-CN" altLang="en-US" sz="1200" dirty="0">
                <a:latin typeface="Heiti SC Light" panose="02000000000000000000" charset="-122"/>
                <a:ea typeface="Heiti SC Light" panose="02000000000000000000" charset="-122"/>
                <a:cs typeface="Heiti SC Light" panose="02000000000000000000" charset="-122"/>
              </a:rPr>
              <a:t>机构受众分析（承接</a:t>
            </a:r>
            <a:r>
              <a:rPr lang="en-US" altLang="zh-CN" sz="1200" dirty="0">
                <a:latin typeface="Heiti SC Light" panose="02000000000000000000" charset="-122"/>
                <a:ea typeface="Heiti SC Light" panose="02000000000000000000" charset="-122"/>
                <a:cs typeface="Heiti SC Light" panose="02000000000000000000" charset="-122"/>
              </a:rPr>
              <a:t> </a:t>
            </a:r>
            <a:r>
              <a:rPr lang="zh-CN" altLang="en-US" sz="1200" dirty="0">
                <a:latin typeface="Heiti SC Light" panose="02000000000000000000" charset="-122"/>
                <a:ea typeface="Heiti SC Light" panose="02000000000000000000" charset="-122"/>
                <a:cs typeface="Heiti SC Light" panose="02000000000000000000" charset="-122"/>
              </a:rPr>
              <a:t>战略的部分）——基本只要承接家长即可。</a:t>
            </a:r>
            <a:endParaRPr lang="zh-CN" altLang="en-US" sz="1200" dirty="0">
              <a:latin typeface="Heiti SC Light" panose="02000000000000000000" charset="-122"/>
              <a:ea typeface="Heiti SC Light" panose="02000000000000000000" charset="-122"/>
              <a:cs typeface="Heiti SC Light" panose="02000000000000000000" charset="-122"/>
            </a:endParaRPr>
          </a:p>
          <a:p>
            <a:pPr marL="285750" indent="-285750">
              <a:buClr>
                <a:srgbClr val="2D97C8"/>
              </a:buClr>
              <a:buFont typeface="Arial" panose="020B0604020202020204"/>
              <a:buChar char="•"/>
            </a:pPr>
            <a:r>
              <a:rPr lang="zh-CN" altLang="en-US" sz="1200" dirty="0">
                <a:latin typeface="Heiti SC Light" panose="02000000000000000000" charset="-122"/>
                <a:ea typeface="Heiti SC Light" panose="02000000000000000000" charset="-122"/>
                <a:cs typeface="Heiti SC Light" panose="02000000000000000000" charset="-122"/>
              </a:rPr>
              <a:t>目前这些都是假设，通过什么东西得到</a:t>
            </a:r>
            <a:endParaRPr lang="zh-CN" altLang="en-US" sz="1200" dirty="0">
              <a:latin typeface="Heiti SC Light" panose="02000000000000000000" charset="-122"/>
              <a:ea typeface="Heiti SC Light" panose="02000000000000000000" charset="-122"/>
              <a:cs typeface="Heiti SC Light" panose="02000000000000000000" charset="-122"/>
            </a:endParaRPr>
          </a:p>
          <a:p>
            <a:pPr marL="285750" indent="-285750">
              <a:buClr>
                <a:srgbClr val="2D97C8"/>
              </a:buClr>
              <a:buFont typeface="Arial" panose="020B0604020202020204"/>
              <a:buChar char="•"/>
            </a:pPr>
            <a:r>
              <a:rPr lang="zh-CN" altLang="en-US" sz="1200" dirty="0">
                <a:latin typeface="Heiti SC Light" panose="02000000000000000000" charset="-122"/>
                <a:ea typeface="Heiti SC Light" panose="02000000000000000000" charset="-122"/>
                <a:cs typeface="Heiti SC Light" panose="02000000000000000000" charset="-122"/>
              </a:rPr>
              <a:t>羽之爱目前需要什么</a:t>
            </a:r>
            <a:r>
              <a:rPr lang="en-US" altLang="zh-CN" sz="1200" dirty="0">
                <a:latin typeface="Heiti SC Light" panose="02000000000000000000" charset="-122"/>
                <a:ea typeface="Heiti SC Light" panose="02000000000000000000" charset="-122"/>
                <a:cs typeface="Heiti SC Light" panose="02000000000000000000" charset="-122"/>
              </a:rPr>
              <a:t> </a:t>
            </a:r>
            <a:endParaRPr lang="en-US" altLang="zh-CN" sz="1200" dirty="0">
              <a:latin typeface="Heiti SC Light" panose="02000000000000000000" charset="-122"/>
              <a:ea typeface="Heiti SC Light" panose="02000000000000000000" charset="-122"/>
              <a:cs typeface="Heiti SC Light" panose="02000000000000000000"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Heiti SC Light" panose="02000000000000000000" charset="-122"/>
                <a:ea typeface="Heiti SC Light" panose="02000000000000000000" charset="-122"/>
                <a:cs typeface="Heiti SC Light" panose="02000000000000000000" charset="-122"/>
              </a:rPr>
              <a:t>这一页——呈现问题，引导后面的访谈</a:t>
            </a:r>
            <a:endParaRPr lang="zh-CN" altLang="en-US" sz="1200" dirty="0">
              <a:latin typeface="Heiti SC Light" panose="02000000000000000000" charset="-122"/>
              <a:ea typeface="Heiti SC Light" panose="02000000000000000000" charset="-122"/>
              <a:cs typeface="Heiti SC Light" panose="02000000000000000000" charset="-122"/>
            </a:endParaRPr>
          </a:p>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bwMode="auto">
          <a:prstGeom prst="rect">
            <a:avLst/>
          </a:prstGeom>
        </p:spPr>
      </p:sp>
      <p:sp>
        <p:nvSpPr>
          <p:cNvPr id="3" name="备注占位符 2"/>
          <p:cNvSpPr>
            <a:spLocks noGrp="1"/>
          </p:cNvSpPr>
          <p:nvPr>
            <p:ph type="body" idx="1"/>
          </p:nvPr>
        </p:nvSpPr>
        <p:spPr bwMode="auto">
          <a:prstGeom prst="rect">
            <a:avLst/>
          </a:prstGeom>
        </p:spPr>
        <p:txBody>
          <a:bodyPr/>
          <a:lstStyle/>
          <a:p>
            <a:r>
              <a:rPr lang="zh-CN"/>
              <a:t>如果未来重心做康复，需要投入多少资源，能够得到怎么样的回报，需要提供给客户建议</a:t>
            </a:r>
            <a:endParaRPr lang="zh-CN"/>
          </a:p>
          <a:p>
            <a:endParaRPr lang="zh-CN"/>
          </a:p>
        </p:txBody>
      </p:sp>
      <p:sp>
        <p:nvSpPr>
          <p:cNvPr id="4" name="灯片编号占位符 3"/>
          <p:cNvSpPr>
            <a:spLocks noGrp="1"/>
          </p:cNvSpPr>
          <p:nvPr>
            <p:ph type="sldNum" sz="quarter" idx="5"/>
          </p:nvPr>
        </p:nvSpPr>
        <p:spPr bwMode="auto">
          <a:prstGeom prst="rect">
            <a:avLst/>
          </a:prstGeom>
        </p:spPr>
        <p:txBody>
          <a:bodyPr/>
          <a:lstStyle/>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A">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9"/>
          <p:cNvPicPr>
            <a:picLocks noChangeAspect="1"/>
          </p:cNvPicPr>
          <p:nvPr userDrawn="1"/>
        </p:nvPicPr>
        <p:blipFill rotWithShape="1">
          <a:blip r:embed="rId3"/>
          <a:srcRect r="13885"/>
          <a:stretch>
            <a:fillRect/>
          </a:stretch>
        </p:blipFill>
        <p:spPr>
          <a:xfrm>
            <a:off x="0" y="0"/>
            <a:ext cx="10498509" cy="6858000"/>
          </a:xfrm>
          <a:prstGeom prst="rect">
            <a:avLst/>
          </a:prstGeom>
        </p:spPr>
      </p:pic>
      <p:pic>
        <p:nvPicPr>
          <p:cNvPr id="7" name="Picture 7"/>
          <p:cNvPicPr>
            <a:picLocks noChangeAspect="1"/>
          </p:cNvPicPr>
          <p:nvPr userDrawn="1"/>
        </p:nvPicPr>
        <p:blipFill>
          <a:blip r:embed="rId4"/>
          <a:stretch>
            <a:fillRect/>
          </a:stretch>
        </p:blipFill>
        <p:spPr>
          <a:xfrm>
            <a:off x="841101" y="6185960"/>
            <a:ext cx="1267100" cy="446162"/>
          </a:xfrm>
          <a:prstGeom prst="rect">
            <a:avLst/>
          </a:prstGeom>
        </p:spPr>
      </p:pic>
      <p:sp>
        <p:nvSpPr>
          <p:cNvPr id="10" name="标题 9"/>
          <p:cNvSpPr>
            <a:spLocks noGrp="1"/>
          </p:cNvSpPr>
          <p:nvPr>
            <p:ph type="title" hasCustomPrompt="1"/>
          </p:nvPr>
        </p:nvSpPr>
        <p:spPr>
          <a:xfrm>
            <a:off x="2128155" y="1436914"/>
            <a:ext cx="5162551"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p:cNvSpPr>
            <a:spLocks noGrp="1"/>
          </p:cNvSpPr>
          <p:nvPr>
            <p:ph type="body" sz="quarter" idx="12" hasCustomPrompt="1"/>
          </p:nvPr>
        </p:nvSpPr>
        <p:spPr>
          <a:xfrm>
            <a:off x="2479899" y="2592050"/>
            <a:ext cx="4386265"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p:cNvSpPr>
            <a:spLocks noGrp="1"/>
          </p:cNvSpPr>
          <p:nvPr>
            <p:ph type="body" sz="quarter" idx="13" hasCustomPrompt="1"/>
          </p:nvPr>
        </p:nvSpPr>
        <p:spPr>
          <a:xfrm>
            <a:off x="2726344" y="3159467"/>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White-3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Rectangle 13"/>
          <p:cNvSpPr/>
          <p:nvPr userDrawn="1"/>
        </p:nvSpPr>
        <p:spPr>
          <a:xfrm>
            <a:off x="0" y="0"/>
            <a:ext cx="6060141" cy="6858000"/>
          </a:xfrm>
          <a:prstGeom prst="rect">
            <a:avLst/>
          </a:prstGeom>
          <a:solidFill>
            <a:schemeClr val="bg1">
              <a:alpha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52450" y="344383"/>
            <a:ext cx="5020577" cy="557439"/>
          </a:xfrm>
        </p:spPr>
        <p:txBody>
          <a:bodyPr/>
          <a:lstStyle>
            <a:lvl1pPr>
              <a:defRPr>
                <a:solidFill>
                  <a:srgbClr val="2D97C8"/>
                </a:solidFill>
              </a:defRPr>
            </a:lvl1pPr>
          </a:lstStyle>
          <a:p>
            <a:r>
              <a:rPr lang="zh-CN" altLang="en-US"/>
              <a:t>单击此处编辑母版标题样式</a:t>
            </a:r>
            <a:endParaRPr lang="zh-CN" altLang="en-US" dirty="0"/>
          </a:p>
        </p:txBody>
      </p:sp>
      <p:sp>
        <p:nvSpPr>
          <p:cNvPr id="17" name="文本占位符 16"/>
          <p:cNvSpPr>
            <a:spLocks noGrp="1"/>
          </p:cNvSpPr>
          <p:nvPr>
            <p:ph type="body" sz="quarter" idx="12" hasCustomPrompt="1"/>
          </p:nvPr>
        </p:nvSpPr>
        <p:spPr>
          <a:xfrm>
            <a:off x="663767" y="1634217"/>
            <a:ext cx="4999068" cy="3768769"/>
          </a:xfrm>
        </p:spPr>
        <p:txBody>
          <a:bodyPr>
            <a:normAutofit/>
          </a:bodyPr>
          <a:lstStyle>
            <a:lvl1pPr marL="284480" indent="-284480">
              <a:spcBef>
                <a:spcPts val="0"/>
              </a:spcBef>
              <a:buClr>
                <a:srgbClr val="2D97C8"/>
              </a:buClr>
              <a:buFont typeface="Arial" panose="020B0604020202020204"/>
              <a:buChar char="•"/>
              <a:defRPr sz="1400">
                <a:solidFill>
                  <a:schemeClr val="bg1">
                    <a:lumMod val="50000"/>
                  </a:schemeClr>
                </a:solidFill>
              </a:defRPr>
            </a:lvl1pPr>
          </a:lstStyle>
          <a:p>
            <a:pPr lvl="0"/>
            <a:r>
              <a:rPr lang="zh-CN" altLang="en-US"/>
              <a:t>编辑母版文本样式</a:t>
            </a:r>
            <a:endParaRPr lang="zh-CN" altLang="en-US"/>
          </a:p>
        </p:txBody>
      </p:sp>
      <p:sp>
        <p:nvSpPr>
          <p:cNvPr id="18" name="文本占位符 16"/>
          <p:cNvSpPr>
            <a:spLocks noGrp="1"/>
          </p:cNvSpPr>
          <p:nvPr>
            <p:ph type="body" sz="quarter" idx="13" hasCustomPrompt="1"/>
          </p:nvPr>
        </p:nvSpPr>
        <p:spPr>
          <a:xfrm>
            <a:off x="642257" y="918150"/>
            <a:ext cx="5020577" cy="595024"/>
          </a:xfrm>
        </p:spPr>
        <p:txBody>
          <a:bodyPr>
            <a:normAutofit/>
          </a:bodyPr>
          <a:lstStyle>
            <a:lvl1pPr marL="0" indent="0">
              <a:buFont typeface="Arial" panose="020B0604020202020204"/>
              <a:buNone/>
              <a:defRPr sz="1800">
                <a:solidFill>
                  <a:srgbClr val="2D97C8"/>
                </a:solidFill>
              </a:defRPr>
            </a:lvl1pPr>
          </a:lstStyle>
          <a:p>
            <a:pPr lvl="0"/>
            <a:r>
              <a:rPr lang="zh-CN" altLang="en-US"/>
              <a:t>编辑母版文本样式</a:t>
            </a:r>
            <a:endParaRPr lang="zh-CN" altLang="en-US"/>
          </a:p>
        </p:txBody>
      </p:sp>
      <p:grpSp>
        <p:nvGrpSpPr>
          <p:cNvPr id="22" name="组合 21"/>
          <p:cNvGrpSpPr/>
          <p:nvPr userDrawn="1"/>
        </p:nvGrpSpPr>
        <p:grpSpPr>
          <a:xfrm>
            <a:off x="1005561" y="6469618"/>
            <a:ext cx="699109" cy="173092"/>
            <a:chOff x="9132884" y="6469618"/>
            <a:chExt cx="699109" cy="173092"/>
          </a:xfrm>
        </p:grpSpPr>
        <p:cxnSp>
          <p:nvCxnSpPr>
            <p:cNvPr id="23" name="Straight Connector 26"/>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24" name="Picture 27"/>
            <p:cNvPicPr>
              <a:picLocks noChangeAspect="1"/>
            </p:cNvPicPr>
            <p:nvPr/>
          </p:nvPicPr>
          <p:blipFill>
            <a:blip r:embed="rId3"/>
            <a:stretch>
              <a:fillRect/>
            </a:stretch>
          </p:blipFill>
          <p:spPr>
            <a:xfrm>
              <a:off x="9283985" y="6504006"/>
              <a:ext cx="396907" cy="138704"/>
            </a:xfrm>
            <a:prstGeom prst="rect">
              <a:avLst/>
            </a:prstGeom>
          </p:spPr>
        </p:pic>
        <p:cxnSp>
          <p:nvCxnSpPr>
            <p:cNvPr id="25" name="Straight Connector 29"/>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26" name="灯片编号占位符 15"/>
          <p:cNvSpPr>
            <a:spLocks noGrp="1"/>
          </p:cNvSpPr>
          <p:nvPr>
            <p:ph type="sldNum" sz="quarter" idx="14"/>
          </p:nvPr>
        </p:nvSpPr>
        <p:spPr>
          <a:xfrm>
            <a:off x="491441" y="6364514"/>
            <a:ext cx="490268" cy="365125"/>
          </a:xfrm>
          <a:prstGeom prst="rect">
            <a:avLst/>
          </a:prstGeom>
        </p:spPr>
        <p:txBody>
          <a:bodyPr/>
          <a:lstStyle>
            <a:lvl1pPr>
              <a:defRPr lang="zh-CN" altLang="en-US" sz="1200" b="1" kern="1200" smtClean="0">
                <a:solidFill>
                  <a:prstClr val="black">
                    <a:alpha val="70000"/>
                  </a:prstClr>
                </a:solidFill>
                <a:latin typeface="Heiti SC Light" panose="02000000000000000000" charset="-122"/>
                <a:ea typeface="Heiti SC Light" panose="02000000000000000000" charset="-122"/>
                <a:cs typeface="Heiti SC Light" panose="02000000000000000000" charset="-122"/>
              </a:defRPr>
            </a:lvl1pPr>
          </a:lstStyle>
          <a:p>
            <a:fld id="{E6049C3D-CCF1-41B9-A681-D61E0CAE4A17}" type="slidenum">
              <a:rPr lang="en-US" altLang="zh-CN" smtClean="0"/>
            </a:fld>
            <a:endParaRPr lang="en-US" dirty="0"/>
          </a:p>
        </p:txBody>
      </p:sp>
      <p:sp>
        <p:nvSpPr>
          <p:cNvPr id="27" name="文本占位符 5"/>
          <p:cNvSpPr>
            <a:spLocks noGrp="1"/>
          </p:cNvSpPr>
          <p:nvPr>
            <p:ph type="body" sz="quarter" idx="15" hasCustomPrompt="1"/>
          </p:nvPr>
        </p:nvSpPr>
        <p:spPr>
          <a:xfrm>
            <a:off x="1788907" y="6347970"/>
            <a:ext cx="3140144" cy="398845"/>
          </a:xfrm>
        </p:spPr>
        <p:txBody>
          <a:bodyPr anchor="ctr">
            <a:normAutofit/>
          </a:bodyPr>
          <a:lstStyle>
            <a:lvl1pPr marL="0" indent="0">
              <a:buNone/>
              <a:defRPr sz="1200" b="1">
                <a:solidFill>
                  <a:schemeClr val="tx1">
                    <a:lumMod val="75000"/>
                    <a:lumOff val="25000"/>
                  </a:schemeClr>
                </a:solidFill>
              </a:defRPr>
            </a:lvl1pPr>
          </a:lstStyle>
          <a:p>
            <a:r>
              <a:rPr lang="en-US" altLang="zh-CN" dirty="0"/>
              <a:t>ABC</a:t>
            </a:r>
            <a:r>
              <a:rPr lang="zh-CN" altLang="en-US" dirty="0"/>
              <a:t>羽之爱</a:t>
            </a:r>
            <a:r>
              <a:rPr lang="en-US" altLang="zh-CN" dirty="0"/>
              <a:t>_</a:t>
            </a:r>
            <a:r>
              <a:rPr lang="zh-CN" altLang="en-US" dirty="0"/>
              <a:t>品牌咨询项目</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White-2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Rectangle 9"/>
          <p:cNvSpPr/>
          <p:nvPr userDrawn="1"/>
        </p:nvSpPr>
        <p:spPr>
          <a:xfrm>
            <a:off x="-1" y="0"/>
            <a:ext cx="4132385" cy="6858000"/>
          </a:xfrm>
          <a:prstGeom prst="rect">
            <a:avLst/>
          </a:prstGeom>
          <a:solidFill>
            <a:schemeClr val="bg1">
              <a:alpha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标题 1"/>
          <p:cNvSpPr>
            <a:spLocks noGrp="1"/>
          </p:cNvSpPr>
          <p:nvPr>
            <p:ph type="title" hasCustomPrompt="1"/>
          </p:nvPr>
        </p:nvSpPr>
        <p:spPr>
          <a:xfrm>
            <a:off x="566014" y="1387177"/>
            <a:ext cx="3141777" cy="1099407"/>
          </a:xfrm>
        </p:spPr>
        <p:txBody>
          <a:bodyPr>
            <a:noAutofit/>
          </a:bodyPr>
          <a:lstStyle>
            <a:lvl1pPr>
              <a:lnSpc>
                <a:spcPct val="150000"/>
              </a:lnSpc>
              <a:defRPr sz="4000" b="0">
                <a:solidFill>
                  <a:srgbClr val="2D97C8"/>
                </a:solidFill>
              </a:defRPr>
            </a:lvl1pPr>
          </a:lstStyle>
          <a:p>
            <a:r>
              <a:rPr lang="zh-CN" altLang="en-US" dirty="0"/>
              <a:t>标题</a:t>
            </a:r>
            <a:endParaRPr lang="zh-CN" altLang="en-US" dirty="0"/>
          </a:p>
        </p:txBody>
      </p:sp>
      <p:sp>
        <p:nvSpPr>
          <p:cNvPr id="18" name="文本占位符 16"/>
          <p:cNvSpPr>
            <a:spLocks noGrp="1"/>
          </p:cNvSpPr>
          <p:nvPr>
            <p:ph type="body" sz="quarter" idx="13" hasCustomPrompt="1"/>
          </p:nvPr>
        </p:nvSpPr>
        <p:spPr>
          <a:xfrm>
            <a:off x="585097" y="410933"/>
            <a:ext cx="3403534" cy="378338"/>
          </a:xfrm>
        </p:spPr>
        <p:txBody>
          <a:bodyPr>
            <a:normAutofit/>
          </a:bodyPr>
          <a:lstStyle>
            <a:lvl1pPr marL="0" indent="0">
              <a:buFont typeface="Arial" panose="020B0604020202020204"/>
              <a:buNone/>
              <a:defRPr sz="1400" b="1">
                <a:solidFill>
                  <a:schemeClr val="bg1">
                    <a:lumMod val="50000"/>
                  </a:schemeClr>
                </a:solidFill>
              </a:defRPr>
            </a:lvl1pPr>
          </a:lstStyle>
          <a:p>
            <a:pPr lvl="0"/>
            <a:r>
              <a:rPr lang="zh-CN" altLang="en-US"/>
              <a:t>编辑母版文本样式</a:t>
            </a:r>
            <a:endParaRPr lang="zh-CN" altLang="en-US"/>
          </a:p>
        </p:txBody>
      </p:sp>
      <p:grpSp>
        <p:nvGrpSpPr>
          <p:cNvPr id="13" name="组合 12"/>
          <p:cNvGrpSpPr/>
          <p:nvPr userDrawn="1"/>
        </p:nvGrpSpPr>
        <p:grpSpPr>
          <a:xfrm>
            <a:off x="1005561" y="6469618"/>
            <a:ext cx="699109" cy="173092"/>
            <a:chOff x="9132884" y="6469618"/>
            <a:chExt cx="699109" cy="173092"/>
          </a:xfrm>
        </p:grpSpPr>
        <p:cxnSp>
          <p:nvCxnSpPr>
            <p:cNvPr id="21" name="Straight Connector 26"/>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22" name="Picture 27"/>
            <p:cNvPicPr>
              <a:picLocks noChangeAspect="1"/>
            </p:cNvPicPr>
            <p:nvPr/>
          </p:nvPicPr>
          <p:blipFill>
            <a:blip r:embed="rId3"/>
            <a:stretch>
              <a:fillRect/>
            </a:stretch>
          </p:blipFill>
          <p:spPr>
            <a:xfrm>
              <a:off x="9283985" y="6504006"/>
              <a:ext cx="396907" cy="138704"/>
            </a:xfrm>
            <a:prstGeom prst="rect">
              <a:avLst/>
            </a:prstGeom>
          </p:spPr>
        </p:pic>
        <p:cxnSp>
          <p:nvCxnSpPr>
            <p:cNvPr id="23" name="Straight Connector 29"/>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24" name="灯片编号占位符 15"/>
          <p:cNvSpPr>
            <a:spLocks noGrp="1"/>
          </p:cNvSpPr>
          <p:nvPr>
            <p:ph type="sldNum" sz="quarter" idx="14"/>
          </p:nvPr>
        </p:nvSpPr>
        <p:spPr>
          <a:xfrm>
            <a:off x="491441" y="6364514"/>
            <a:ext cx="490268" cy="365125"/>
          </a:xfrm>
          <a:prstGeom prst="rect">
            <a:avLst/>
          </a:prstGeom>
        </p:spPr>
        <p:txBody>
          <a:bodyPr/>
          <a:lstStyle>
            <a:lvl1pPr>
              <a:defRPr lang="zh-CN" altLang="en-US" sz="1200" b="1" kern="1200" smtClean="0">
                <a:solidFill>
                  <a:prstClr val="black">
                    <a:alpha val="70000"/>
                  </a:prstClr>
                </a:solidFill>
                <a:latin typeface="Heiti SC Light" panose="02000000000000000000" charset="-122"/>
                <a:ea typeface="Heiti SC Light" panose="02000000000000000000" charset="-122"/>
                <a:cs typeface="Heiti SC Light" panose="02000000000000000000" charset="-122"/>
              </a:defRPr>
            </a:lvl1pPr>
          </a:lstStyle>
          <a:p>
            <a:fld id="{E6049C3D-CCF1-41B9-A681-D61E0CAE4A17}" type="slidenum">
              <a:rPr lang="en-US" altLang="zh-CN" smtClean="0"/>
            </a:fld>
            <a:endParaRPr lang="en-US" dirty="0"/>
          </a:p>
        </p:txBody>
      </p:sp>
      <p:sp>
        <p:nvSpPr>
          <p:cNvPr id="25" name="文本占位符 5"/>
          <p:cNvSpPr>
            <a:spLocks noGrp="1"/>
          </p:cNvSpPr>
          <p:nvPr>
            <p:ph type="body" sz="quarter" idx="15" hasCustomPrompt="1"/>
          </p:nvPr>
        </p:nvSpPr>
        <p:spPr>
          <a:xfrm>
            <a:off x="1788907" y="6347970"/>
            <a:ext cx="3140144" cy="398845"/>
          </a:xfrm>
        </p:spPr>
        <p:txBody>
          <a:bodyPr anchor="ctr">
            <a:normAutofit/>
          </a:bodyPr>
          <a:lstStyle>
            <a:lvl1pPr marL="0" indent="0">
              <a:buNone/>
              <a:defRPr sz="1200" b="1">
                <a:solidFill>
                  <a:schemeClr val="tx1">
                    <a:lumMod val="75000"/>
                    <a:lumOff val="25000"/>
                  </a:schemeClr>
                </a:solidFill>
              </a:defRPr>
            </a:lvl1pPr>
          </a:lstStyle>
          <a:p>
            <a:r>
              <a:rPr lang="en-US" altLang="zh-CN" dirty="0"/>
              <a:t>ABC</a:t>
            </a:r>
            <a:r>
              <a:rPr lang="zh-CN" altLang="en-US" dirty="0"/>
              <a:t>羽之爱</a:t>
            </a:r>
            <a:r>
              <a:rPr lang="en-US" altLang="zh-CN" dirty="0"/>
              <a:t>_</a:t>
            </a:r>
            <a:r>
              <a:rPr lang="zh-CN" altLang="en-US" dirty="0"/>
              <a:t>品牌咨询项目</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5" name="Picture 1"/>
          <p:cNvPicPr>
            <a:picLocks noChangeAspect="1"/>
          </p:cNvPicPr>
          <p:nvPr userDrawn="1"/>
        </p:nvPicPr>
        <p:blipFill rotWithShape="1">
          <a:blip r:embed="rId2"/>
          <a:srcRect r="-108"/>
          <a:stretch>
            <a:fillRect/>
          </a:stretch>
        </p:blipFill>
        <p:spPr>
          <a:xfrm>
            <a:off x="0" y="0"/>
            <a:ext cx="12205218" cy="6858000"/>
          </a:xfrm>
          <a:prstGeom prst="rect">
            <a:avLst/>
          </a:prstGeom>
        </p:spPr>
      </p:pic>
      <p:sp>
        <p:nvSpPr>
          <p:cNvPr id="17" name="TextBox 2"/>
          <p:cNvSpPr/>
          <p:nvPr userDrawn="1"/>
        </p:nvSpPr>
        <p:spPr>
          <a:xfrm>
            <a:off x="658813" y="627937"/>
            <a:ext cx="1631216" cy="1384995"/>
          </a:xfrm>
          <a:prstGeom prst="rect">
            <a:avLst/>
          </a:prstGeom>
          <a:noFill/>
        </p:spPr>
        <p:txBody>
          <a:bodyPr wrap="none" lIns="0" rtlCol="0">
            <a:spAutoFit/>
          </a:bodyPr>
          <a:lstStyle/>
          <a:p>
            <a:pPr>
              <a:buClr>
                <a:srgbClr val="2D97C8"/>
              </a:buClr>
            </a:pPr>
            <a:r>
              <a:rPr lang="zh-CN" altLang="en-US" sz="6000" dirty="0">
                <a:solidFill>
                  <a:schemeClr val="bg1"/>
                </a:solidFill>
                <a:latin typeface="Heiti SC Light" panose="02000000000000000000" charset="-122"/>
                <a:ea typeface="Heiti SC Light" panose="02000000000000000000" charset="-122"/>
                <a:cs typeface="Heiti SC Light" panose="02000000000000000000" charset="-122"/>
              </a:rPr>
              <a:t>谢谢</a:t>
            </a:r>
            <a:endParaRPr lang="en-US" altLang="zh-CN" sz="6000" dirty="0">
              <a:solidFill>
                <a:schemeClr val="bg1"/>
              </a:solidFill>
              <a:latin typeface="Heiti SC Light" panose="02000000000000000000" charset="-122"/>
              <a:ea typeface="Heiti SC Light" panose="02000000000000000000" charset="-122"/>
              <a:cs typeface="Heiti SC Light" panose="02000000000000000000" charset="-122"/>
            </a:endParaRPr>
          </a:p>
          <a:p>
            <a:pPr>
              <a:buClr>
                <a:srgbClr val="2D97C8"/>
              </a:buClr>
            </a:pPr>
            <a:r>
              <a:rPr lang="zh-CN" altLang="en-US" sz="2200" dirty="0">
                <a:solidFill>
                  <a:schemeClr val="bg1"/>
                </a:solidFill>
                <a:latin typeface="Arial" panose="020B0604020202020204" pitchFamily="34" charset="0"/>
                <a:ea typeface="Arial" panose="020B0604020202020204" pitchFamily="34" charset="0"/>
                <a:cs typeface="Arial" panose="020B0604020202020204" pitchFamily="34" charset="0"/>
              </a:rPr>
              <a:t> </a:t>
            </a:r>
            <a:r>
              <a:rPr lang="en-US" altLang="zh-CN" sz="2200" dirty="0">
                <a:solidFill>
                  <a:schemeClr val="bg1"/>
                </a:solidFill>
                <a:latin typeface="Arial" panose="020B0604020202020204" pitchFamily="34" charset="0"/>
                <a:ea typeface="Arial" panose="020B0604020202020204" pitchFamily="34" charset="0"/>
                <a:cs typeface="Arial" panose="020B0604020202020204" pitchFamily="34" charset="0"/>
              </a:rPr>
              <a:t>Thank</a:t>
            </a:r>
            <a:r>
              <a:rPr lang="zh-CN" altLang="en-US" sz="2200" dirty="0">
                <a:solidFill>
                  <a:schemeClr val="bg1"/>
                </a:solidFill>
                <a:latin typeface="Arial" panose="020B0604020202020204" pitchFamily="34" charset="0"/>
                <a:ea typeface="Arial" panose="020B0604020202020204" pitchFamily="34" charset="0"/>
                <a:cs typeface="Arial" panose="020B0604020202020204" pitchFamily="34" charset="0"/>
              </a:rPr>
              <a:t> </a:t>
            </a:r>
            <a:r>
              <a:rPr lang="en-US" altLang="zh-CN" sz="2200" dirty="0">
                <a:solidFill>
                  <a:schemeClr val="bg1"/>
                </a:solidFill>
                <a:latin typeface="Arial" panose="020B0604020202020204" pitchFamily="34" charset="0"/>
                <a:ea typeface="Arial" panose="020B0604020202020204" pitchFamily="34" charset="0"/>
                <a:cs typeface="Arial" panose="020B0604020202020204" pitchFamily="34" charset="0"/>
              </a:rPr>
              <a:t>You</a:t>
            </a:r>
            <a:endParaRPr lang="en-US" sz="2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8" name="TextBox 3"/>
          <p:cNvSpPr/>
          <p:nvPr userDrawn="1"/>
        </p:nvSpPr>
        <p:spPr>
          <a:xfrm>
            <a:off x="9266542" y="5493345"/>
            <a:ext cx="2266646" cy="923330"/>
          </a:xfrm>
          <a:prstGeom prst="rect">
            <a:avLst/>
          </a:prstGeom>
          <a:noFill/>
        </p:spPr>
        <p:txBody>
          <a:bodyPr wrap="none" lIns="0" tIns="0" rIns="0" bIns="0" rtlCol="0">
            <a:spAutoFit/>
          </a:bodyPr>
          <a:lstStyle/>
          <a:p>
            <a:pPr>
              <a:buClr>
                <a:srgbClr val="2D97C8"/>
              </a:buClr>
            </a:pPr>
            <a:r>
              <a:rPr lang="en-US" altLang="zh-CN" sz="6000" dirty="0">
                <a:solidFill>
                  <a:schemeClr val="bg1"/>
                </a:solidFill>
                <a:latin typeface="Arial" panose="020B0604020202020204" pitchFamily="34" charset="0"/>
                <a:ea typeface="Arial" panose="020B0604020202020204" pitchFamily="34" charset="0"/>
                <a:cs typeface="Arial" panose="020B0604020202020204" pitchFamily="34" charset="0"/>
              </a:rPr>
              <a:t>Grazie</a:t>
            </a:r>
            <a:endParaRPr lang="en-US" sz="60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Object 6" hidden="1"/>
          <p:cNvPicPr/>
          <p:nvPr/>
        </p:nvPicPr>
        <p:blipFill>
          <a:blip r:embed="rId2"/>
          <a:stretch>
            <a:fillRect/>
          </a:stretch>
        </p:blipFill>
        <p:spPr>
          <a:xfrm>
            <a:off x="1588" y="1588"/>
            <a:ext cx="1587" cy="1587"/>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4C539F1-498E-3D46-9930-B3FAF3E79FB4}"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5FEFD6D-9859-9D45-93A4-932876573002}"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amp; content">
    <p:spTree>
      <p:nvGrpSpPr>
        <p:cNvPr id="1" name=""/>
        <p:cNvGrpSpPr/>
        <p:nvPr/>
      </p:nvGrpSpPr>
      <p:grpSpPr>
        <a:xfrm>
          <a:off x="0" y="0"/>
          <a:ext cx="0" cy="0"/>
          <a:chOff x="0" y="0"/>
          <a:chExt cx="0" cy="0"/>
        </a:xfrm>
      </p:grpSpPr>
      <p:sp>
        <p:nvSpPr>
          <p:cNvPr id="2" name="标题 1"/>
          <p:cNvSpPr>
            <a:spLocks noGrp="1"/>
          </p:cNvSpPr>
          <p:nvPr>
            <p:ph type="title"/>
          </p:nvPr>
        </p:nvSpPr>
        <p:spPr>
          <a:xfrm>
            <a:off x="601434" y="438604"/>
            <a:ext cx="6648450" cy="460800"/>
          </a:xfrm>
        </p:spPr>
        <p:txBody>
          <a:bodyPr/>
          <a:lstStyle>
            <a:lvl1pPr>
              <a:defRPr>
                <a:solidFill>
                  <a:srgbClr val="2D97C8"/>
                </a:solidFill>
              </a:defRPr>
            </a:lvl1pPr>
          </a:lstStyle>
          <a:p>
            <a:r>
              <a:rPr lang="en-US" altLang="zh-CN"/>
              <a:t>Click to edit Master title style</a:t>
            </a:r>
            <a:endParaRPr lang="zh-CN" altLang="en-US" dirty="0"/>
          </a:p>
        </p:txBody>
      </p:sp>
      <p:sp>
        <p:nvSpPr>
          <p:cNvPr id="4" name="文本占位符 3"/>
          <p:cNvSpPr>
            <a:spLocks noGrp="1"/>
          </p:cNvSpPr>
          <p:nvPr>
            <p:ph type="body" sz="quarter" idx="10"/>
          </p:nvPr>
        </p:nvSpPr>
        <p:spPr>
          <a:xfrm>
            <a:off x="719138" y="1698625"/>
            <a:ext cx="4809600" cy="4097338"/>
          </a:xfrm>
        </p:spPr>
        <p:txBody>
          <a:bodyPr/>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dirty="0"/>
          </a:p>
        </p:txBody>
      </p:sp>
      <p:sp>
        <p:nvSpPr>
          <p:cNvPr id="6" name="内容占位符 5"/>
          <p:cNvSpPr>
            <a:spLocks noGrp="1"/>
          </p:cNvSpPr>
          <p:nvPr>
            <p:ph sz="quarter" idx="11"/>
          </p:nvPr>
        </p:nvSpPr>
        <p:spPr>
          <a:xfrm>
            <a:off x="6613297" y="1698625"/>
            <a:ext cx="4809600" cy="4097338"/>
          </a:xfrm>
        </p:spPr>
        <p:txBody>
          <a:bodyPr/>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dirty="0"/>
          </a:p>
        </p:txBody>
      </p:sp>
      <p:sp>
        <p:nvSpPr>
          <p:cNvPr id="8" name="文本占位符 7"/>
          <p:cNvSpPr>
            <a:spLocks noGrp="1"/>
          </p:cNvSpPr>
          <p:nvPr>
            <p:ph type="body" sz="quarter" idx="12"/>
          </p:nvPr>
        </p:nvSpPr>
        <p:spPr>
          <a:xfrm>
            <a:off x="699633" y="930961"/>
            <a:ext cx="10682444" cy="648000"/>
          </a:xfrm>
        </p:spPr>
        <p:txBody>
          <a:bodyPr>
            <a:normAutofit/>
          </a:bodyPr>
          <a:lstStyle>
            <a:lvl1pPr marL="0" indent="0">
              <a:lnSpc>
                <a:spcPct val="90000"/>
              </a:lnSpc>
              <a:spcBef>
                <a:spcPts val="0"/>
              </a:spcBef>
              <a:buFont typeface="Arial" panose="020B0604020202020204"/>
              <a:buNone/>
              <a:defRPr sz="1800">
                <a:solidFill>
                  <a:srgbClr val="2D97C8"/>
                </a:solidFill>
              </a:defRPr>
            </a:lvl1pPr>
          </a:lstStyle>
          <a:p>
            <a:pPr lvl="0"/>
            <a:r>
              <a:rPr lang="en-US" altLang="zh-CN"/>
              <a:t>Edit Master text styles</a:t>
            </a:r>
            <a:endParaRPr lang="en-US" altLang="zh-CN"/>
          </a:p>
        </p:txBody>
      </p:sp>
      <p:grpSp>
        <p:nvGrpSpPr>
          <p:cNvPr id="3" name="组合 2"/>
          <p:cNvGrpSpPr/>
          <p:nvPr userDrawn="1"/>
        </p:nvGrpSpPr>
        <p:grpSpPr>
          <a:xfrm>
            <a:off x="1005556" y="6469618"/>
            <a:ext cx="699109" cy="173092"/>
            <a:chOff x="9132884" y="6469618"/>
            <a:chExt cx="699109" cy="173092"/>
          </a:xfrm>
        </p:grpSpPr>
        <p:cxnSp>
          <p:nvCxnSpPr>
            <p:cNvPr id="10" name="Straight Connector 26"/>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p:cNvPicPr>
              <a:picLocks noChangeAspect="1"/>
            </p:cNvPicPr>
            <p:nvPr/>
          </p:nvPicPr>
          <p:blipFill>
            <a:blip r:embed="rId2"/>
            <a:stretch>
              <a:fillRect/>
            </a:stretch>
          </p:blipFill>
          <p:spPr>
            <a:xfrm>
              <a:off x="9283985" y="6504006"/>
              <a:ext cx="396907" cy="138704"/>
            </a:xfrm>
            <a:prstGeom prst="rect">
              <a:avLst/>
            </a:prstGeom>
          </p:spPr>
        </p:pic>
        <p:cxnSp>
          <p:nvCxnSpPr>
            <p:cNvPr id="13" name="Straight Connector 29"/>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p:cNvSpPr>
            <a:spLocks noGrp="1"/>
          </p:cNvSpPr>
          <p:nvPr userDrawn="1">
            <p:ph type="sldNum" sz="quarter" idx="14"/>
          </p:nvPr>
        </p:nvSpPr>
        <p:spPr>
          <a:xfrm>
            <a:off x="491436" y="6364514"/>
            <a:ext cx="490268" cy="365125"/>
          </a:xfrm>
          <a:prstGeom prst="rect">
            <a:avLst/>
          </a:prstGeom>
        </p:spPr>
        <p:txBody>
          <a:bodyPr/>
          <a:lstStyle>
            <a:lvl1pPr>
              <a:defRPr lang="zh-CN" altLang="en-US" sz="1200" b="1" kern="1200" smtClean="0">
                <a:solidFill>
                  <a:prstClr val="black">
                    <a:alpha val="70000"/>
                  </a:prstClr>
                </a:solidFill>
                <a:latin typeface="Heiti SC Light" panose="02000000000000000000" charset="-122"/>
                <a:ea typeface="Heiti SC Light" panose="02000000000000000000" charset="-122"/>
                <a:cs typeface="Heiti SC Light" panose="02000000000000000000" charset="-122"/>
              </a:defRPr>
            </a:lvl1pPr>
          </a:lstStyle>
          <a:p>
            <a:fld id="{E6049C3D-CCF1-41B9-A681-D61E0CAE4A17}" type="slidenum">
              <a:rPr lang="en-US" altLang="zh-CN" smtClean="0"/>
            </a:fld>
            <a:endParaRPr lang="en-US" dirty="0"/>
          </a:p>
        </p:txBody>
      </p:sp>
      <p:sp>
        <p:nvSpPr>
          <p:cNvPr id="22" name="文本占位符 5"/>
          <p:cNvSpPr>
            <a:spLocks noGrp="1"/>
          </p:cNvSpPr>
          <p:nvPr>
            <p:ph type="body" sz="quarter" idx="15" hasCustomPrompt="1"/>
          </p:nvPr>
        </p:nvSpPr>
        <p:spPr>
          <a:xfrm>
            <a:off x="1788902"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dirty="0"/>
              <a:t>项目名称</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amp;amp; content">
    <p:spTree>
      <p:nvGrpSpPr>
        <p:cNvPr id="1" name=""/>
        <p:cNvGrpSpPr/>
        <p:nvPr/>
      </p:nvGrpSpPr>
      <p:grpSpPr>
        <a:xfrm>
          <a:off x="0" y="0"/>
          <a:ext cx="0" cy="0"/>
          <a:chOff x="0" y="0"/>
          <a:chExt cx="0" cy="0"/>
        </a:xfrm>
      </p:grpSpPr>
      <p:sp>
        <p:nvSpPr>
          <p:cNvPr id="2" name="标题 1"/>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sp>
        <p:nvSpPr>
          <p:cNvPr id="4" name="文本占位符 3"/>
          <p:cNvSpPr>
            <a:spLocks noGrp="1"/>
          </p:cNvSpPr>
          <p:nvPr>
            <p:ph type="body" sz="quarter" idx="10" hasCustomPrompt="1"/>
          </p:nvPr>
        </p:nvSpPr>
        <p:spPr>
          <a:xfrm>
            <a:off x="719138" y="1698625"/>
            <a:ext cx="4809600" cy="4097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6" name="内容占位符 5"/>
          <p:cNvSpPr>
            <a:spLocks noGrp="1"/>
          </p:cNvSpPr>
          <p:nvPr>
            <p:ph sz="quarter" idx="11" hasCustomPrompt="1"/>
          </p:nvPr>
        </p:nvSpPr>
        <p:spPr>
          <a:xfrm>
            <a:off x="6613297" y="1698625"/>
            <a:ext cx="4809600" cy="4097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8" name="文本占位符 7"/>
          <p:cNvSpPr>
            <a:spLocks noGrp="1"/>
          </p:cNvSpPr>
          <p:nvPr>
            <p:ph type="body" sz="quarter" idx="12" hasCustomPrompt="1"/>
          </p:nvPr>
        </p:nvSpPr>
        <p:spPr>
          <a:xfrm>
            <a:off x="699633" y="930961"/>
            <a:ext cx="10682444" cy="648000"/>
          </a:xfrm>
        </p:spPr>
        <p:txBody>
          <a:bodyPr>
            <a:normAutofit/>
          </a:bodyPr>
          <a:lstStyle>
            <a:lvl1pPr marL="0" indent="0">
              <a:lnSpc>
                <a:spcPct val="90000"/>
              </a:lnSpc>
              <a:spcBef>
                <a:spcPts val="0"/>
              </a:spcBef>
              <a:buFont typeface="Arial" panose="020B0604020202020204"/>
              <a:buNone/>
              <a:defRPr sz="1800">
                <a:solidFill>
                  <a:srgbClr val="2D97C8"/>
                </a:solidFill>
              </a:defRPr>
            </a:lvl1pPr>
          </a:lstStyle>
          <a:p>
            <a:pPr lvl="0"/>
            <a:r>
              <a:rPr lang="zh-CN" altLang="en-US"/>
              <a:t>编辑母版文本样式</a:t>
            </a:r>
            <a:endParaRPr lang="zh-CN" altLang="en-US"/>
          </a:p>
        </p:txBody>
      </p:sp>
      <p:grpSp>
        <p:nvGrpSpPr>
          <p:cNvPr id="3" name="组合 2"/>
          <p:cNvGrpSpPr/>
          <p:nvPr userDrawn="1"/>
        </p:nvGrpSpPr>
        <p:grpSpPr>
          <a:xfrm>
            <a:off x="1005556" y="6469618"/>
            <a:ext cx="699109" cy="173092"/>
            <a:chOff x="9132884" y="6469618"/>
            <a:chExt cx="699109" cy="173092"/>
          </a:xfrm>
        </p:grpSpPr>
        <p:cxnSp>
          <p:nvCxnSpPr>
            <p:cNvPr id="10" name="Straight Connector 26"/>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p:cNvPicPr>
              <a:picLocks noChangeAspect="1"/>
            </p:cNvPicPr>
            <p:nvPr/>
          </p:nvPicPr>
          <p:blipFill>
            <a:blip r:embed="rId2"/>
            <a:stretch>
              <a:fillRect/>
            </a:stretch>
          </p:blipFill>
          <p:spPr>
            <a:xfrm>
              <a:off x="9283985" y="6504006"/>
              <a:ext cx="396907" cy="138704"/>
            </a:xfrm>
            <a:prstGeom prst="rect">
              <a:avLst/>
            </a:prstGeom>
          </p:spPr>
        </p:pic>
        <p:cxnSp>
          <p:nvCxnSpPr>
            <p:cNvPr id="13" name="Straight Connector 29"/>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p:cNvSpPr>
            <a:spLocks noGrp="1"/>
          </p:cNvSpPr>
          <p:nvPr userDrawn="1">
            <p:ph type="sldNum" sz="quarter" idx="14"/>
          </p:nvPr>
        </p:nvSpPr>
        <p:spPr>
          <a:xfrm>
            <a:off x="491436" y="6364514"/>
            <a:ext cx="490268" cy="365125"/>
          </a:xfrm>
          <a:prstGeom prst="rect">
            <a:avLst/>
          </a:prstGeom>
        </p:spPr>
        <p:txBody>
          <a:bodyPr/>
          <a:lstStyle>
            <a:lvl1pPr>
              <a:defRPr lang="zh-CN" altLang="en-US" sz="1200" b="1" kern="1200" smtClean="0">
                <a:solidFill>
                  <a:prstClr val="black">
                    <a:alpha val="70000"/>
                  </a:prstClr>
                </a:solidFill>
                <a:latin typeface="Heiti SC Light" panose="02000000000000000000" charset="-122"/>
                <a:ea typeface="Heiti SC Light" panose="02000000000000000000" charset="-122"/>
                <a:cs typeface="Heiti SC Light" panose="02000000000000000000" charset="-122"/>
              </a:defRPr>
            </a:lvl1pPr>
          </a:lstStyle>
          <a:p>
            <a:fld id="{E6049C3D-CCF1-41B9-A681-D61E0CAE4A17}" type="slidenum">
              <a:rPr lang="en-US" altLang="zh-CN" smtClean="0"/>
            </a:fld>
            <a:endParaRPr lang="en-US" dirty="0"/>
          </a:p>
        </p:txBody>
      </p:sp>
      <p:sp>
        <p:nvSpPr>
          <p:cNvPr id="22" name="文本占位符 5"/>
          <p:cNvSpPr>
            <a:spLocks noGrp="1"/>
          </p:cNvSpPr>
          <p:nvPr>
            <p:ph type="body" sz="quarter" idx="15" hasCustomPrompt="1"/>
          </p:nvPr>
        </p:nvSpPr>
        <p:spPr>
          <a:xfrm>
            <a:off x="1788902" y="6347970"/>
            <a:ext cx="3140144" cy="398845"/>
          </a:xfrm>
        </p:spPr>
        <p:txBody>
          <a:bodyPr anchor="ctr">
            <a:normAutofit/>
          </a:bodyPr>
          <a:lstStyle>
            <a:lvl1pPr marL="0" indent="0">
              <a:buNone/>
              <a:defRPr sz="1200" b="1">
                <a:solidFill>
                  <a:schemeClr val="tx1">
                    <a:lumMod val="75000"/>
                    <a:lumOff val="25000"/>
                  </a:schemeClr>
                </a:solidFill>
              </a:defRPr>
            </a:lvl1pPr>
          </a:lstStyle>
          <a:p>
            <a:pPr marL="0" marR="0" lvl="0" indent="0" algn="l" defTabSz="914400" rtl="0" eaLnBrk="1" fontAlgn="auto" latinLnBrk="0" hangingPunct="1">
              <a:lnSpc>
                <a:spcPct val="100000"/>
              </a:lnSpc>
              <a:spcBef>
                <a:spcPts val="1000"/>
              </a:spcBef>
              <a:spcAft>
                <a:spcPts val="0"/>
              </a:spcAft>
              <a:buClrTx/>
              <a:buSzTx/>
              <a:buFont typeface="+mj-lt"/>
              <a:buNone/>
              <a:defRPr/>
            </a:pPr>
            <a:r>
              <a:rPr lang="en-US" altLang="zh-CN" dirty="0"/>
              <a:t>ABC</a:t>
            </a:r>
            <a:r>
              <a:rPr lang="zh-CN" altLang="en-US" dirty="0"/>
              <a:t>羽之爱</a:t>
            </a:r>
            <a:r>
              <a:rPr lang="en-US" altLang="zh-CN" dirty="0"/>
              <a:t>_</a:t>
            </a:r>
            <a:r>
              <a:rPr lang="zh-CN" altLang="en-US" dirty="0"/>
              <a:t>品牌咨询项目</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8"/>
          <p:cNvPicPr>
            <a:picLocks noChangeAspect="1"/>
          </p:cNvPicPr>
          <p:nvPr userDrawn="1"/>
        </p:nvPicPr>
        <p:blipFill rotWithShape="1">
          <a:blip r:embed="rId3"/>
          <a:srcRect r="18633"/>
          <a:stretch>
            <a:fillRect/>
          </a:stretch>
        </p:blipFill>
        <p:spPr>
          <a:xfrm>
            <a:off x="0" y="0"/>
            <a:ext cx="9919607" cy="6858000"/>
          </a:xfrm>
          <a:prstGeom prst="rect">
            <a:avLst/>
          </a:prstGeom>
        </p:spPr>
      </p:pic>
      <p:pic>
        <p:nvPicPr>
          <p:cNvPr id="7" name="Picture 7"/>
          <p:cNvPicPr>
            <a:picLocks noChangeAspect="1"/>
          </p:cNvPicPr>
          <p:nvPr userDrawn="1"/>
        </p:nvPicPr>
        <p:blipFill>
          <a:blip r:embed="rId4"/>
          <a:stretch>
            <a:fillRect/>
          </a:stretch>
        </p:blipFill>
        <p:spPr>
          <a:xfrm>
            <a:off x="392064" y="6185960"/>
            <a:ext cx="1267100" cy="446162"/>
          </a:xfrm>
          <a:prstGeom prst="rect">
            <a:avLst/>
          </a:prstGeom>
        </p:spPr>
      </p:pic>
      <p:sp>
        <p:nvSpPr>
          <p:cNvPr id="10" name="标题 9"/>
          <p:cNvSpPr>
            <a:spLocks noGrp="1"/>
          </p:cNvSpPr>
          <p:nvPr>
            <p:ph type="title" hasCustomPrompt="1"/>
          </p:nvPr>
        </p:nvSpPr>
        <p:spPr>
          <a:xfrm>
            <a:off x="348339" y="898070"/>
            <a:ext cx="4901297"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p:cNvSpPr>
            <a:spLocks noGrp="1"/>
          </p:cNvSpPr>
          <p:nvPr>
            <p:ph type="body" sz="quarter" idx="12" hasCustomPrompt="1"/>
          </p:nvPr>
        </p:nvSpPr>
        <p:spPr>
          <a:xfrm>
            <a:off x="381675" y="2053206"/>
            <a:ext cx="4582211"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p:cNvSpPr>
            <a:spLocks noGrp="1"/>
          </p:cNvSpPr>
          <p:nvPr>
            <p:ph type="body" sz="quarter" idx="13" hasCustomPrompt="1"/>
          </p:nvPr>
        </p:nvSpPr>
        <p:spPr>
          <a:xfrm>
            <a:off x="424013" y="2620623"/>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C">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9"/>
          <p:cNvPicPr>
            <a:picLocks noChangeAspect="1"/>
          </p:cNvPicPr>
          <p:nvPr userDrawn="1"/>
        </p:nvPicPr>
        <p:blipFill rotWithShape="1">
          <a:blip r:embed="rId3"/>
          <a:srcRect l="15336"/>
          <a:stretch>
            <a:fillRect/>
          </a:stretch>
        </p:blipFill>
        <p:spPr>
          <a:xfrm>
            <a:off x="1869620" y="0"/>
            <a:ext cx="10321617" cy="6858000"/>
          </a:xfrm>
          <a:prstGeom prst="rect">
            <a:avLst/>
          </a:prstGeom>
        </p:spPr>
      </p:pic>
      <p:pic>
        <p:nvPicPr>
          <p:cNvPr id="7" name="Picture 7"/>
          <p:cNvPicPr>
            <a:picLocks noChangeAspect="1"/>
          </p:cNvPicPr>
          <p:nvPr userDrawn="1"/>
        </p:nvPicPr>
        <p:blipFill>
          <a:blip r:embed="rId4"/>
          <a:stretch>
            <a:fillRect/>
          </a:stretch>
        </p:blipFill>
        <p:spPr>
          <a:xfrm>
            <a:off x="10532108" y="6167063"/>
            <a:ext cx="1267100" cy="446162"/>
          </a:xfrm>
          <a:prstGeom prst="rect">
            <a:avLst/>
          </a:prstGeom>
        </p:spPr>
      </p:pic>
      <p:sp>
        <p:nvSpPr>
          <p:cNvPr id="10" name="标题 9"/>
          <p:cNvSpPr>
            <a:spLocks noGrp="1"/>
          </p:cNvSpPr>
          <p:nvPr>
            <p:ph type="title" hasCustomPrompt="1"/>
          </p:nvPr>
        </p:nvSpPr>
        <p:spPr>
          <a:xfrm>
            <a:off x="3067048" y="1069457"/>
            <a:ext cx="4868638"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p:cNvSpPr>
            <a:spLocks noGrp="1"/>
          </p:cNvSpPr>
          <p:nvPr>
            <p:ph type="body" sz="quarter" idx="12" hasCustomPrompt="1"/>
          </p:nvPr>
        </p:nvSpPr>
        <p:spPr>
          <a:xfrm>
            <a:off x="3067048" y="2081676"/>
            <a:ext cx="4697188"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p:cNvSpPr>
            <a:spLocks noGrp="1"/>
          </p:cNvSpPr>
          <p:nvPr>
            <p:ph type="body" sz="quarter" idx="13" hasCustomPrompt="1"/>
          </p:nvPr>
        </p:nvSpPr>
        <p:spPr>
          <a:xfrm>
            <a:off x="3067048" y="2677652"/>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0">
              <a:srgbClr val="8FD2E9"/>
            </a:gs>
            <a:gs pos="100000">
              <a:srgbClr val="2EA9DF"/>
            </a:gs>
          </a:gsLst>
          <a:lin ang="2700000" scaled="0"/>
        </a:gradFill>
        <a:effectLst/>
      </p:bgPr>
    </p:bg>
    <p:spTree>
      <p:nvGrpSpPr>
        <p:cNvPr id="1" name=""/>
        <p:cNvGrpSpPr/>
        <p:nvPr/>
      </p:nvGrpSpPr>
      <p:grpSpPr>
        <a:xfrm>
          <a:off x="0" y="0"/>
          <a:ext cx="0" cy="0"/>
          <a:chOff x="0" y="0"/>
          <a:chExt cx="0" cy="0"/>
        </a:xfrm>
      </p:grpSpPr>
      <p:sp>
        <p:nvSpPr>
          <p:cNvPr id="9" name="内容占位符 8"/>
          <p:cNvSpPr>
            <a:spLocks noGrp="1"/>
          </p:cNvSpPr>
          <p:nvPr>
            <p:ph sz="quarter" idx="13" hasCustomPrompt="1"/>
          </p:nvPr>
        </p:nvSpPr>
        <p:spPr>
          <a:xfrm>
            <a:off x="9239198" y="571500"/>
            <a:ext cx="3340100" cy="7786688"/>
          </a:xfrm>
        </p:spPr>
        <p:txBody>
          <a:bodyPr>
            <a:noAutofit/>
          </a:bodyPr>
          <a:lstStyle>
            <a:lvl1pPr marL="0" indent="0" algn="r">
              <a:buNone/>
              <a:defRPr sz="50000" b="1" baseline="0">
                <a:solidFill>
                  <a:srgbClr val="2D97C8"/>
                </a:solidFill>
                <a:latin typeface="Impact" panose="020B0806030902050204" pitchFamily="34" charset="0"/>
              </a:defRPr>
            </a:lvl1pPr>
            <a:lvl2pPr>
              <a:defRPr sz="9600"/>
            </a:lvl2pPr>
            <a:lvl3pPr>
              <a:defRPr sz="9600"/>
            </a:lvl3pPr>
            <a:lvl4pPr>
              <a:defRPr sz="9600"/>
            </a:lvl4pPr>
            <a:lvl5pPr>
              <a:defRPr sz="9600"/>
            </a:lvl5pPr>
          </a:lstStyle>
          <a:p>
            <a:pPr lvl="0"/>
            <a:r>
              <a:rPr lang="en-US" altLang="zh-CN" dirty="0"/>
              <a:t>1</a:t>
            </a:r>
            <a:endParaRPr lang="zh-CN" altLang="en-US" dirty="0"/>
          </a:p>
        </p:txBody>
      </p:sp>
      <p:sp>
        <p:nvSpPr>
          <p:cNvPr id="12" name="文本占位符 11"/>
          <p:cNvSpPr>
            <a:spLocks noGrp="1"/>
          </p:cNvSpPr>
          <p:nvPr>
            <p:ph type="body" sz="quarter" idx="14" hasCustomPrompt="1"/>
          </p:nvPr>
        </p:nvSpPr>
        <p:spPr>
          <a:xfrm>
            <a:off x="770633" y="1644653"/>
            <a:ext cx="6865938" cy="2307600"/>
          </a:xfrm>
        </p:spPr>
        <p:txBody>
          <a:bodyPr>
            <a:normAutofit/>
          </a:bodyPr>
          <a:lstStyle>
            <a:lvl1pPr marL="284480" indent="-284480">
              <a:spcBef>
                <a:spcPts val="0"/>
              </a:spcBef>
              <a:buFont typeface="Arial" panose="020B0604020202020204"/>
              <a:buChar char="•"/>
              <a:defRPr sz="1800" b="1">
                <a:solidFill>
                  <a:schemeClr val="bg1"/>
                </a:solidFill>
              </a:defRPr>
            </a:lvl1pPr>
          </a:lstStyle>
          <a:p>
            <a:pPr lvl="0"/>
            <a:r>
              <a:rPr lang="zh-CN" altLang="en-US"/>
              <a:t>编辑母版文本样式</a:t>
            </a:r>
            <a:endParaRPr lang="zh-CN" altLang="en-US"/>
          </a:p>
          <a:p>
            <a:pPr lvl="1"/>
            <a:r>
              <a:rPr lang="zh-CN" altLang="en-US"/>
              <a:t>第二级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amp;amp;amp; content">
    <p:spTree>
      <p:nvGrpSpPr>
        <p:cNvPr id="1" name=""/>
        <p:cNvGrpSpPr/>
        <p:nvPr/>
      </p:nvGrpSpPr>
      <p:grpSpPr>
        <a:xfrm>
          <a:off x="0" y="0"/>
          <a:ext cx="0" cy="0"/>
          <a:chOff x="0" y="0"/>
          <a:chExt cx="0" cy="0"/>
        </a:xfrm>
      </p:grpSpPr>
      <p:sp>
        <p:nvSpPr>
          <p:cNvPr id="2" name="标题 1"/>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sp>
        <p:nvSpPr>
          <p:cNvPr id="4" name="文本占位符 3"/>
          <p:cNvSpPr>
            <a:spLocks noGrp="1"/>
          </p:cNvSpPr>
          <p:nvPr>
            <p:ph type="body" sz="quarter" idx="10" hasCustomPrompt="1"/>
          </p:nvPr>
        </p:nvSpPr>
        <p:spPr>
          <a:xfrm>
            <a:off x="719138" y="1698625"/>
            <a:ext cx="4809600" cy="4097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6" name="内容占位符 5"/>
          <p:cNvSpPr>
            <a:spLocks noGrp="1"/>
          </p:cNvSpPr>
          <p:nvPr>
            <p:ph sz="quarter" idx="11" hasCustomPrompt="1"/>
          </p:nvPr>
        </p:nvSpPr>
        <p:spPr>
          <a:xfrm>
            <a:off x="6613297" y="1698625"/>
            <a:ext cx="4809600" cy="4097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8" name="文本占位符 7"/>
          <p:cNvSpPr>
            <a:spLocks noGrp="1"/>
          </p:cNvSpPr>
          <p:nvPr>
            <p:ph type="body" sz="quarter" idx="12" hasCustomPrompt="1"/>
          </p:nvPr>
        </p:nvSpPr>
        <p:spPr>
          <a:xfrm>
            <a:off x="699633" y="930961"/>
            <a:ext cx="10682444" cy="648000"/>
          </a:xfrm>
        </p:spPr>
        <p:txBody>
          <a:bodyPr>
            <a:normAutofit/>
          </a:bodyPr>
          <a:lstStyle>
            <a:lvl1pPr marL="0" indent="0">
              <a:lnSpc>
                <a:spcPct val="90000"/>
              </a:lnSpc>
              <a:spcBef>
                <a:spcPts val="0"/>
              </a:spcBef>
              <a:buFont typeface="Arial" panose="020B0604020202020204"/>
              <a:buNone/>
              <a:defRPr sz="1800">
                <a:solidFill>
                  <a:srgbClr val="2D97C8"/>
                </a:solidFill>
              </a:defRPr>
            </a:lvl1pPr>
          </a:lstStyle>
          <a:p>
            <a:pPr lvl="0"/>
            <a:r>
              <a:rPr lang="zh-CN" altLang="en-US"/>
              <a:t>编辑母版文本样式</a:t>
            </a:r>
            <a:endParaRPr lang="zh-CN" altLang="en-US"/>
          </a:p>
        </p:txBody>
      </p:sp>
      <p:grpSp>
        <p:nvGrpSpPr>
          <p:cNvPr id="3" name="组合 2"/>
          <p:cNvGrpSpPr/>
          <p:nvPr userDrawn="1"/>
        </p:nvGrpSpPr>
        <p:grpSpPr>
          <a:xfrm>
            <a:off x="1005556" y="6469618"/>
            <a:ext cx="699109" cy="173092"/>
            <a:chOff x="9132884" y="6469618"/>
            <a:chExt cx="699109" cy="173092"/>
          </a:xfrm>
        </p:grpSpPr>
        <p:cxnSp>
          <p:nvCxnSpPr>
            <p:cNvPr id="10" name="Straight Connector 26"/>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p:cNvPicPr>
              <a:picLocks noChangeAspect="1"/>
            </p:cNvPicPr>
            <p:nvPr/>
          </p:nvPicPr>
          <p:blipFill>
            <a:blip r:embed="rId2"/>
            <a:stretch>
              <a:fillRect/>
            </a:stretch>
          </p:blipFill>
          <p:spPr>
            <a:xfrm>
              <a:off x="9283985" y="6504006"/>
              <a:ext cx="396907" cy="138704"/>
            </a:xfrm>
            <a:prstGeom prst="rect">
              <a:avLst/>
            </a:prstGeom>
          </p:spPr>
        </p:pic>
        <p:cxnSp>
          <p:nvCxnSpPr>
            <p:cNvPr id="13" name="Straight Connector 29"/>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p:cNvSpPr>
            <a:spLocks noGrp="1"/>
          </p:cNvSpPr>
          <p:nvPr userDrawn="1">
            <p:ph type="sldNum" sz="quarter" idx="14"/>
          </p:nvPr>
        </p:nvSpPr>
        <p:spPr>
          <a:xfrm>
            <a:off x="491436" y="6364514"/>
            <a:ext cx="490268" cy="365125"/>
          </a:xfrm>
          <a:prstGeom prst="rect">
            <a:avLst/>
          </a:prstGeom>
        </p:spPr>
        <p:txBody>
          <a:bodyPr/>
          <a:lstStyle>
            <a:lvl1pPr>
              <a:defRPr lang="zh-CN" altLang="en-US" sz="1200" b="1" kern="1200" smtClean="0">
                <a:solidFill>
                  <a:prstClr val="black">
                    <a:alpha val="70000"/>
                  </a:prstClr>
                </a:solidFill>
                <a:latin typeface="Heiti SC Light" panose="02000000000000000000" charset="-122"/>
                <a:ea typeface="Heiti SC Light" panose="02000000000000000000" charset="-122"/>
                <a:cs typeface="Heiti SC Light" panose="02000000000000000000" charset="-122"/>
              </a:defRPr>
            </a:lvl1pPr>
          </a:lstStyle>
          <a:p>
            <a:fld id="{E6049C3D-CCF1-41B9-A681-D61E0CAE4A17}" type="slidenum">
              <a:rPr lang="en-US" altLang="zh-CN" smtClean="0"/>
            </a:fld>
            <a:endParaRPr lang="en-US" dirty="0"/>
          </a:p>
        </p:txBody>
      </p:sp>
      <p:sp>
        <p:nvSpPr>
          <p:cNvPr id="22" name="文本占位符 5"/>
          <p:cNvSpPr>
            <a:spLocks noGrp="1"/>
          </p:cNvSpPr>
          <p:nvPr>
            <p:ph type="body" sz="quarter" idx="15" hasCustomPrompt="1"/>
          </p:nvPr>
        </p:nvSpPr>
        <p:spPr>
          <a:xfrm>
            <a:off x="1788902" y="6347970"/>
            <a:ext cx="3140144" cy="398845"/>
          </a:xfrm>
        </p:spPr>
        <p:txBody>
          <a:bodyPr anchor="ctr">
            <a:normAutofit/>
          </a:bodyPr>
          <a:lstStyle>
            <a:lvl1pPr marL="0" indent="0">
              <a:buNone/>
              <a:defRPr sz="1200" b="1">
                <a:solidFill>
                  <a:schemeClr val="tx1">
                    <a:lumMod val="75000"/>
                    <a:lumOff val="25000"/>
                  </a:schemeClr>
                </a:solidFill>
              </a:defRPr>
            </a:lvl1pPr>
          </a:lstStyle>
          <a:p>
            <a:pPr marL="0" marR="0" lvl="0" indent="0" algn="l" defTabSz="914400" rtl="0" eaLnBrk="1" fontAlgn="auto" latinLnBrk="0" hangingPunct="1">
              <a:lnSpc>
                <a:spcPct val="100000"/>
              </a:lnSpc>
              <a:spcBef>
                <a:spcPts val="1000"/>
              </a:spcBef>
              <a:spcAft>
                <a:spcPts val="0"/>
              </a:spcAft>
              <a:buClrTx/>
              <a:buSzTx/>
              <a:buFont typeface="+mj-lt"/>
              <a:buNone/>
              <a:defRPr/>
            </a:pPr>
            <a:r>
              <a:rPr lang="en-US" altLang="zh-CN" dirty="0"/>
              <a:t>ABC</a:t>
            </a:r>
            <a:r>
              <a:rPr lang="zh-CN" altLang="en-US" dirty="0"/>
              <a:t>羽之爱</a:t>
            </a:r>
            <a:r>
              <a:rPr lang="en-US" altLang="zh-CN" dirty="0"/>
              <a:t>_</a:t>
            </a:r>
            <a:r>
              <a:rPr lang="zh-CN" altLang="en-US" dirty="0"/>
              <a:t>品牌咨询项目</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grpSp>
        <p:nvGrpSpPr>
          <p:cNvPr id="3" name="组合 2"/>
          <p:cNvGrpSpPr/>
          <p:nvPr userDrawn="1"/>
        </p:nvGrpSpPr>
        <p:grpSpPr>
          <a:xfrm>
            <a:off x="1005562" y="6469618"/>
            <a:ext cx="699109" cy="173092"/>
            <a:chOff x="9132884" y="6469618"/>
            <a:chExt cx="699109" cy="173092"/>
          </a:xfrm>
        </p:grpSpPr>
        <p:cxnSp>
          <p:nvCxnSpPr>
            <p:cNvPr id="10" name="Straight Connector 26"/>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p:cNvPicPr>
              <a:picLocks noChangeAspect="1"/>
            </p:cNvPicPr>
            <p:nvPr/>
          </p:nvPicPr>
          <p:blipFill>
            <a:blip r:embed="rId2"/>
            <a:stretch>
              <a:fillRect/>
            </a:stretch>
          </p:blipFill>
          <p:spPr>
            <a:xfrm>
              <a:off x="9283985" y="6504006"/>
              <a:ext cx="396907" cy="138704"/>
            </a:xfrm>
            <a:prstGeom prst="rect">
              <a:avLst/>
            </a:prstGeom>
          </p:spPr>
        </p:pic>
        <p:cxnSp>
          <p:nvCxnSpPr>
            <p:cNvPr id="13" name="Straight Connector 29"/>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prstClr val="black">
                    <a:alpha val="70000"/>
                  </a:prstClr>
                </a:solidFill>
                <a:latin typeface="Heiti SC Light" panose="02000000000000000000" charset="-122"/>
                <a:ea typeface="Heiti SC Light" panose="02000000000000000000" charset="-122"/>
                <a:cs typeface="Heiti SC Light" panose="02000000000000000000" charset="-122"/>
              </a:defRPr>
            </a:lvl1pPr>
          </a:lstStyle>
          <a:p>
            <a:fld id="{E6049C3D-CCF1-41B9-A681-D61E0CAE4A17}" type="slidenum">
              <a:rPr lang="en-US" altLang="zh-CN" smtClean="0"/>
            </a:fld>
            <a:endParaRPr lang="en-US" dirty="0"/>
          </a:p>
        </p:txBody>
      </p:sp>
      <p:sp>
        <p:nvSpPr>
          <p:cNvPr id="22" name="文本占位符 5"/>
          <p:cNvSpPr>
            <a:spLocks noGrp="1"/>
          </p:cNvSpPr>
          <p:nvPr>
            <p:ph type="body" sz="quarter" idx="15" hasCustomPrompt="1"/>
          </p:nvPr>
        </p:nvSpPr>
        <p:spPr>
          <a:xfrm>
            <a:off x="1788908" y="6347970"/>
            <a:ext cx="3140144" cy="398845"/>
          </a:xfrm>
        </p:spPr>
        <p:txBody>
          <a:bodyPr anchor="ctr">
            <a:normAutofit/>
          </a:bodyPr>
          <a:lstStyle>
            <a:lvl1pPr marL="0" indent="0">
              <a:buNone/>
              <a:defRPr sz="1200" b="1">
                <a:solidFill>
                  <a:schemeClr val="tx1">
                    <a:lumMod val="75000"/>
                    <a:lumOff val="25000"/>
                  </a:schemeClr>
                </a:solidFill>
              </a:defRPr>
            </a:lvl1pPr>
          </a:lstStyle>
          <a:p>
            <a:pPr marL="0" marR="0" lvl="0" indent="0" algn="l" defTabSz="914400" rtl="0" eaLnBrk="1" fontAlgn="auto" latinLnBrk="0" hangingPunct="1">
              <a:lnSpc>
                <a:spcPct val="100000"/>
              </a:lnSpc>
              <a:spcBef>
                <a:spcPts val="1000"/>
              </a:spcBef>
              <a:spcAft>
                <a:spcPts val="0"/>
              </a:spcAft>
              <a:buClrTx/>
              <a:buSzTx/>
              <a:buFont typeface="+mj-lt"/>
              <a:buNone/>
              <a:defRPr/>
            </a:pPr>
            <a:r>
              <a:rPr lang="en-US" altLang="zh-CN" dirty="0"/>
              <a:t>ABC</a:t>
            </a:r>
            <a:r>
              <a:rPr lang="zh-CN" altLang="en-US" dirty="0"/>
              <a:t>羽之爱</a:t>
            </a:r>
            <a:r>
              <a:rPr lang="en-US" altLang="zh-CN" dirty="0"/>
              <a:t>_</a:t>
            </a:r>
            <a:r>
              <a:rPr lang="zh-CN" altLang="en-US" dirty="0"/>
              <a:t>品牌咨询项目</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组合 2"/>
          <p:cNvGrpSpPr/>
          <p:nvPr userDrawn="1"/>
        </p:nvGrpSpPr>
        <p:grpSpPr>
          <a:xfrm>
            <a:off x="1005562" y="6469618"/>
            <a:ext cx="699109" cy="173092"/>
            <a:chOff x="9132884" y="6469618"/>
            <a:chExt cx="699109" cy="173092"/>
          </a:xfrm>
        </p:grpSpPr>
        <p:cxnSp>
          <p:nvCxnSpPr>
            <p:cNvPr id="10" name="Straight Connector 26"/>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p:cNvPicPr>
              <a:picLocks noChangeAspect="1"/>
            </p:cNvPicPr>
            <p:nvPr/>
          </p:nvPicPr>
          <p:blipFill>
            <a:blip r:embed="rId2"/>
            <a:stretch>
              <a:fillRect/>
            </a:stretch>
          </p:blipFill>
          <p:spPr>
            <a:xfrm>
              <a:off x="9283985" y="6504006"/>
              <a:ext cx="396907" cy="138704"/>
            </a:xfrm>
            <a:prstGeom prst="rect">
              <a:avLst/>
            </a:prstGeom>
          </p:spPr>
        </p:pic>
        <p:cxnSp>
          <p:nvCxnSpPr>
            <p:cNvPr id="13" name="Straight Connector 29"/>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prstClr val="black">
                    <a:alpha val="70000"/>
                  </a:prstClr>
                </a:solidFill>
                <a:latin typeface="Heiti SC Light" panose="02000000000000000000" charset="-122"/>
                <a:ea typeface="Heiti SC Light" panose="02000000000000000000" charset="-122"/>
                <a:cs typeface="Heiti SC Light" panose="02000000000000000000" charset="-122"/>
              </a:defRPr>
            </a:lvl1pPr>
          </a:lstStyle>
          <a:p>
            <a:fld id="{E6049C3D-CCF1-41B9-A681-D61E0CAE4A17}" type="slidenum">
              <a:rPr lang="en-US" altLang="zh-CN" smtClean="0"/>
            </a:fld>
            <a:endParaRPr lang="en-US" dirty="0"/>
          </a:p>
        </p:txBody>
      </p:sp>
      <p:sp>
        <p:nvSpPr>
          <p:cNvPr id="22" name="文本占位符 5"/>
          <p:cNvSpPr>
            <a:spLocks noGrp="1"/>
          </p:cNvSpPr>
          <p:nvPr>
            <p:ph type="body" sz="quarter" idx="15" hasCustomPrompt="1"/>
          </p:nvPr>
        </p:nvSpPr>
        <p:spPr>
          <a:xfrm>
            <a:off x="1788908" y="6347970"/>
            <a:ext cx="3140144" cy="398845"/>
          </a:xfrm>
        </p:spPr>
        <p:txBody>
          <a:bodyPr anchor="ctr">
            <a:normAutofit/>
          </a:bodyPr>
          <a:lstStyle>
            <a:lvl1pPr marL="0" indent="0">
              <a:buNone/>
              <a:defRPr sz="1200" b="1">
                <a:solidFill>
                  <a:schemeClr val="tx1">
                    <a:lumMod val="75000"/>
                    <a:lumOff val="25000"/>
                  </a:schemeClr>
                </a:solidFill>
              </a:defRPr>
            </a:lvl1pPr>
          </a:lstStyle>
          <a:p>
            <a:r>
              <a:rPr lang="en-US" altLang="zh-CN" dirty="0"/>
              <a:t>ABC</a:t>
            </a:r>
            <a:r>
              <a:rPr lang="zh-CN" altLang="en-US" dirty="0"/>
              <a:t>羽之爱</a:t>
            </a:r>
            <a:r>
              <a:rPr lang="en-US" altLang="zh-CN" dirty="0"/>
              <a:t>_</a:t>
            </a:r>
            <a:r>
              <a:rPr lang="zh-CN" altLang="en-US" dirty="0"/>
              <a:t>品牌咨询项目</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Black-3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 name="Rectangle 6"/>
          <p:cNvSpPr/>
          <p:nvPr userDrawn="1"/>
        </p:nvSpPr>
        <p:spPr>
          <a:xfrm>
            <a:off x="0" y="0"/>
            <a:ext cx="6060141" cy="6858000"/>
          </a:xfrm>
          <a:prstGeom prst="rect">
            <a:avLst/>
          </a:prstGeom>
          <a:solidFill>
            <a:schemeClr val="dk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52450" y="344383"/>
            <a:ext cx="5020577" cy="557439"/>
          </a:xfrm>
        </p:spPr>
        <p:txBody>
          <a:bodyPr/>
          <a:lstStyle>
            <a:lvl1pPr>
              <a:defRPr>
                <a:solidFill>
                  <a:schemeClr val="bg1"/>
                </a:solidFill>
              </a:defRPr>
            </a:lvl1pPr>
          </a:lstStyle>
          <a:p>
            <a:r>
              <a:rPr lang="zh-CN" altLang="en-US"/>
              <a:t>单击此处编辑母版标题样式</a:t>
            </a:r>
            <a:endParaRPr lang="zh-CN" altLang="en-US" dirty="0"/>
          </a:p>
        </p:txBody>
      </p:sp>
      <p:sp>
        <p:nvSpPr>
          <p:cNvPr id="17" name="文本占位符 16"/>
          <p:cNvSpPr>
            <a:spLocks noGrp="1"/>
          </p:cNvSpPr>
          <p:nvPr>
            <p:ph type="body" sz="quarter" idx="12" hasCustomPrompt="1"/>
          </p:nvPr>
        </p:nvSpPr>
        <p:spPr>
          <a:xfrm>
            <a:off x="663763" y="1650541"/>
            <a:ext cx="4999068" cy="3768769"/>
          </a:xfrm>
        </p:spPr>
        <p:txBody>
          <a:bodyPr>
            <a:normAutofit/>
          </a:bodyPr>
          <a:lstStyle>
            <a:lvl1pPr marL="284480" indent="-284480">
              <a:spcBef>
                <a:spcPts val="0"/>
              </a:spcBef>
              <a:buFont typeface="Arial" panose="020B0604020202020204"/>
              <a:buChar char="•"/>
              <a:defRPr sz="1400">
                <a:solidFill>
                  <a:schemeClr val="bg1"/>
                </a:solidFill>
              </a:defRPr>
            </a:lvl1pPr>
          </a:lstStyle>
          <a:p>
            <a:pPr lvl="0"/>
            <a:r>
              <a:rPr lang="zh-CN" altLang="en-US"/>
              <a:t>编辑母版文本样式</a:t>
            </a:r>
            <a:endParaRPr lang="zh-CN" altLang="en-US"/>
          </a:p>
        </p:txBody>
      </p:sp>
      <p:sp>
        <p:nvSpPr>
          <p:cNvPr id="18" name="文本占位符 16"/>
          <p:cNvSpPr>
            <a:spLocks noGrp="1"/>
          </p:cNvSpPr>
          <p:nvPr>
            <p:ph type="body" sz="quarter" idx="13" hasCustomPrompt="1"/>
          </p:nvPr>
        </p:nvSpPr>
        <p:spPr>
          <a:xfrm>
            <a:off x="642253" y="926314"/>
            <a:ext cx="5020577" cy="595024"/>
          </a:xfrm>
        </p:spPr>
        <p:txBody>
          <a:bodyPr>
            <a:normAutofit/>
          </a:bodyPr>
          <a:lstStyle>
            <a:lvl1pPr marL="0" indent="0">
              <a:buFont typeface="Arial" panose="020B0604020202020204"/>
              <a:buNone/>
              <a:defRPr sz="1800">
                <a:solidFill>
                  <a:schemeClr val="bg1"/>
                </a:solidFill>
              </a:defRPr>
            </a:lvl1pPr>
          </a:lstStyle>
          <a:p>
            <a:pPr lvl="0"/>
            <a:r>
              <a:rPr lang="zh-CN" altLang="en-US"/>
              <a:t>编辑母版文本样式</a:t>
            </a:r>
            <a:endParaRPr lang="zh-CN" altLang="en-US"/>
          </a:p>
        </p:txBody>
      </p:sp>
      <p:cxnSp>
        <p:nvCxnSpPr>
          <p:cNvPr id="27" name="Straight Connector 26"/>
          <p:cNvCxnSpPr/>
          <p:nvPr/>
        </p:nvCxnSpPr>
        <p:spPr>
          <a:xfrm>
            <a:off x="1005562"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pic>
        <p:nvPicPr>
          <p:cNvPr id="28" name="Picture 27"/>
          <p:cNvPicPr>
            <a:picLocks noChangeAspect="1"/>
          </p:cNvPicPr>
          <p:nvPr/>
        </p:nvPicPr>
        <p:blipFill>
          <a:blip r:embed="rId3"/>
          <a:stretch>
            <a:fillRect/>
          </a:stretch>
        </p:blipFill>
        <p:spPr>
          <a:xfrm>
            <a:off x="1156663" y="6504006"/>
            <a:ext cx="396907" cy="138704"/>
          </a:xfrm>
          <a:prstGeom prst="rect">
            <a:avLst/>
          </a:prstGeom>
        </p:spPr>
      </p:pic>
      <p:cxnSp>
        <p:nvCxnSpPr>
          <p:cNvPr id="29" name="Straight Connector 29"/>
          <p:cNvCxnSpPr/>
          <p:nvPr/>
        </p:nvCxnSpPr>
        <p:spPr>
          <a:xfrm>
            <a:off x="1703044"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sp>
        <p:nvSpPr>
          <p:cNvPr id="30" name="灯片编号占位符 15"/>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schemeClr val="bg1">
                    <a:alpha val="70000"/>
                  </a:schemeClr>
                </a:solidFill>
                <a:latin typeface="Heiti SC Light" panose="02000000000000000000" charset="-122"/>
                <a:ea typeface="Heiti SC Light" panose="02000000000000000000" charset="-122"/>
                <a:cs typeface="Heiti SC Light" panose="02000000000000000000" charset="-122"/>
              </a:defRPr>
            </a:lvl1pPr>
          </a:lstStyle>
          <a:p>
            <a:fld id="{E6049C3D-CCF1-41B9-A681-D61E0CAE4A17}" type="slidenum">
              <a:rPr lang="en-US" altLang="zh-CN" smtClean="0"/>
            </a:fld>
            <a:endParaRPr lang="en-US" dirty="0"/>
          </a:p>
        </p:txBody>
      </p:sp>
      <p:sp>
        <p:nvSpPr>
          <p:cNvPr id="31" name="文本占位符 5"/>
          <p:cNvSpPr>
            <a:spLocks noGrp="1"/>
          </p:cNvSpPr>
          <p:nvPr userDrawn="1">
            <p:ph type="body" sz="quarter" idx="15" hasCustomPrompt="1"/>
          </p:nvPr>
        </p:nvSpPr>
        <p:spPr>
          <a:xfrm>
            <a:off x="1788908" y="6347970"/>
            <a:ext cx="3140144" cy="398845"/>
          </a:xfrm>
        </p:spPr>
        <p:txBody>
          <a:bodyPr anchor="ctr">
            <a:normAutofit/>
          </a:bodyPr>
          <a:lstStyle>
            <a:lvl1pPr marL="0" indent="0">
              <a:buNone/>
              <a:defRPr sz="1200" b="1">
                <a:solidFill>
                  <a:schemeClr val="bg1"/>
                </a:solidFill>
              </a:defRPr>
            </a:lvl1pPr>
          </a:lstStyle>
          <a:p>
            <a:r>
              <a:rPr lang="en-US" altLang="zh-CN" dirty="0"/>
              <a:t>ABC</a:t>
            </a:r>
            <a:r>
              <a:rPr lang="zh-CN" altLang="en-US" dirty="0"/>
              <a:t>羽之爱</a:t>
            </a:r>
            <a:r>
              <a:rPr lang="en-US" altLang="zh-CN" dirty="0"/>
              <a:t>_</a:t>
            </a:r>
            <a:r>
              <a:rPr lang="zh-CN" altLang="en-US" dirty="0"/>
              <a:t>品牌咨询项目</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Black-2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Rectangle 3"/>
          <p:cNvSpPr/>
          <p:nvPr userDrawn="1"/>
        </p:nvSpPr>
        <p:spPr>
          <a:xfrm>
            <a:off x="-1" y="0"/>
            <a:ext cx="4132385" cy="6858000"/>
          </a:xfrm>
          <a:prstGeom prst="rect">
            <a:avLst/>
          </a:prstGeom>
          <a:solidFill>
            <a:schemeClr val="dk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标题 1"/>
          <p:cNvSpPr>
            <a:spLocks noGrp="1"/>
          </p:cNvSpPr>
          <p:nvPr>
            <p:ph type="title" hasCustomPrompt="1"/>
          </p:nvPr>
        </p:nvSpPr>
        <p:spPr>
          <a:xfrm>
            <a:off x="566014" y="1485148"/>
            <a:ext cx="3141777" cy="1099407"/>
          </a:xfrm>
        </p:spPr>
        <p:txBody>
          <a:bodyPr>
            <a:noAutofit/>
          </a:bodyPr>
          <a:lstStyle>
            <a:lvl1pPr>
              <a:defRPr sz="4000" b="0">
                <a:solidFill>
                  <a:schemeClr val="bg1"/>
                </a:solidFill>
              </a:defRPr>
            </a:lvl1pPr>
          </a:lstStyle>
          <a:p>
            <a:r>
              <a:rPr lang="zh-CN" altLang="en-US" dirty="0"/>
              <a:t>标题</a:t>
            </a:r>
            <a:endParaRPr lang="zh-CN" altLang="en-US" dirty="0"/>
          </a:p>
        </p:txBody>
      </p:sp>
      <p:sp>
        <p:nvSpPr>
          <p:cNvPr id="18" name="文本占位符 16"/>
          <p:cNvSpPr>
            <a:spLocks noGrp="1"/>
          </p:cNvSpPr>
          <p:nvPr>
            <p:ph type="body" sz="quarter" idx="13" hasCustomPrompt="1"/>
          </p:nvPr>
        </p:nvSpPr>
        <p:spPr>
          <a:xfrm>
            <a:off x="585097" y="410933"/>
            <a:ext cx="3403534" cy="378338"/>
          </a:xfrm>
        </p:spPr>
        <p:txBody>
          <a:bodyPr>
            <a:normAutofit/>
          </a:bodyPr>
          <a:lstStyle>
            <a:lvl1pPr marL="0" indent="0">
              <a:buFont typeface="Arial" panose="020B0604020202020204"/>
              <a:buNone/>
              <a:defRPr sz="1400" b="1">
                <a:solidFill>
                  <a:schemeClr val="bg1"/>
                </a:solidFill>
              </a:defRPr>
            </a:lvl1pPr>
          </a:lstStyle>
          <a:p>
            <a:pPr lvl="0"/>
            <a:r>
              <a:rPr lang="zh-CN" altLang="en-US"/>
              <a:t>编辑母版文本样式</a:t>
            </a:r>
            <a:endParaRPr lang="zh-CN" altLang="en-US"/>
          </a:p>
        </p:txBody>
      </p:sp>
      <p:cxnSp>
        <p:nvCxnSpPr>
          <p:cNvPr id="19" name="Straight Connector 26"/>
          <p:cNvCxnSpPr/>
          <p:nvPr userDrawn="1"/>
        </p:nvCxnSpPr>
        <p:spPr>
          <a:xfrm>
            <a:off x="1005567"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pic>
        <p:nvPicPr>
          <p:cNvPr id="20" name="Picture 27"/>
          <p:cNvPicPr>
            <a:picLocks noChangeAspect="1"/>
          </p:cNvPicPr>
          <p:nvPr userDrawn="1"/>
        </p:nvPicPr>
        <p:blipFill>
          <a:blip r:embed="rId3"/>
          <a:stretch>
            <a:fillRect/>
          </a:stretch>
        </p:blipFill>
        <p:spPr>
          <a:xfrm>
            <a:off x="1156668" y="6504006"/>
            <a:ext cx="396907" cy="138704"/>
          </a:xfrm>
          <a:prstGeom prst="rect">
            <a:avLst/>
          </a:prstGeom>
        </p:spPr>
      </p:pic>
      <p:cxnSp>
        <p:nvCxnSpPr>
          <p:cNvPr id="21" name="Straight Connector 29"/>
          <p:cNvCxnSpPr/>
          <p:nvPr userDrawn="1"/>
        </p:nvCxnSpPr>
        <p:spPr>
          <a:xfrm>
            <a:off x="1703049"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sp>
        <p:nvSpPr>
          <p:cNvPr id="22" name="灯片编号占位符 15"/>
          <p:cNvSpPr>
            <a:spLocks noGrp="1"/>
          </p:cNvSpPr>
          <p:nvPr>
            <p:ph type="sldNum" sz="quarter" idx="14"/>
          </p:nvPr>
        </p:nvSpPr>
        <p:spPr>
          <a:xfrm>
            <a:off x="491447" y="6364514"/>
            <a:ext cx="490268" cy="365125"/>
          </a:xfrm>
          <a:prstGeom prst="rect">
            <a:avLst/>
          </a:prstGeom>
        </p:spPr>
        <p:txBody>
          <a:bodyPr/>
          <a:lstStyle>
            <a:lvl1pPr>
              <a:defRPr lang="zh-CN" altLang="en-US" sz="1200" b="1" kern="1200" smtClean="0">
                <a:solidFill>
                  <a:schemeClr val="bg1">
                    <a:alpha val="70000"/>
                  </a:schemeClr>
                </a:solidFill>
                <a:latin typeface="Heiti SC Light" panose="02000000000000000000" charset="-122"/>
                <a:ea typeface="Heiti SC Light" panose="02000000000000000000" charset="-122"/>
                <a:cs typeface="Heiti SC Light" panose="02000000000000000000" charset="-122"/>
              </a:defRPr>
            </a:lvl1pPr>
          </a:lstStyle>
          <a:p>
            <a:fld id="{E6049C3D-CCF1-41B9-A681-D61E0CAE4A17}" type="slidenum">
              <a:rPr lang="en-US" altLang="zh-CN" smtClean="0"/>
            </a:fld>
            <a:endParaRPr lang="en-US" dirty="0"/>
          </a:p>
        </p:txBody>
      </p:sp>
      <p:sp>
        <p:nvSpPr>
          <p:cNvPr id="23" name="文本占位符 5"/>
          <p:cNvSpPr>
            <a:spLocks noGrp="1"/>
          </p:cNvSpPr>
          <p:nvPr>
            <p:ph type="body" sz="quarter" idx="15" hasCustomPrompt="1"/>
          </p:nvPr>
        </p:nvSpPr>
        <p:spPr>
          <a:xfrm>
            <a:off x="1788913" y="6347970"/>
            <a:ext cx="3140144" cy="398845"/>
          </a:xfrm>
        </p:spPr>
        <p:txBody>
          <a:bodyPr anchor="ctr">
            <a:normAutofit/>
          </a:bodyPr>
          <a:lstStyle>
            <a:lvl1pPr marL="0" indent="0">
              <a:buNone/>
              <a:defRPr sz="1200" b="1">
                <a:solidFill>
                  <a:schemeClr val="bg1"/>
                </a:solidFill>
              </a:defRPr>
            </a:lvl1pPr>
          </a:lstStyle>
          <a:p>
            <a:r>
              <a:rPr lang="en-US" altLang="zh-CN" dirty="0"/>
              <a:t>ABC</a:t>
            </a:r>
            <a:r>
              <a:rPr lang="zh-CN" altLang="en-US" dirty="0"/>
              <a:t>羽之爱</a:t>
            </a:r>
            <a:r>
              <a:rPr lang="en-US" altLang="zh-CN" dirty="0"/>
              <a:t>_</a:t>
            </a:r>
            <a:r>
              <a:rPr lang="zh-CN" altLang="en-US" dirty="0"/>
              <a:t>品牌咨询项目</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vmlDrawing" Target="../drawings/vmlDrawing1.vml"/><Relationship Id="rId2" Type="http://schemas.openxmlformats.org/officeDocument/2006/relationships/slideLayout" Target="../slideLayouts/slideLayout2.xml"/><Relationship Id="rId19" Type="http://schemas.openxmlformats.org/officeDocument/2006/relationships/image" Target="../media/image14.png"/><Relationship Id="rId18" Type="http://schemas.openxmlformats.org/officeDocument/2006/relationships/image" Target="../media/image13.emf"/><Relationship Id="rId17" Type="http://schemas.openxmlformats.org/officeDocument/2006/relationships/oleObject" Target="../embeddings/oleObject1.bin"/><Relationship Id="rId16" Type="http://schemas.openxmlformats.org/officeDocument/2006/relationships/tags" Target="../tags/tag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userDrawn="1">
            <p:custDataLst>
              <p:tags r:id="rId1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17" imgW="0" imgH="0" progId="TCLayout.ActiveDocument.1">
                  <p:embed/>
                </p:oleObj>
              </mc:Choice>
              <mc:Fallback>
                <p:oleObj name="think-cell 幻灯片" r:id="rId17" imgW="0" imgH="0" progId="TCLayout.ActiveDocument.1">
                  <p:embed/>
                  <p:pic>
                    <p:nvPicPr>
                      <p:cNvPr id="0" name="图片 13486"/>
                      <p:cNvPicPr/>
                      <p:nvPr/>
                    </p:nvPicPr>
                    <p:blipFill>
                      <a:blip r:embed="rId18"/>
                      <a:stretch>
                        <a:fillRect/>
                      </a:stretch>
                    </p:blipFill>
                    <p:spPr>
                      <a:xfrm>
                        <a:off x="1588" y="1588"/>
                        <a:ext cx="1588" cy="1588"/>
                      </a:xfrm>
                      <a:prstGeom prst="rect">
                        <a:avLst/>
                      </a:prstGeom>
                    </p:spPr>
                  </p:pic>
                </p:oleObj>
              </mc:Fallback>
            </mc:AlternateContent>
          </a:graphicData>
        </a:graphic>
      </p:graphicFrame>
      <p:pic>
        <p:nvPicPr>
          <p:cNvPr id="4" name="图片 3"/>
          <p:cNvPicPr/>
          <p:nvPr/>
        </p:nvPicPr>
        <p:blipFill>
          <a:blip r:embed="rId19"/>
          <a:stretch>
            <a:fillRect/>
          </a:stretch>
        </p:blipFill>
        <p:spPr>
          <a:xfrm>
            <a:off x="1588" y="1588"/>
            <a:ext cx="1588" cy="1588"/>
          </a:xfrm>
          <a:prstGeom prst="rect">
            <a:avLst/>
          </a:prstGeom>
        </p:spPr>
      </p:pic>
      <p:sp>
        <p:nvSpPr>
          <p:cNvPr id="2" name="标题占位符 1"/>
          <p:cNvSpPr>
            <a:spLocks noGrp="1"/>
          </p:cNvSpPr>
          <p:nvPr>
            <p:ph type="title"/>
          </p:nvPr>
        </p:nvSpPr>
        <p:spPr>
          <a:xfrm>
            <a:off x="544286" y="438604"/>
            <a:ext cx="6648450" cy="557439"/>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58583" y="1577509"/>
            <a:ext cx="4809600" cy="3574215"/>
          </a:xfrm>
          <a:prstGeom prst="rect">
            <a:avLst/>
          </a:prstGeom>
        </p:spPr>
        <p:txBody>
          <a:bodyPr vert="horz" lIns="0" tIns="45720" rIns="91440" bIns="45720" rtlCol="0">
            <a:normAutofit/>
          </a:bodyPr>
          <a:lstStyle/>
          <a:p>
            <a:pPr lvl="0"/>
            <a:r>
              <a:rPr lang="zh-CN" altLang="en-US" dirty="0"/>
              <a:t>页内章节标题</a:t>
            </a:r>
            <a:endParaRPr lang="en-US" altLang="zh-CN" dirty="0"/>
          </a:p>
          <a:p>
            <a:pPr lvl="1"/>
            <a:endParaRPr lang="en-US" altLang="zh-CN" dirty="0"/>
          </a:p>
          <a:p>
            <a:pPr lvl="1"/>
            <a:r>
              <a:rPr lang="zh-CN" altLang="en-US" dirty="0"/>
              <a:t>第二级</a:t>
            </a:r>
            <a:endParaRPr lang="en-US" altLang="zh-CN" dirty="0"/>
          </a:p>
          <a:p>
            <a:pPr lvl="1"/>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zh-CN" altLang="en-US" dirty="0"/>
          </a:p>
        </p:txBody>
      </p:sp>
      <p:sp>
        <p:nvSpPr>
          <p:cNvPr id="15" name="页脚占位符 1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lumMod val="65000"/>
                    <a:lumOff val="35000"/>
                  </a:schemeClr>
                </a:solidFill>
              </a:defRPr>
            </a:lvl1pPr>
          </a:lstStyle>
          <a:p>
            <a:r>
              <a:rPr lang="en-US" altLang="zh-CN" dirty="0"/>
              <a:t>ABC</a:t>
            </a:r>
            <a:r>
              <a:rPr lang="zh-CN" altLang="en-US" dirty="0"/>
              <a:t>羽之爱</a:t>
            </a:r>
            <a:r>
              <a:rPr lang="en-US" altLang="zh-CN" dirty="0"/>
              <a:t>_</a:t>
            </a:r>
            <a:r>
              <a:rPr lang="zh-CN" altLang="en-US" dirty="0"/>
              <a:t>品牌咨询项目</a:t>
            </a:r>
            <a:endParaRPr lang="zh-CN" altLang="en-US" dirty="0"/>
          </a:p>
        </p:txBody>
      </p:sp>
      <p:sp>
        <p:nvSpPr>
          <p:cNvPr id="16" name="灯片编号占位符 1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lumMod val="65000"/>
                    <a:lumOff val="35000"/>
                  </a:schemeClr>
                </a:solidFill>
              </a:defRPr>
            </a:lvl1pPr>
          </a:lstStyle>
          <a:p>
            <a:fld id="{C167BD86-1AB1-4B86-B553-5831AE3AD45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p:titleStyle>
    <p:body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5.xml"/><Relationship Id="rId3" Type="http://schemas.openxmlformats.org/officeDocument/2006/relationships/image" Target="../media/image13.emf"/><Relationship Id="rId2" Type="http://schemas.openxmlformats.org/officeDocument/2006/relationships/oleObject" Target="../embeddings/oleObject4.bin"/><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9" Type="http://schemas.openxmlformats.org/officeDocument/2006/relationships/image" Target="../media/image13.emf"/><Relationship Id="rId85" Type="http://schemas.openxmlformats.org/officeDocument/2006/relationships/vmlDrawing" Target="../drawings/vmlDrawing5.vml"/><Relationship Id="rId84" Type="http://schemas.openxmlformats.org/officeDocument/2006/relationships/slideLayout" Target="../slideLayouts/slideLayout14.xml"/><Relationship Id="rId83" Type="http://schemas.openxmlformats.org/officeDocument/2006/relationships/tags" Target="../tags/tag82.xml"/><Relationship Id="rId82" Type="http://schemas.openxmlformats.org/officeDocument/2006/relationships/tags" Target="../tags/tag81.xml"/><Relationship Id="rId81" Type="http://schemas.openxmlformats.org/officeDocument/2006/relationships/tags" Target="../tags/tag80.xml"/><Relationship Id="rId80" Type="http://schemas.openxmlformats.org/officeDocument/2006/relationships/tags" Target="../tags/tag79.xml"/><Relationship Id="rId8" Type="http://schemas.openxmlformats.org/officeDocument/2006/relationships/oleObject" Target="../embeddings/oleObject5.bin"/><Relationship Id="rId79" Type="http://schemas.openxmlformats.org/officeDocument/2006/relationships/tags" Target="../tags/tag78.xml"/><Relationship Id="rId78" Type="http://schemas.openxmlformats.org/officeDocument/2006/relationships/tags" Target="../tags/tag77.xml"/><Relationship Id="rId77" Type="http://schemas.openxmlformats.org/officeDocument/2006/relationships/tags" Target="../tags/tag76.xml"/><Relationship Id="rId76" Type="http://schemas.openxmlformats.org/officeDocument/2006/relationships/tags" Target="../tags/tag75.xml"/><Relationship Id="rId75" Type="http://schemas.openxmlformats.org/officeDocument/2006/relationships/tags" Target="../tags/tag74.xml"/><Relationship Id="rId74" Type="http://schemas.openxmlformats.org/officeDocument/2006/relationships/tags" Target="../tags/tag73.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10.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chart" Target="../charts/chart6.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chart" Target="../charts/chart5.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chart" Target="../charts/chart4.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chart" Target="../charts/chart3.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chart" Target="../charts/chart2.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25.png"/><Relationship Id="rId10" Type="http://schemas.openxmlformats.org/officeDocument/2006/relationships/image" Target="../media/image24.jpeg"/><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5.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12.png"/><Relationship Id="rId3" Type="http://schemas.openxmlformats.org/officeDocument/2006/relationships/image" Target="../media/image13.emf"/><Relationship Id="rId2" Type="http://schemas.openxmlformats.org/officeDocument/2006/relationships/oleObject" Target="../embeddings/oleObject6.bin"/><Relationship Id="rId1" Type="http://schemas.openxmlformats.org/officeDocument/2006/relationships/tags" Target="../tags/tag8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7.bin"/><Relationship Id="rId39" Type="http://schemas.openxmlformats.org/officeDocument/2006/relationships/vmlDrawing" Target="../drawings/vmlDrawing7.vml"/><Relationship Id="rId38" Type="http://schemas.openxmlformats.org/officeDocument/2006/relationships/slideLayout" Target="../slideLayouts/slideLayout14.xml"/><Relationship Id="rId37" Type="http://schemas.openxmlformats.org/officeDocument/2006/relationships/image" Target="../media/image32.png"/><Relationship Id="rId36" Type="http://schemas.openxmlformats.org/officeDocument/2006/relationships/tags" Target="../tags/tag114.xml"/><Relationship Id="rId35" Type="http://schemas.openxmlformats.org/officeDocument/2006/relationships/tags" Target="../tags/tag113.xml"/><Relationship Id="rId34" Type="http://schemas.openxmlformats.org/officeDocument/2006/relationships/tags" Target="../tags/tag112.xml"/><Relationship Id="rId33" Type="http://schemas.openxmlformats.org/officeDocument/2006/relationships/tags" Target="../tags/tag111.xml"/><Relationship Id="rId32" Type="http://schemas.openxmlformats.org/officeDocument/2006/relationships/tags" Target="../tags/tag110.xml"/><Relationship Id="rId31" Type="http://schemas.openxmlformats.org/officeDocument/2006/relationships/tags" Target="../tags/tag109.xml"/><Relationship Id="rId30" Type="http://schemas.openxmlformats.org/officeDocument/2006/relationships/tags" Target="../tags/tag108.xml"/><Relationship Id="rId3" Type="http://schemas.openxmlformats.org/officeDocument/2006/relationships/tags" Target="../tags/tag84.xml"/><Relationship Id="rId29" Type="http://schemas.openxmlformats.org/officeDocument/2006/relationships/tags" Target="../tags/tag107.xml"/><Relationship Id="rId28" Type="http://schemas.openxmlformats.org/officeDocument/2006/relationships/tags" Target="../tags/tag106.xml"/><Relationship Id="rId27" Type="http://schemas.openxmlformats.org/officeDocument/2006/relationships/tags" Target="../tags/tag105.xml"/><Relationship Id="rId26" Type="http://schemas.openxmlformats.org/officeDocument/2006/relationships/tags" Target="../tags/tag104.xml"/><Relationship Id="rId25" Type="http://schemas.openxmlformats.org/officeDocument/2006/relationships/tags" Target="../tags/tag103.xml"/><Relationship Id="rId24" Type="http://schemas.openxmlformats.org/officeDocument/2006/relationships/tags" Target="../tags/tag102.xml"/><Relationship Id="rId23" Type="http://schemas.openxmlformats.org/officeDocument/2006/relationships/tags" Target="../tags/tag101.xml"/><Relationship Id="rId22" Type="http://schemas.openxmlformats.org/officeDocument/2006/relationships/tags" Target="../tags/tag100.xml"/><Relationship Id="rId21" Type="http://schemas.openxmlformats.org/officeDocument/2006/relationships/tags" Target="../tags/tag99.xml"/><Relationship Id="rId20" Type="http://schemas.openxmlformats.org/officeDocument/2006/relationships/tags" Target="../tags/tag98.xml"/><Relationship Id="rId2" Type="http://schemas.openxmlformats.org/officeDocument/2006/relationships/chart" Target="../charts/chart8.xml"/><Relationship Id="rId19" Type="http://schemas.openxmlformats.org/officeDocument/2006/relationships/tags" Target="../tags/tag97.xml"/><Relationship Id="rId18" Type="http://schemas.openxmlformats.org/officeDocument/2006/relationships/tags" Target="../tags/tag96.xml"/><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chart" Target="../charts/chart7.xml"/></Relationships>
</file>

<file path=ppt/slides/_rels/slide22.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image" Target="../media/image33.png"/><Relationship Id="rId5" Type="http://schemas.openxmlformats.org/officeDocument/2006/relationships/image" Target="../media/image14.png"/><Relationship Id="rId4" Type="http://schemas.openxmlformats.org/officeDocument/2006/relationships/image" Target="../media/image13.emf"/><Relationship Id="rId3" Type="http://schemas.openxmlformats.org/officeDocument/2006/relationships/oleObject" Target="../embeddings/oleObject8.bin"/><Relationship Id="rId2" Type="http://schemas.openxmlformats.org/officeDocument/2006/relationships/tags" Target="../tags/tag115.xml"/><Relationship Id="rId19" Type="http://schemas.openxmlformats.org/officeDocument/2006/relationships/vmlDrawing" Target="../drawings/vmlDrawing8.vml"/><Relationship Id="rId18" Type="http://schemas.openxmlformats.org/officeDocument/2006/relationships/slideLayout" Target="../slideLayouts/slideLayout14.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chart" Target="../charts/chart9.xml"/></Relationships>
</file>

<file path=ppt/slides/_rels/slide23.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9.bin"/><Relationship Id="rId3" Type="http://schemas.openxmlformats.org/officeDocument/2006/relationships/tags" Target="../tags/tag127.xml"/><Relationship Id="rId23" Type="http://schemas.openxmlformats.org/officeDocument/2006/relationships/vmlDrawing" Target="../drawings/vmlDrawing9.vml"/><Relationship Id="rId22" Type="http://schemas.openxmlformats.org/officeDocument/2006/relationships/slideLayout" Target="../slideLayouts/slideLayout14.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chart" Target="../charts/chart11.xml"/><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tags" Target="../tags/tag137.xml"/><Relationship Id="rId15" Type="http://schemas.openxmlformats.org/officeDocument/2006/relationships/tags" Target="../tags/tag136.xml"/><Relationship Id="rId14" Type="http://schemas.openxmlformats.org/officeDocument/2006/relationships/tags" Target="../tags/tag135.xml"/><Relationship Id="rId13" Type="http://schemas.openxmlformats.org/officeDocument/2006/relationships/tags" Target="../tags/tag134.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chart" Target="../charts/chart10.xml"/></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3.emf"/><Relationship Id="rId2" Type="http://schemas.openxmlformats.org/officeDocument/2006/relationships/oleObject" Target="../embeddings/oleObject10.bin"/><Relationship Id="rId1" Type="http://schemas.openxmlformats.org/officeDocument/2006/relationships/tags" Target="../tags/tag1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11.vml"/><Relationship Id="rId4" Type="http://schemas.openxmlformats.org/officeDocument/2006/relationships/slideLayout" Target="../slideLayouts/slideLayout6.xml"/><Relationship Id="rId3" Type="http://schemas.openxmlformats.org/officeDocument/2006/relationships/image" Target="../media/image13.emf"/><Relationship Id="rId2" Type="http://schemas.openxmlformats.org/officeDocument/2006/relationships/oleObject" Target="../embeddings/oleObject11.bin"/><Relationship Id="rId1" Type="http://schemas.openxmlformats.org/officeDocument/2006/relationships/tags" Target="../tags/tag1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6.xml"/><Relationship Id="rId4" Type="http://schemas.openxmlformats.org/officeDocument/2006/relationships/image" Target="../media/image35.jpeg"/><Relationship Id="rId3" Type="http://schemas.openxmlformats.org/officeDocument/2006/relationships/image" Target="../media/image13.emf"/><Relationship Id="rId2" Type="http://schemas.openxmlformats.org/officeDocument/2006/relationships/oleObject" Target="../embeddings/oleObject12.bin"/><Relationship Id="rId1" Type="http://schemas.openxmlformats.org/officeDocument/2006/relationships/tags" Target="../tags/tag145.xml"/></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6.xml"/><Relationship Id="rId4" Type="http://schemas.openxmlformats.org/officeDocument/2006/relationships/image" Target="../media/image36.jpeg"/><Relationship Id="rId3" Type="http://schemas.openxmlformats.org/officeDocument/2006/relationships/image" Target="../media/image13.emf"/><Relationship Id="rId2" Type="http://schemas.openxmlformats.org/officeDocument/2006/relationships/oleObject" Target="../embeddings/oleObject13.bin"/><Relationship Id="rId1" Type="http://schemas.openxmlformats.org/officeDocument/2006/relationships/tags" Target="../tags/tag146.xml"/></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6.xml"/><Relationship Id="rId4" Type="http://schemas.openxmlformats.org/officeDocument/2006/relationships/image" Target="../media/image34.png"/><Relationship Id="rId3" Type="http://schemas.openxmlformats.org/officeDocument/2006/relationships/image" Target="../media/image13.emf"/><Relationship Id="rId2" Type="http://schemas.openxmlformats.org/officeDocument/2006/relationships/oleObject" Target="../embeddings/oleObject14.bin"/><Relationship Id="rId1" Type="http://schemas.openxmlformats.org/officeDocument/2006/relationships/tags" Target="../tags/tag147.xml"/></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6.xml"/><Relationship Id="rId4" Type="http://schemas.openxmlformats.org/officeDocument/2006/relationships/image" Target="../media/image37.png"/><Relationship Id="rId3" Type="http://schemas.openxmlformats.org/officeDocument/2006/relationships/image" Target="../media/image13.emf"/><Relationship Id="rId2" Type="http://schemas.openxmlformats.org/officeDocument/2006/relationships/oleObject" Target="../embeddings/oleObject15.bin"/><Relationship Id="rId1" Type="http://schemas.openxmlformats.org/officeDocument/2006/relationships/tags" Target="../tags/tag148.xml"/></Relationships>
</file>

<file path=ppt/slides/_rels/slide35.xml.rels><?xml version="1.0" encoding="UTF-8" standalone="yes"?>
<Relationships xmlns="http://schemas.openxmlformats.org/package/2006/relationships"><Relationship Id="rId9" Type="http://schemas.openxmlformats.org/officeDocument/2006/relationships/vmlDrawing" Target="../drawings/vmlDrawing16.vml"/><Relationship Id="rId8" Type="http://schemas.openxmlformats.org/officeDocument/2006/relationships/slideLayout" Target="../slideLayouts/slideLayout6.xml"/><Relationship Id="rId7" Type="http://schemas.openxmlformats.org/officeDocument/2006/relationships/image" Target="../media/image43.jpeg"/><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38.jpeg"/><Relationship Id="rId3" Type="http://schemas.openxmlformats.org/officeDocument/2006/relationships/image" Target="../media/image13.emf"/><Relationship Id="rId2" Type="http://schemas.openxmlformats.org/officeDocument/2006/relationships/oleObject" Target="../embeddings/oleObject16.bin"/><Relationship Id="rId1" Type="http://schemas.openxmlformats.org/officeDocument/2006/relationships/tags" Target="../tags/tag149.xml"/></Relationships>
</file>

<file path=ppt/slides/_rels/slide36.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6.xml"/><Relationship Id="rId3" Type="http://schemas.openxmlformats.org/officeDocument/2006/relationships/image" Target="../media/image13.emf"/><Relationship Id="rId2" Type="http://schemas.openxmlformats.org/officeDocument/2006/relationships/oleObject" Target="../embeddings/oleObject17.bin"/><Relationship Id="rId1" Type="http://schemas.openxmlformats.org/officeDocument/2006/relationships/tags" Target="../tags/tag150.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8.jpeg"/><Relationship Id="rId7" Type="http://schemas.openxmlformats.org/officeDocument/2006/relationships/image" Target="../media/image37.png"/><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 Id="rId3" Type="http://schemas.openxmlformats.org/officeDocument/2006/relationships/image" Target="../media/image13.emf"/><Relationship Id="rId2" Type="http://schemas.openxmlformats.org/officeDocument/2006/relationships/oleObject" Target="../embeddings/oleObject18.bin"/><Relationship Id="rId10" Type="http://schemas.openxmlformats.org/officeDocument/2006/relationships/vmlDrawing" Target="../drawings/vmlDrawing18.vml"/><Relationship Id="rId1" Type="http://schemas.openxmlformats.org/officeDocument/2006/relationships/tags" Target="../tags/tag1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4.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15.xml"/><Relationship Id="rId3" Type="http://schemas.openxmlformats.org/officeDocument/2006/relationships/image" Target="../media/image13.emf"/><Relationship Id="rId2" Type="http://schemas.openxmlformats.org/officeDocument/2006/relationships/oleObject" Target="../embeddings/oleObject19.bin"/><Relationship Id="rId1" Type="http://schemas.openxmlformats.org/officeDocument/2006/relationships/tags" Target="../tags/tag152.xml"/></Relationships>
</file>

<file path=ppt/slides/_rels/slide44.xml.rels><?xml version="1.0" encoding="UTF-8" standalone="yes"?>
<Relationships xmlns="http://schemas.openxmlformats.org/package/2006/relationships"><Relationship Id="rId5" Type="http://schemas.openxmlformats.org/officeDocument/2006/relationships/vmlDrawing" Target="../drawings/vmlDrawing20.vml"/><Relationship Id="rId4" Type="http://schemas.openxmlformats.org/officeDocument/2006/relationships/slideLayout" Target="../slideLayouts/slideLayout15.xml"/><Relationship Id="rId3" Type="http://schemas.openxmlformats.org/officeDocument/2006/relationships/image" Target="../media/image13.emf"/><Relationship Id="rId2" Type="http://schemas.openxmlformats.org/officeDocument/2006/relationships/oleObject" Target="../embeddings/oleObject20.bin"/><Relationship Id="rId1" Type="http://schemas.openxmlformats.org/officeDocument/2006/relationships/tags" Target="../tags/tag153.xml"/></Relationships>
</file>

<file path=ppt/slides/_rels/slide45.xml.rels><?xml version="1.0" encoding="UTF-8" standalone="yes"?>
<Relationships xmlns="http://schemas.openxmlformats.org/package/2006/relationships"><Relationship Id="rId8" Type="http://schemas.openxmlformats.org/officeDocument/2006/relationships/vmlDrawing" Target="../drawings/vmlDrawing21.vml"/><Relationship Id="rId7"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13.emf"/><Relationship Id="rId2" Type="http://schemas.openxmlformats.org/officeDocument/2006/relationships/oleObject" Target="../embeddings/oleObject21.bin"/><Relationship Id="rId1" Type="http://schemas.openxmlformats.org/officeDocument/2006/relationships/tags" Target="../tags/tag154.xml"/></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15.xml"/><Relationship Id="rId4" Type="http://schemas.openxmlformats.org/officeDocument/2006/relationships/image" Target="../media/image14.png"/><Relationship Id="rId3" Type="http://schemas.openxmlformats.org/officeDocument/2006/relationships/image" Target="../media/image13.emf"/><Relationship Id="rId2" Type="http://schemas.openxmlformats.org/officeDocument/2006/relationships/oleObject" Target="../embeddings/oleObject22.bin"/><Relationship Id="rId1" Type="http://schemas.openxmlformats.org/officeDocument/2006/relationships/tags" Target="../tags/tag155.xml"/></Relationships>
</file>

<file path=ppt/slides/_rels/slide47.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15.xml"/><Relationship Id="rId4" Type="http://schemas.openxmlformats.org/officeDocument/2006/relationships/image" Target="../media/image48.png"/><Relationship Id="rId3" Type="http://schemas.openxmlformats.org/officeDocument/2006/relationships/image" Target="../media/image13.emf"/><Relationship Id="rId2" Type="http://schemas.openxmlformats.org/officeDocument/2006/relationships/oleObject" Target="../embeddings/oleObject23.bin"/><Relationship Id="rId1" Type="http://schemas.openxmlformats.org/officeDocument/2006/relationships/tags" Target="../tags/tag156.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24.vml"/><Relationship Id="rId4" Type="http://schemas.openxmlformats.org/officeDocument/2006/relationships/slideLayout" Target="../slideLayouts/slideLayout15.xml"/><Relationship Id="rId3" Type="http://schemas.openxmlformats.org/officeDocument/2006/relationships/image" Target="../media/image13.emf"/><Relationship Id="rId2" Type="http://schemas.openxmlformats.org/officeDocument/2006/relationships/oleObject" Target="../embeddings/oleObject24.bin"/><Relationship Id="rId1" Type="http://schemas.openxmlformats.org/officeDocument/2006/relationships/tags" Target="../tags/tag157.xml"/></Relationships>
</file>

<file path=ppt/slides/_rels/slide5.xml.rels><?xml version="1.0" encoding="UTF-8" standalone="yes"?>
<Relationships xmlns="http://schemas.openxmlformats.org/package/2006/relationships"><Relationship Id="rId9" Type="http://schemas.openxmlformats.org/officeDocument/2006/relationships/image" Target="../media/image23.jpe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png"/><Relationship Id="rId11" Type="http://schemas.openxmlformats.org/officeDocument/2006/relationships/notesSlide" Target="../notesSlides/notesSlide5.xml"/><Relationship Id="rId10" Type="http://schemas.openxmlformats.org/officeDocument/2006/relationships/slideLayout" Target="../slideLayouts/slideLayout6.xml"/><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5" Type="http://schemas.openxmlformats.org/officeDocument/2006/relationships/vmlDrawing" Target="../drawings/vmlDrawing25.vml"/><Relationship Id="rId4" Type="http://schemas.openxmlformats.org/officeDocument/2006/relationships/slideLayout" Target="../slideLayouts/slideLayout6.xml"/><Relationship Id="rId3" Type="http://schemas.openxmlformats.org/officeDocument/2006/relationships/image" Target="../media/image13.emf"/><Relationship Id="rId2" Type="http://schemas.openxmlformats.org/officeDocument/2006/relationships/oleObject" Target="../embeddings/oleObject25.bin"/><Relationship Id="rId1" Type="http://schemas.openxmlformats.org/officeDocument/2006/relationships/tags" Target="../tags/tag158.xml"/></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image" Target="../media/image13.emf"/><Relationship Id="rId2" Type="http://schemas.openxmlformats.org/officeDocument/2006/relationships/oleObject" Target="../embeddings/oleObject26.bin"/><Relationship Id="rId11" Type="http://schemas.openxmlformats.org/officeDocument/2006/relationships/notesSlide" Target="../notesSlides/notesSlide11.xml"/><Relationship Id="rId10" Type="http://schemas.openxmlformats.org/officeDocument/2006/relationships/vmlDrawing" Target="../drawings/vmlDrawing26.vml"/><Relationship Id="rId1" Type="http://schemas.openxmlformats.org/officeDocument/2006/relationships/tags" Target="../tags/tag15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slideLayout" Target="../slideLayouts/slideLayout13.xml"/><Relationship Id="rId3" Type="http://schemas.openxmlformats.org/officeDocument/2006/relationships/image" Target="../media/image13.emf"/><Relationship Id="rId2" Type="http://schemas.openxmlformats.org/officeDocument/2006/relationships/oleObject" Target="../embeddings/oleObject27.bin"/><Relationship Id="rId1" Type="http://schemas.openxmlformats.org/officeDocument/2006/relationships/tags" Target="../tags/tag16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6.xml"/><Relationship Id="rId3" Type="http://schemas.openxmlformats.org/officeDocument/2006/relationships/image" Target="../media/image13.emf"/><Relationship Id="rId2" Type="http://schemas.openxmlformats.org/officeDocument/2006/relationships/oleObject" Target="../embeddings/oleObject2.bin"/><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image" Target="../media/image13.emf"/><Relationship Id="rId2" Type="http://schemas.openxmlformats.org/officeDocument/2006/relationships/oleObject" Target="../embeddings/oleObject3.bin"/><Relationship Id="rId11" Type="http://schemas.openxmlformats.org/officeDocument/2006/relationships/notesSlide" Target="../notesSlides/notesSlide7.xml"/><Relationship Id="rId10" Type="http://schemas.openxmlformats.org/officeDocument/2006/relationships/vmlDrawing" Target="../drawings/vmlDrawing3.v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2128155" y="1436914"/>
            <a:ext cx="5865918" cy="898075"/>
          </a:xfrm>
        </p:spPr>
        <p:txBody>
          <a:bodyPr/>
          <a:lstStyle/>
          <a:p>
            <a:r>
              <a:rPr lang="zh-CN" altLang="en-US" sz="5400" dirty="0"/>
              <a:t>羽之爱</a:t>
            </a:r>
            <a:r>
              <a:rPr lang="en-US" altLang="zh-CN" sz="5400" dirty="0"/>
              <a:t>·</a:t>
            </a:r>
            <a:r>
              <a:rPr lang="zh-CN" altLang="en-US" sz="5400" dirty="0"/>
              <a:t>品牌战略</a:t>
            </a:r>
            <a:endParaRPr lang="zh-CN" altLang="en-US" sz="5400" dirty="0"/>
          </a:p>
        </p:txBody>
      </p:sp>
      <p:sp>
        <p:nvSpPr>
          <p:cNvPr id="9" name="文本占位符 8"/>
          <p:cNvSpPr>
            <a:spLocks noGrp="1"/>
          </p:cNvSpPr>
          <p:nvPr>
            <p:ph type="body" sz="quarter" idx="12"/>
          </p:nvPr>
        </p:nvSpPr>
        <p:spPr>
          <a:xfrm>
            <a:off x="2479899" y="2592050"/>
            <a:ext cx="5416326" cy="396078"/>
          </a:xfrm>
        </p:spPr>
        <p:txBody>
          <a:bodyPr>
            <a:normAutofit fontScale="85000" lnSpcReduction="10000"/>
          </a:bodyPr>
          <a:lstStyle/>
          <a:p>
            <a:r>
              <a:rPr lang="en-US" altLang="zh-CN" b="1" dirty="0"/>
              <a:t>ABC</a:t>
            </a:r>
            <a:r>
              <a:rPr lang="zh-CN" altLang="en-US" b="1" dirty="0"/>
              <a:t>项目组 </a:t>
            </a:r>
            <a:r>
              <a:rPr lang="en-US" altLang="zh-CN" b="1" dirty="0"/>
              <a:t>· </a:t>
            </a:r>
            <a:r>
              <a:rPr lang="zh-CN" altLang="en-US" b="1" dirty="0"/>
              <a:t>第一阶段客户汇报（</a:t>
            </a:r>
            <a:r>
              <a:rPr lang="en-US" altLang="zh-CN" b="1" dirty="0"/>
              <a:t>pre-read</a:t>
            </a:r>
            <a:r>
              <a:rPr lang="zh-CN" altLang="en-US" b="1" dirty="0"/>
              <a:t>版）</a:t>
            </a:r>
            <a:endParaRPr lang="zh-CN" altLang="en-US" b="1" dirty="0"/>
          </a:p>
        </p:txBody>
      </p:sp>
      <p:sp>
        <p:nvSpPr>
          <p:cNvPr id="10" name="文本占位符 9"/>
          <p:cNvSpPr>
            <a:spLocks noGrp="1"/>
          </p:cNvSpPr>
          <p:nvPr>
            <p:ph type="body" sz="quarter" idx="13"/>
          </p:nvPr>
        </p:nvSpPr>
        <p:spPr/>
        <p:txBody>
          <a:bodyPr/>
          <a:lstStyle/>
          <a:p>
            <a:r>
              <a:rPr lang="en-US" altLang="zh-CN" dirty="0"/>
              <a:t>2022</a:t>
            </a:r>
            <a:r>
              <a:rPr lang="zh-CN" altLang="en-US" dirty="0"/>
              <a:t>年</a:t>
            </a:r>
            <a:r>
              <a:rPr lang="en-US" altLang="zh-CN" dirty="0"/>
              <a:t>10</a:t>
            </a:r>
            <a:r>
              <a:rPr lang="zh-CN" altLang="en-US" dirty="0"/>
              <a:t>月</a:t>
            </a:r>
            <a:r>
              <a:rPr lang="en-US" altLang="zh-CN" dirty="0"/>
              <a:t>15</a:t>
            </a:r>
            <a:r>
              <a:rPr lang="zh-CN" altLang="en-US" dirty="0"/>
              <a:t>日</a:t>
            </a:r>
            <a:endParaRPr lang="zh-CN" altLang="en-US" dirty="0"/>
          </a:p>
        </p:txBody>
      </p:sp>
      <p:sp>
        <p:nvSpPr>
          <p:cNvPr id="2" name="灯片编号占位符 1"/>
          <p:cNvSpPr>
            <a:spLocks noGrp="1"/>
          </p:cNvSpPr>
          <p:nvPr>
            <p:ph type="sldNum" sz="quarter" idx="4294967295"/>
          </p:nvPr>
        </p:nvSpPr>
        <p:spPr>
          <a:xfrm>
            <a:off x="9448800" y="6283325"/>
            <a:ext cx="2743200" cy="365125"/>
          </a:xfrm>
          <a:prstGeom prst="rect">
            <a:avLst/>
          </a:prstGeom>
        </p:spPr>
        <p:txBody>
          <a:bodyPr/>
          <a:lstStyle/>
          <a:p>
            <a:fld id="{75FEFD6D-9859-9D45-93A4-932876573002}"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quarter" idx="13"/>
          </p:nvPr>
        </p:nvSpPr>
        <p:spPr bwMode="auto">
          <a:prstGeom prst="rect">
            <a:avLst/>
          </a:prstGeom>
        </p:spPr>
        <p:txBody>
          <a:bodyPr/>
          <a:lstStyle/>
          <a:p>
            <a:r>
              <a:rPr lang="en-US">
                <a:solidFill>
                  <a:srgbClr val="2D97C8"/>
                </a:solidFill>
              </a:rPr>
              <a:t>2</a:t>
            </a:r>
            <a:endParaRPr lang="zh-CN"/>
          </a:p>
        </p:txBody>
      </p:sp>
      <p:sp>
        <p:nvSpPr>
          <p:cNvPr id="7" name="文本占位符 2"/>
          <p:cNvSpPr>
            <a:spLocks noGrp="1"/>
          </p:cNvSpPr>
          <p:nvPr>
            <p:ph type="body" sz="quarter" idx="14"/>
          </p:nvPr>
        </p:nvSpPr>
        <p:spPr bwMode="auto">
          <a:xfrm>
            <a:off x="816501" y="935071"/>
            <a:ext cx="10558997" cy="4987857"/>
          </a:xfrm>
          <a:prstGeom prst="rect">
            <a:avLst/>
          </a:prstGeom>
          <a:ln w="12699">
            <a:noFill/>
            <a:prstDash val="solid"/>
          </a:ln>
        </p:spPr>
        <p:txBody>
          <a:bodyPr>
            <a:normAutofit/>
          </a:bodyPr>
          <a:lstStyle/>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项目背景与进度</a:t>
            </a:r>
            <a:endParaRPr lang="en-US" altLang="zh-CN" sz="2000" dirty="0">
              <a:solidFill>
                <a:schemeClr val="accent5">
                  <a:lumMod val="50000"/>
                </a:schemeClr>
              </a:solidFill>
              <a:latin typeface="微软雅黑"/>
              <a:ea typeface="微软雅黑"/>
            </a:endParaRPr>
          </a:p>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latin typeface="微软雅黑"/>
                <a:ea typeface="微软雅黑"/>
                <a:cs typeface="微软雅黑"/>
              </a:rPr>
              <a:t>品牌现状分析</a:t>
            </a:r>
            <a:endParaRPr lang="en-US" altLang="zh-CN" sz="2000" dirty="0">
              <a:latin typeface="Heiti SC Medium" panose="02000000000000000000" charset="-122"/>
              <a:ea typeface="微软雅黑"/>
              <a:cs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bg1"/>
                </a:solidFill>
                <a:latin typeface="Heiti SC Medium" panose="02000000000000000000" charset="-122"/>
                <a:ea typeface="微软雅黑"/>
              </a:rPr>
              <a:t>羽之爱内部能力分析</a:t>
            </a:r>
            <a:endParaRPr lang="en-US" altLang="zh-CN" sz="2000" dirty="0">
              <a:solidFill>
                <a:schemeClr val="bg1"/>
              </a:solidFill>
              <a:latin typeface="微软雅黑"/>
              <a:ea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cs typeface="微软雅黑"/>
              </a:rPr>
              <a:t>受众</a:t>
            </a:r>
            <a:r>
              <a:rPr lang="zh-CN" altLang="en-US" sz="2000" dirty="0">
                <a:solidFill>
                  <a:schemeClr val="accent5">
                    <a:lumMod val="50000"/>
                  </a:schemeClr>
                </a:solidFill>
                <a:latin typeface="微软雅黑"/>
                <a:ea typeface="微软雅黑"/>
                <a:cs typeface="微软雅黑"/>
              </a:rPr>
              <a:t>需求</a:t>
            </a:r>
            <a:r>
              <a:rPr lang="zh-CN" sz="2000" dirty="0">
                <a:solidFill>
                  <a:schemeClr val="accent5">
                    <a:lumMod val="50000"/>
                  </a:schemeClr>
                </a:solidFill>
                <a:latin typeface="微软雅黑"/>
                <a:ea typeface="微软雅黑"/>
                <a:cs typeface="微软雅黑"/>
              </a:rPr>
              <a:t>分析</a:t>
            </a:r>
            <a:endParaRPr lang="en-US" altLang="zh-CN" sz="2000" dirty="0">
              <a:solidFill>
                <a:schemeClr val="accent5">
                  <a:lumMod val="50000"/>
                </a:schemeClr>
              </a:solidFill>
              <a:latin typeface="微软雅黑"/>
              <a:ea typeface="微软雅黑"/>
              <a:cs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cs typeface="微软雅黑"/>
              </a:rPr>
              <a:t>现有品牌形象感知</a:t>
            </a:r>
            <a:endParaRPr lang="en-US" altLang="zh-CN" sz="2000" dirty="0">
              <a:solidFill>
                <a:schemeClr val="accent5">
                  <a:lumMod val="50000"/>
                </a:schemeClr>
              </a:solidFill>
              <a:latin typeface="微软雅黑"/>
              <a:ea typeface="微软雅黑"/>
              <a:cs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rPr>
              <a:t>外部机构分析借鉴</a:t>
            </a:r>
            <a:endParaRPr lang="en-US" sz="2000" dirty="0">
              <a:solidFill>
                <a:schemeClr val="accent5">
                  <a:lumMod val="50000"/>
                </a:schemeClr>
              </a:solidFill>
              <a:latin typeface="微软雅黑"/>
              <a:ea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品牌主张方向探索</a:t>
            </a:r>
            <a:r>
              <a:rPr lang="zh-CN" altLang="en-US" sz="2000" dirty="0">
                <a:solidFill>
                  <a:schemeClr val="accent5">
                    <a:lumMod val="50000"/>
                  </a:schemeClr>
                </a:solidFill>
                <a:latin typeface="微软雅黑"/>
                <a:ea typeface="微软雅黑"/>
              </a:rPr>
              <a:t>（</a:t>
            </a:r>
            <a:r>
              <a:rPr lang="en-US" altLang="zh-CN" sz="2000" dirty="0">
                <a:solidFill>
                  <a:schemeClr val="accent5">
                    <a:lumMod val="50000"/>
                  </a:schemeClr>
                </a:solidFill>
                <a:latin typeface="微软雅黑"/>
                <a:ea typeface="微软雅黑"/>
              </a:rPr>
              <a:t>WIP</a:t>
            </a:r>
            <a:r>
              <a:rPr lang="zh-CN" altLang="en-US" sz="2000" dirty="0">
                <a:solidFill>
                  <a:schemeClr val="accent5">
                    <a:lumMod val="50000"/>
                  </a:schemeClr>
                </a:solidFill>
                <a:latin typeface="微软雅黑"/>
                <a:ea typeface="微软雅黑"/>
              </a:rPr>
              <a:t>）</a:t>
            </a:r>
            <a:endParaRPr lang="en-US" sz="2000" dirty="0">
              <a:solidFill>
                <a:schemeClr val="accent5">
                  <a:lumMod val="50000"/>
                </a:schemeClr>
              </a:solidFill>
              <a:latin typeface="微软雅黑"/>
              <a:ea typeface="微软雅黑"/>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对象 6" hidden="1"/>
          <p:cNvPicPr/>
          <p:nvPr/>
        </p:nvPicPr>
        <p:blipFill>
          <a:blip r:embed="rId1"/>
          <a:stretch>
            <a:fillRect/>
          </a:stretch>
        </p:blipFill>
        <p:spPr>
          <a:xfrm>
            <a:off x="1588" y="1588"/>
            <a:ext cx="1588" cy="1588"/>
          </a:xfrm>
          <a:prstGeom prst="rect">
            <a:avLst/>
          </a:prstGeom>
        </p:spPr>
      </p:pic>
      <p:pic>
        <p:nvPicPr>
          <p:cNvPr id="8" name="对象 7" hidden="1"/>
          <p:cNvPicPr/>
          <p:nvPr/>
        </p:nvPicPr>
        <p:blipFill>
          <a:blip r:embed="rId1"/>
          <a:stretch>
            <a:fillRect/>
          </a:stretch>
        </p:blipFill>
        <p:spPr>
          <a:xfrm>
            <a:off x="1588" y="1588"/>
            <a:ext cx="1588" cy="1588"/>
          </a:xfrm>
          <a:prstGeom prst="rect">
            <a:avLst/>
          </a:prstGeom>
        </p:spPr>
      </p:pic>
      <p:sp>
        <p:nvSpPr>
          <p:cNvPr id="5" name="文本占位符 4"/>
          <p:cNvSpPr>
            <a:spLocks noGrp="1"/>
          </p:cNvSpPr>
          <p:nvPr>
            <p:ph type="body" sz="quarter" idx="12"/>
          </p:nvPr>
        </p:nvSpPr>
        <p:spPr bwMode="auto">
          <a:xfrm>
            <a:off x="699632" y="880159"/>
            <a:ext cx="11204501" cy="601503"/>
          </a:xfrm>
          <a:prstGeom prst="rect">
            <a:avLst/>
          </a:prstGeom>
        </p:spPr>
        <p:txBody>
          <a:bodyPr/>
          <a:lstStyle/>
          <a:p>
            <a:r>
              <a:rPr lang="zh-CN" sz="1600"/>
              <a:t>羽之爱专为特殊儿童提供运动课程；已形成专业羽毛球课程体系，因材施教，适应特儿学习节奏，但课程体系相对单一，尚未满足市场需求</a:t>
            </a:r>
            <a:endParaRPr lang="en-US" sz="1600"/>
          </a:p>
        </p:txBody>
      </p:sp>
      <p:sp>
        <p:nvSpPr>
          <p:cNvPr id="2" name="标题 1"/>
          <p:cNvSpPr>
            <a:spLocks noGrp="1"/>
          </p:cNvSpPr>
          <p:nvPr>
            <p:ph type="title"/>
          </p:nvPr>
        </p:nvSpPr>
        <p:spPr>
          <a:xfrm>
            <a:off x="601433" y="438604"/>
            <a:ext cx="7946599" cy="460800"/>
          </a:xfrm>
        </p:spPr>
        <p:txBody>
          <a:bodyPr vert="horz">
            <a:noAutofit/>
          </a:bodyPr>
          <a:lstStyle/>
          <a:p>
            <a:r>
              <a:rPr lang="zh-CN" altLang="en-US" dirty="0"/>
              <a:t>核心能力评估（内部视角）</a:t>
            </a:r>
            <a:endParaRPr lang="zh-CN" altLang="en-US" dirty="0"/>
          </a:p>
        </p:txBody>
      </p:sp>
      <p:sp>
        <p:nvSpPr>
          <p:cNvPr id="6" name="灯片编号占位符 5"/>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latin typeface="Heiti SC Light" panose="02000000000000000000" charset="-122"/>
                <a:ea typeface="Heiti SC Light" panose="02000000000000000000" charset="-122"/>
              </a:rPr>
            </a:fld>
            <a:endParaRPr kumimoji="0" lang="en-US" altLang="en-US" sz="1200" b="1" i="0" u="none" strike="noStrike" kern="1200" cap="none" spc="0" normalizeH="0" baseline="0" noProof="0" dirty="0">
              <a:ln>
                <a:noFill/>
              </a:ln>
              <a:solidFill>
                <a:prstClr val="black">
                  <a:alpha val="70000"/>
                </a:prstClr>
              </a:solidFill>
              <a:effectLst/>
              <a:uLnTx/>
              <a:uFillTx/>
              <a:latin typeface="Heiti SC Light" panose="02000000000000000000" charset="-122"/>
              <a:ea typeface="Heiti SC Light" panose="02000000000000000000" charset="-122"/>
            </a:endParaRPr>
          </a:p>
        </p:txBody>
      </p:sp>
      <p:sp>
        <p:nvSpPr>
          <p:cNvPr id="4" name="文本占位符 39"/>
          <p:cNvSpPr/>
          <p:nvPr/>
        </p:nvSpPr>
        <p:spPr>
          <a:xfrm>
            <a:off x="1788908" y="6347970"/>
            <a:ext cx="3140144" cy="398845"/>
          </a:xfrm>
          <a:prstGeom prst="rect">
            <a:avLst/>
          </a:prstGeom>
        </p:spPr>
        <p:txBody>
          <a:bodyPr vert="horz" lIns="0" tIns="45720" rIns="91440" bIns="45720" rtlCol="0" anchor="ctr">
            <a:normAutofit/>
          </a:bodyPr>
          <a:lstStyle>
            <a:lvl1pPr marL="0" indent="0" algn="l" defTabSz="914400" rtl="0" eaLnBrk="1" latinLnBrk="0" hangingPunct="1">
              <a:lnSpc>
                <a:spcPct val="100000"/>
              </a:lnSpc>
              <a:spcBef>
                <a:spcPts val="1000"/>
              </a:spcBef>
              <a:buClrTx/>
              <a:buFont typeface="+mj-lt"/>
              <a:buNone/>
              <a:defRPr sz="1200" b="1" kern="1200">
                <a:solidFill>
                  <a:schemeClr val="tx1">
                    <a:lumMod val="75000"/>
                    <a:lumOff val="25000"/>
                  </a:schemeClr>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defRPr/>
            </a:pPr>
            <a:r>
              <a:rPr kumimoji="0" lang="zh-CN" altLang="en-US" sz="1200" b="1" i="0" u="none" strike="noStrike" kern="1200" cap="none" spc="0" normalizeH="0" baseline="0" noProof="0">
                <a:ln>
                  <a:noFill/>
                </a:ln>
                <a:solidFill>
                  <a:prstClr val="black">
                    <a:lumMod val="75000"/>
                    <a:lumOff val="25000"/>
                  </a:prstClr>
                </a:solidFill>
                <a:effectLst/>
                <a:uLnTx/>
                <a:uFillTx/>
                <a:latin typeface="微软雅黑" charset="0"/>
                <a:ea typeface="微软雅黑" charset="0"/>
                <a:cs typeface="+mn-cs"/>
              </a:rPr>
              <a:t>羽之爱品牌规划咨询项目</a:t>
            </a:r>
            <a:endParaRPr kumimoji="0" lang="zh-CN" altLang="en-US" sz="1200" b="1" i="0" u="none" strike="noStrike" kern="1200" cap="none" spc="0" normalizeH="0" baseline="0" noProof="0" dirty="0">
              <a:ln>
                <a:noFill/>
              </a:ln>
              <a:solidFill>
                <a:prstClr val="black">
                  <a:lumMod val="75000"/>
                  <a:lumOff val="25000"/>
                </a:prstClr>
              </a:solidFill>
              <a:effectLst/>
              <a:uLnTx/>
              <a:uFillTx/>
              <a:latin typeface="微软雅黑" charset="0"/>
              <a:ea typeface="微软雅黑" charset="0"/>
              <a:cs typeface="+mn-cs"/>
            </a:endParaRPr>
          </a:p>
        </p:txBody>
      </p:sp>
      <p:sp>
        <p:nvSpPr>
          <p:cNvPr id="27" name="矩形 26"/>
          <p:cNvSpPr/>
          <p:nvPr/>
        </p:nvSpPr>
        <p:spPr bwMode="auto">
          <a:xfrm>
            <a:off x="547717" y="2002346"/>
            <a:ext cx="433988" cy="87279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mn-ea"/>
              </a:rPr>
              <a:t>定位</a:t>
            </a:r>
            <a:endParaRPr lang="zh-CN" altLang="en-US" b="1" dirty="0">
              <a:effectLst>
                <a:outerShdw blurRad="38100" dist="38100" dir="2700000" algn="tl">
                  <a:srgbClr val="000000">
                    <a:alpha val="43137"/>
                  </a:srgbClr>
                </a:outerShdw>
              </a:effectLst>
              <a:latin typeface="+mn-ea"/>
            </a:endParaRPr>
          </a:p>
        </p:txBody>
      </p:sp>
      <p:sp>
        <p:nvSpPr>
          <p:cNvPr id="64" name="文本框 63"/>
          <p:cNvSpPr/>
          <p:nvPr/>
        </p:nvSpPr>
        <p:spPr>
          <a:xfrm>
            <a:off x="7037294" y="6410004"/>
            <a:ext cx="434478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defRPr/>
            </a:pPr>
            <a:r>
              <a:rPr kumimoji="0" lang="en-US" altLang="zh-CN"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Source</a:t>
            </a:r>
            <a:r>
              <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：羽之爱</a:t>
            </a:r>
            <a:r>
              <a:rPr lang="zh-CN" altLang="en-US" sz="1200" dirty="0">
                <a:solidFill>
                  <a:prstClr val="black"/>
                </a:solidFill>
                <a:latin typeface="Heiti SC Light" panose="02000000000000000000" charset="-122"/>
                <a:ea typeface="Heiti SC Light" panose="02000000000000000000" charset="-122"/>
                <a:cs typeface="Heiti SC Light" panose="02000000000000000000" charset="-122"/>
              </a:rPr>
              <a:t>赵</a:t>
            </a:r>
            <a:r>
              <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教练及授课教练访谈，</a:t>
            </a:r>
            <a:r>
              <a:rPr kumimoji="0" lang="en-US" altLang="zh-CN"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ABC</a:t>
            </a:r>
            <a:r>
              <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项目组分析</a:t>
            </a:r>
            <a:endPar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endParaRPr>
          </a:p>
        </p:txBody>
      </p:sp>
      <p:sp>
        <p:nvSpPr>
          <p:cNvPr id="36" name="矩形 35"/>
          <p:cNvSpPr/>
          <p:nvPr/>
        </p:nvSpPr>
        <p:spPr bwMode="auto">
          <a:xfrm>
            <a:off x="1233997" y="2002346"/>
            <a:ext cx="5119196" cy="872792"/>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zh-CN" sz="1200" b="1">
                <a:solidFill>
                  <a:schemeClr val="accent4">
                    <a:lumMod val="75000"/>
                  </a:schemeClr>
                </a:solidFill>
                <a:latin typeface="微软雅黑"/>
                <a:cs typeface="Times New Roman" panose="02020603050405020304"/>
              </a:rPr>
              <a:t>唯一一家通过专业运动为特殊儿童提供运动康复的机构</a:t>
            </a:r>
            <a:endParaRPr lang="en-US" sz="1200" b="1">
              <a:solidFill>
                <a:schemeClr val="accent4">
                  <a:lumMod val="75000"/>
                </a:schemeClr>
              </a:solidFill>
              <a:latin typeface="微软雅黑"/>
              <a:cs typeface="Times New Roman" panose="02020603050405020304"/>
            </a:endParaRPr>
          </a:p>
          <a:p>
            <a:pPr marL="144145" indent="-144145">
              <a:spcAft>
                <a:spcPts val="600"/>
              </a:spcAft>
              <a:buFont typeface="Arial" panose="020B0604020202020204"/>
              <a:buChar char="•"/>
            </a:pPr>
            <a:r>
              <a:rPr lang="zh-CN" sz="1200" i="1">
                <a:solidFill>
                  <a:schemeClr val="tx1"/>
                </a:solidFill>
                <a:latin typeface="微软雅黑"/>
                <a:cs typeface="Times New Roman" panose="02020603050405020304"/>
              </a:rPr>
              <a:t>“市场上唯一一家收大龄特殊儿童的专业运动机构。“</a:t>
            </a:r>
            <a:endParaRPr lang="zh-CN" sz="1200" b="1" i="1">
              <a:solidFill>
                <a:schemeClr val="tx1"/>
              </a:solidFill>
              <a:effectLst>
                <a:outerShdw blurRad="38100" dist="38100" dir="2700000" algn="tl">
                  <a:srgbClr val="000000">
                    <a:alpha val="43137"/>
                  </a:srgbClr>
                </a:outerShdw>
              </a:effectLst>
              <a:latin typeface="微软雅黑"/>
            </a:endParaRPr>
          </a:p>
        </p:txBody>
      </p:sp>
      <p:cxnSp>
        <p:nvCxnSpPr>
          <p:cNvPr id="9" name="直接连接符 8"/>
          <p:cNvCxnSpPr/>
          <p:nvPr/>
        </p:nvCxnSpPr>
        <p:spPr>
          <a:xfrm>
            <a:off x="1233996" y="1862543"/>
            <a:ext cx="511919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3" name="TextBox 45"/>
          <p:cNvSpPr/>
          <p:nvPr/>
        </p:nvSpPr>
        <p:spPr>
          <a:xfrm>
            <a:off x="1233996" y="1376841"/>
            <a:ext cx="23112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97C8"/>
                </a:solidFill>
                <a:effectLst/>
                <a:uLnTx/>
                <a:uFillTx/>
                <a:latin typeface="微软雅黑" pitchFamily="34" charset="-122"/>
                <a:ea typeface="微软雅黑"/>
                <a:cs typeface="Calibri"/>
              </a:rPr>
              <a:t>能力优势</a:t>
            </a:r>
            <a:endParaRPr kumimoji="0" lang="en-US" altLang="zh-CN" sz="1800" b="1" i="0" u="none" strike="noStrike" kern="1200" cap="none" spc="0" normalizeH="0" baseline="0" noProof="0" dirty="0">
              <a:ln>
                <a:noFill/>
              </a:ln>
              <a:solidFill>
                <a:srgbClr val="2D97C8"/>
              </a:solidFill>
              <a:effectLst/>
              <a:uLnTx/>
              <a:uFillTx/>
              <a:latin typeface="微软雅黑" pitchFamily="34" charset="-122"/>
              <a:ea typeface="微软雅黑"/>
              <a:cs typeface="Calibri"/>
            </a:endParaRPr>
          </a:p>
        </p:txBody>
      </p:sp>
      <p:sp>
        <p:nvSpPr>
          <p:cNvPr id="40" name="矩形 39"/>
          <p:cNvSpPr/>
          <p:nvPr/>
        </p:nvSpPr>
        <p:spPr bwMode="auto">
          <a:xfrm>
            <a:off x="6525088" y="2002346"/>
            <a:ext cx="5119196" cy="872792"/>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sz="1200" b="1">
                <a:solidFill>
                  <a:schemeClr val="accent5">
                    <a:lumMod val="50000"/>
                  </a:schemeClr>
                </a:solidFill>
                <a:latin typeface="微软雅黑"/>
                <a:cs typeface="Times New Roman" panose="02020603050405020304"/>
              </a:rPr>
              <a:t>品牌现有定位主打特殊儿童，可能对未来扩张有一定阻碍</a:t>
            </a:r>
            <a:endParaRPr lang="en-US" sz="1200" b="1">
              <a:solidFill>
                <a:schemeClr val="accent5">
                  <a:lumMod val="50000"/>
                </a:schemeClr>
              </a:solidFill>
              <a:latin typeface="微软雅黑"/>
              <a:cs typeface="Times New Roman" panose="02020603050405020304"/>
            </a:endParaRPr>
          </a:p>
          <a:p>
            <a:r>
              <a:rPr lang="en-US" sz="1200" b="0" i="1" u="none" strike="noStrike" cap="none" spc="0">
                <a:solidFill>
                  <a:srgbClr val="000000"/>
                </a:solidFill>
                <a:latin typeface="微软雅黑"/>
                <a:ea typeface="微软雅黑"/>
                <a:cs typeface="微软雅黑"/>
              </a:rPr>
              <a:t>“品牌</a:t>
            </a:r>
            <a:r>
              <a:rPr sz="1200" b="0" i="1" u="none" strike="noStrike">
                <a:solidFill>
                  <a:srgbClr val="000000"/>
                </a:solidFill>
                <a:latin typeface="微软雅黑"/>
                <a:ea typeface="微软雅黑"/>
                <a:cs typeface="微软雅黑"/>
              </a:rPr>
              <a:t>最初凭借“只教特殊孩子”这个口号发展起来，但是未来的发展也因此受制，因为很多家长会有所顾忌，不愿意表达或某种程度上不愿意承认自己的孩子是“特殊儿童”，因此不会来参与羽之爱的活动”</a:t>
            </a:r>
            <a:endParaRPr lang="zh-CN" sz="1200" b="1" i="1">
              <a:solidFill>
                <a:srgbClr val="C00000"/>
              </a:solidFill>
              <a:effectLst>
                <a:outerShdw blurRad="38100" dist="38100" dir="2700000" algn="tl">
                  <a:srgbClr val="000000">
                    <a:alpha val="43137"/>
                  </a:srgbClr>
                </a:outerShdw>
              </a:effectLst>
              <a:latin typeface="微软雅黑"/>
            </a:endParaRPr>
          </a:p>
        </p:txBody>
      </p:sp>
      <p:cxnSp>
        <p:nvCxnSpPr>
          <p:cNvPr id="38" name="直接连接符 37"/>
          <p:cNvCxnSpPr/>
          <p:nvPr/>
        </p:nvCxnSpPr>
        <p:spPr>
          <a:xfrm>
            <a:off x="6525087" y="1862543"/>
            <a:ext cx="5119196"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extBox 45"/>
          <p:cNvSpPr/>
          <p:nvPr/>
        </p:nvSpPr>
        <p:spPr>
          <a:xfrm>
            <a:off x="6525087" y="1376841"/>
            <a:ext cx="22743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b="1" dirty="0">
                <a:solidFill>
                  <a:schemeClr val="accent5">
                    <a:lumMod val="50000"/>
                  </a:schemeClr>
                </a:solidFill>
                <a:latin typeface="微软雅黑" pitchFamily="34" charset="-122"/>
                <a:ea typeface="微软雅黑"/>
                <a:cs typeface="Calibri"/>
              </a:rPr>
              <a:t>能力不足</a:t>
            </a:r>
            <a:endParaRPr kumimoji="0" lang="en-US" altLang="zh-CN" sz="1800" b="1" i="0" u="none" strike="noStrike" kern="1200" cap="none" spc="0" normalizeH="0" baseline="0" noProof="0" dirty="0">
              <a:ln>
                <a:noFill/>
              </a:ln>
              <a:solidFill>
                <a:schemeClr val="accent5">
                  <a:lumMod val="50000"/>
                </a:schemeClr>
              </a:solidFill>
              <a:effectLst/>
              <a:uLnTx/>
              <a:uFillTx/>
              <a:latin typeface="微软雅黑" pitchFamily="34" charset="-122"/>
              <a:ea typeface="微软雅黑"/>
              <a:cs typeface="Calibri"/>
            </a:endParaRPr>
          </a:p>
        </p:txBody>
      </p:sp>
      <p:sp>
        <p:nvSpPr>
          <p:cNvPr id="45" name="矩形 44"/>
          <p:cNvSpPr/>
          <p:nvPr/>
        </p:nvSpPr>
        <p:spPr bwMode="auto">
          <a:xfrm>
            <a:off x="6525088" y="2998611"/>
            <a:ext cx="5119196" cy="3206877"/>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zh-CN" sz="1200" b="1">
                <a:solidFill>
                  <a:schemeClr val="accent5">
                    <a:lumMod val="50000"/>
                  </a:schemeClr>
                </a:solidFill>
                <a:latin typeface="微软雅黑"/>
                <a:cs typeface="Times New Roman" panose="02020603050405020304"/>
              </a:rPr>
              <a:t>课程体系：目前课程选择只有羽毛球，较为单一，不足以满足市场需求</a:t>
            </a:r>
            <a:endParaRPr lang="en-US" sz="1200" b="1">
              <a:solidFill>
                <a:schemeClr val="accent5">
                  <a:lumMod val="50000"/>
                </a:schemeClr>
              </a:solidFill>
              <a:latin typeface="微软雅黑"/>
              <a:cs typeface="Times New Roman" panose="02020603050405020304"/>
            </a:endParaRPr>
          </a:p>
          <a:p>
            <a:pPr marL="171450" indent="-171450">
              <a:spcAft>
                <a:spcPts val="600"/>
              </a:spcAft>
              <a:buFont typeface="Arial" panose="020B0604020202020204"/>
              <a:buChar char="•"/>
            </a:pPr>
            <a:r>
              <a:rPr lang="zh-CN" sz="1200" b="1" i="1">
                <a:solidFill>
                  <a:schemeClr val="accent5">
                    <a:lumMod val="50000"/>
                  </a:schemeClr>
                </a:solidFill>
                <a:latin typeface="微软雅黑"/>
                <a:cs typeface="Times New Roman" panose="02020603050405020304"/>
              </a:rPr>
              <a:t>“</a:t>
            </a:r>
            <a:r>
              <a:rPr lang="zh-CN" sz="1200" i="1">
                <a:solidFill>
                  <a:prstClr val="black"/>
                </a:solidFill>
                <a:latin typeface="微软雅黑"/>
                <a:cs typeface="Times New Roman" panose="02020603050405020304"/>
              </a:rPr>
              <a:t>很多家长</a:t>
            </a:r>
            <a:r>
              <a:rPr lang="zh-CN" sz="1200" b="0" i="1" u="none" strike="noStrike" cap="none" spc="0">
                <a:solidFill>
                  <a:prstClr val="black"/>
                </a:solidFill>
                <a:latin typeface="微软雅黑"/>
                <a:ea typeface="微软雅黑"/>
                <a:cs typeface="微软雅黑"/>
              </a:rPr>
              <a:t>也有提出对其他几个运动形式的诉求，比如</a:t>
            </a:r>
            <a:r>
              <a:rPr lang="zh-CN" sz="1200" i="1">
                <a:solidFill>
                  <a:prstClr val="black"/>
                </a:solidFill>
                <a:latin typeface="微软雅黑"/>
                <a:cs typeface="Times New Roman" panose="02020603050405020304"/>
              </a:rPr>
              <a:t>游泳、篮球等</a:t>
            </a:r>
            <a:r>
              <a:rPr lang="zh-CN" sz="1200" b="1" i="1">
                <a:solidFill>
                  <a:schemeClr val="accent5">
                    <a:lumMod val="50000"/>
                  </a:schemeClr>
                </a:solidFill>
                <a:latin typeface="微软雅黑"/>
                <a:cs typeface="Times New Roman" panose="02020603050405020304"/>
              </a:rPr>
              <a:t>。</a:t>
            </a:r>
            <a:r>
              <a:rPr lang="zh-CN" sz="1200" b="0" i="1" u="none" strike="noStrike" cap="none" spc="0">
                <a:solidFill>
                  <a:prstClr val="black"/>
                </a:solidFill>
                <a:latin typeface="微软雅黑"/>
                <a:ea typeface="微软雅黑"/>
                <a:cs typeface="微软雅黑"/>
              </a:rPr>
              <a:t>家长都希望自己的孩子有安全保护的能力，所以希望孩子会游泳；因为每个学校一定会有一个投篮架，所以家长也希望孩子能学会和别人一起打篮球比赛。”</a:t>
            </a:r>
            <a:endParaRPr lang="zh-CN" sz="1200" b="0" i="1" u="none" strike="noStrike" cap="none" spc="0">
              <a:solidFill>
                <a:prstClr val="black"/>
              </a:solidFill>
              <a:latin typeface="微软雅黑"/>
              <a:ea typeface="微软雅黑"/>
              <a:cs typeface="微软雅黑"/>
            </a:endParaRPr>
          </a:p>
          <a:p>
            <a:pPr>
              <a:spcAft>
                <a:spcPts val="600"/>
              </a:spcAft>
            </a:pPr>
            <a:endParaRPr lang="en-US" sz="1200" b="1" i="1">
              <a:solidFill>
                <a:schemeClr val="accent5">
                  <a:lumMod val="50000"/>
                </a:schemeClr>
              </a:solidFill>
              <a:latin typeface="微软雅黑"/>
              <a:cs typeface="Times New Roman" panose="02020603050405020304"/>
            </a:endParaRPr>
          </a:p>
          <a:p>
            <a:pPr>
              <a:spcAft>
                <a:spcPts val="600"/>
              </a:spcAft>
            </a:pPr>
            <a:r>
              <a:rPr lang="zh-CN" sz="1200" b="1">
                <a:solidFill>
                  <a:schemeClr val="accent5">
                    <a:lumMod val="50000"/>
                  </a:schemeClr>
                </a:solidFill>
                <a:latin typeface="微软雅黑"/>
                <a:cs typeface="Times New Roman" panose="02020603050405020304"/>
              </a:rPr>
              <a:t>教练及场地</a:t>
            </a:r>
            <a:endParaRPr lang="en-US" sz="1200" b="1">
              <a:solidFill>
                <a:schemeClr val="accent5">
                  <a:lumMod val="50000"/>
                </a:schemeClr>
              </a:solidFill>
              <a:latin typeface="微软雅黑"/>
              <a:cs typeface="Times New Roman" panose="02020603050405020304"/>
            </a:endParaRPr>
          </a:p>
          <a:p>
            <a:pPr>
              <a:spcAft>
                <a:spcPts val="600"/>
              </a:spcAft>
            </a:pPr>
            <a:r>
              <a:rPr lang="zh-CN" sz="1200" b="1">
                <a:solidFill>
                  <a:schemeClr val="accent5">
                    <a:lumMod val="50000"/>
                  </a:schemeClr>
                </a:solidFill>
                <a:latin typeface="微软雅黑"/>
                <a:cs typeface="Times New Roman" panose="02020603050405020304"/>
              </a:rPr>
              <a:t>①现有教练数量和场地有限，无法满足家长需求</a:t>
            </a:r>
            <a:endParaRPr lang="en-US" sz="1200" b="1">
              <a:solidFill>
                <a:schemeClr val="accent5">
                  <a:lumMod val="50000"/>
                </a:schemeClr>
              </a:solidFill>
              <a:latin typeface="微软雅黑"/>
              <a:cs typeface="Times New Roman" panose="02020603050405020304"/>
            </a:endParaRPr>
          </a:p>
          <a:p>
            <a:pPr marL="144145" indent="-144145">
              <a:spcAft>
                <a:spcPts val="600"/>
              </a:spcAft>
              <a:buFont typeface="Arial" panose="020B0604020202020204"/>
              <a:buChar char="•"/>
            </a:pPr>
            <a:r>
              <a:rPr lang="zh-CN" sz="1200" b="1" i="1">
                <a:solidFill>
                  <a:schemeClr val="accent5">
                    <a:lumMod val="50000"/>
                  </a:schemeClr>
                </a:solidFill>
                <a:latin typeface="微软雅黑"/>
                <a:cs typeface="Times New Roman" panose="02020603050405020304"/>
              </a:rPr>
              <a:t>“</a:t>
            </a:r>
            <a:r>
              <a:rPr lang="zh-CN" sz="1200" i="1">
                <a:solidFill>
                  <a:prstClr val="black"/>
                </a:solidFill>
                <a:latin typeface="微软雅黑"/>
                <a:cs typeface="Times New Roman" panose="02020603050405020304"/>
              </a:rPr>
              <a:t>教练数量和场地有限，有家长排队还在排队等候；教学点还没有很好地覆盖到上海各个区域，有些家庭来上课比较远</a:t>
            </a:r>
            <a:r>
              <a:rPr lang="zh-CN" sz="1200" b="1" i="1">
                <a:solidFill>
                  <a:schemeClr val="accent5">
                    <a:lumMod val="50000"/>
                  </a:schemeClr>
                </a:solidFill>
                <a:latin typeface="微软雅黑"/>
                <a:cs typeface="Times New Roman" panose="02020603050405020304"/>
              </a:rPr>
              <a:t>。”</a:t>
            </a:r>
            <a:endParaRPr lang="en-US" sz="1200" b="1" i="1">
              <a:solidFill>
                <a:schemeClr val="accent5">
                  <a:lumMod val="50000"/>
                </a:schemeClr>
              </a:solidFill>
              <a:latin typeface="微软雅黑"/>
              <a:cs typeface="Times New Roman" panose="02020603050405020304"/>
            </a:endParaRPr>
          </a:p>
          <a:p>
            <a:pPr>
              <a:spcAft>
                <a:spcPts val="600"/>
              </a:spcAft>
            </a:pPr>
            <a:r>
              <a:rPr lang="zh-CN" sz="1200" b="1">
                <a:solidFill>
                  <a:schemeClr val="accent5">
                    <a:lumMod val="50000"/>
                  </a:schemeClr>
                </a:solidFill>
                <a:latin typeface="微软雅黑"/>
                <a:cs typeface="Times New Roman" panose="02020603050405020304"/>
              </a:rPr>
              <a:t>②拓展更多运动后（游泳、篮球），需要克服不同的商业环境</a:t>
            </a:r>
            <a:endParaRPr lang="en-US" sz="1200" b="1">
              <a:solidFill>
                <a:schemeClr val="accent5">
                  <a:lumMod val="50000"/>
                </a:schemeClr>
              </a:solidFill>
              <a:latin typeface="微软雅黑"/>
              <a:cs typeface="Times New Roman" panose="02020603050405020304"/>
            </a:endParaRPr>
          </a:p>
          <a:p>
            <a:pPr marL="144145" indent="-144145">
              <a:spcAft>
                <a:spcPts val="600"/>
              </a:spcAft>
              <a:buFont typeface="Arial" panose="020B0604020202020204"/>
              <a:buChar char="•"/>
            </a:pPr>
            <a:r>
              <a:rPr lang="zh-CN" sz="1200" i="1">
                <a:solidFill>
                  <a:prstClr val="black"/>
                </a:solidFill>
                <a:latin typeface="微软雅黑"/>
                <a:cs typeface="Times New Roman" panose="02020603050405020304"/>
              </a:rPr>
              <a:t>“说服运动场馆接纳我们、对教练的更高要求（意味着更高的成本）等，是目前拓展运动类型需要克服的，也是未来的壁垒。”</a:t>
            </a:r>
            <a:endParaRPr lang="zh-CN" sz="1200" i="1">
              <a:solidFill>
                <a:prstClr val="black"/>
              </a:solidFill>
              <a:latin typeface="微软雅黑"/>
              <a:cs typeface="Times New Roman" panose="02020603050405020304"/>
            </a:endParaRPr>
          </a:p>
        </p:txBody>
      </p:sp>
      <p:sp>
        <p:nvSpPr>
          <p:cNvPr id="43" name="矩形 42"/>
          <p:cNvSpPr/>
          <p:nvPr/>
        </p:nvSpPr>
        <p:spPr bwMode="auto">
          <a:xfrm>
            <a:off x="547717" y="2998611"/>
            <a:ext cx="433988" cy="3206877"/>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mn-ea"/>
              </a:rPr>
              <a:t>课程</a:t>
            </a:r>
            <a:endParaRPr lang="zh-CN" altLang="en-US" b="1" dirty="0">
              <a:effectLst>
                <a:outerShdw blurRad="38100" dist="38100" dir="2700000" algn="tl">
                  <a:srgbClr val="000000">
                    <a:alpha val="43137"/>
                  </a:srgbClr>
                </a:outerShdw>
              </a:effectLst>
              <a:latin typeface="+mn-ea"/>
            </a:endParaRPr>
          </a:p>
        </p:txBody>
      </p:sp>
      <p:sp>
        <p:nvSpPr>
          <p:cNvPr id="44" name="矩形 43"/>
          <p:cNvSpPr/>
          <p:nvPr/>
        </p:nvSpPr>
        <p:spPr bwMode="auto">
          <a:xfrm>
            <a:off x="1233997" y="2998611"/>
            <a:ext cx="5119196" cy="3206877"/>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zh-CN" altLang="en-US" sz="1200" b="1" kern="100" dirty="0">
                <a:solidFill>
                  <a:schemeClr val="accent4">
                    <a:lumMod val="75000"/>
                  </a:schemeClr>
                </a:solidFill>
                <a:latin typeface="+mn-ea"/>
                <a:cs typeface="Times New Roman" panose="02020603050405020304" pitchFamily="18" charset="0"/>
              </a:rPr>
              <a:t>课程体系：专为特殊儿童打造的羽毛球课程体系</a:t>
            </a:r>
            <a:endParaRPr lang="en-US" altLang="zh-CN" sz="1200" b="1" kern="100" dirty="0">
              <a:solidFill>
                <a:schemeClr val="accent4">
                  <a:lumMod val="75000"/>
                </a:schemeClr>
              </a:solidFill>
              <a:latin typeface="+mn-ea"/>
              <a:cs typeface="Times New Roman" panose="02020603050405020304" pitchFamily="18" charset="0"/>
            </a:endParaRPr>
          </a:p>
          <a:p>
            <a:pPr marL="144145" indent="-144145">
              <a:spcAft>
                <a:spcPts val="600"/>
              </a:spcAft>
              <a:buFont typeface="Arial" panose="020B0604020202020204"/>
              <a:buChar char="•"/>
            </a:pPr>
            <a:r>
              <a:rPr lang="zh-CN" altLang="en-US" sz="1200" i="1" kern="100" dirty="0">
                <a:solidFill>
                  <a:schemeClr val="tx1"/>
                </a:solidFill>
                <a:latin typeface="+mn-ea"/>
                <a:cs typeface="Times New Roman" panose="02020603050405020304" pitchFamily="18" charset="0"/>
              </a:rPr>
              <a:t>“出过一本书，含有成体系的方法论；能教孩子别的教练教不会的</a:t>
            </a:r>
            <a:r>
              <a:rPr lang="en-US" altLang="zh-CN" sz="1200" i="1" kern="100" dirty="0">
                <a:solidFill>
                  <a:schemeClr val="tx1"/>
                </a:solidFill>
                <a:latin typeface="+mn-ea"/>
                <a:cs typeface="Times New Roman" panose="02020603050405020304" pitchFamily="18" charset="0"/>
              </a:rPr>
              <a:t>——</a:t>
            </a:r>
            <a:r>
              <a:rPr lang="zh-CN" altLang="en-US" sz="1200" i="1" kern="100" dirty="0">
                <a:solidFill>
                  <a:schemeClr val="tx1"/>
                </a:solidFill>
                <a:latin typeface="+mn-ea"/>
                <a:cs typeface="Times New Roman" panose="02020603050405020304" pitchFamily="18" charset="0"/>
              </a:rPr>
              <a:t>互动、社交、打比赛，分清敌我</a:t>
            </a:r>
            <a:r>
              <a:rPr lang="en-US" altLang="zh-CN" sz="1200" i="1" kern="100" dirty="0">
                <a:solidFill>
                  <a:schemeClr val="tx1"/>
                </a:solidFill>
                <a:latin typeface="+mn-ea"/>
                <a:cs typeface="Times New Roman" panose="02020603050405020304" pitchFamily="18" charset="0"/>
              </a:rPr>
              <a:t>……</a:t>
            </a:r>
            <a:r>
              <a:rPr lang="zh-CN" altLang="en-US" sz="1200" i="1" kern="100" dirty="0">
                <a:solidFill>
                  <a:schemeClr val="tx1"/>
                </a:solidFill>
                <a:latin typeface="+mn-ea"/>
                <a:cs typeface="Times New Roman" panose="02020603050405020304" pitchFamily="18" charset="0"/>
              </a:rPr>
              <a:t>“</a:t>
            </a:r>
            <a:endParaRPr lang="en-US" altLang="zh-CN" sz="1200" i="1" kern="100" dirty="0">
              <a:solidFill>
                <a:schemeClr val="tx1"/>
              </a:solidFill>
              <a:latin typeface="+mn-ea"/>
              <a:cs typeface="Times New Roman" panose="02020603050405020304" pitchFamily="18" charset="0"/>
            </a:endParaRPr>
          </a:p>
          <a:p>
            <a:pPr>
              <a:spcAft>
                <a:spcPts val="600"/>
              </a:spcAft>
            </a:pPr>
            <a:endParaRPr lang="en-US" altLang="zh-CN" sz="1200" b="1" kern="100" dirty="0">
              <a:solidFill>
                <a:schemeClr val="accent4">
                  <a:lumMod val="75000"/>
                </a:schemeClr>
              </a:solidFill>
              <a:latin typeface="+mn-ea"/>
              <a:cs typeface="Times New Roman" panose="02020603050405020304" pitchFamily="18" charset="0"/>
            </a:endParaRPr>
          </a:p>
          <a:p>
            <a:pPr>
              <a:spcAft>
                <a:spcPts val="600"/>
              </a:spcAft>
            </a:pPr>
            <a:r>
              <a:rPr lang="zh-CN" altLang="en-US" sz="1200" b="1" kern="100" dirty="0">
                <a:solidFill>
                  <a:schemeClr val="accent4">
                    <a:lumMod val="75000"/>
                  </a:schemeClr>
                </a:solidFill>
                <a:latin typeface="+mn-ea"/>
                <a:cs typeface="Times New Roman" panose="02020603050405020304" pitchFamily="18" charset="0"/>
              </a:rPr>
              <a:t>教学内容及方法：因材施教，适应特殊儿童学习节奏，给予孩子自信心，激发孩子运动兴趣，培养情感和健全人格</a:t>
            </a:r>
            <a:endParaRPr lang="en-US" altLang="zh-CN" sz="1200" b="1" kern="100" dirty="0">
              <a:solidFill>
                <a:schemeClr val="accent4">
                  <a:lumMod val="75000"/>
                </a:schemeClr>
              </a:solidFill>
              <a:latin typeface="+mn-ea"/>
              <a:cs typeface="Times New Roman" panose="02020603050405020304" pitchFamily="18" charset="0"/>
            </a:endParaRPr>
          </a:p>
          <a:p>
            <a:pPr marL="144145" indent="-144145">
              <a:spcAft>
                <a:spcPts val="600"/>
              </a:spcAft>
              <a:buFont typeface="Arial" panose="020B0604020202020204"/>
              <a:buChar char="•"/>
            </a:pPr>
            <a:r>
              <a:rPr lang="zh-CN" altLang="en-US" sz="1200" i="1" kern="100" dirty="0">
                <a:solidFill>
                  <a:schemeClr val="tx1"/>
                </a:solidFill>
                <a:latin typeface="+mn-ea"/>
                <a:cs typeface="Times New Roman" panose="02020603050405020304" pitchFamily="18" charset="0"/>
              </a:rPr>
              <a:t>“我们会特别照顾孩子们的进度，不会强求他们必须完成一些动作；在有困难的时候会将一个小动作分解到更细，很耐心地帮助他们慢慢学会这个动作，从而增强自信心。”</a:t>
            </a:r>
            <a:endParaRPr lang="en-US" altLang="zh-CN" sz="1200" i="1" kern="100" dirty="0">
              <a:solidFill>
                <a:schemeClr val="tx1"/>
              </a:solidFill>
              <a:latin typeface="+mn-ea"/>
              <a:cs typeface="Times New Roman" panose="02020603050405020304" pitchFamily="18" charset="0"/>
            </a:endParaRPr>
          </a:p>
          <a:p>
            <a:pPr marL="144145" indent="-144145">
              <a:spcAft>
                <a:spcPts val="600"/>
              </a:spcAft>
              <a:buFont typeface="Arial" panose="020B0604020202020204"/>
              <a:buChar char="•"/>
            </a:pPr>
            <a:r>
              <a:rPr lang="en-US" altLang="zh-CN" sz="1200" i="1" dirty="0">
                <a:solidFill>
                  <a:prstClr val="black"/>
                </a:solidFill>
                <a:latin typeface="微软雅黑"/>
              </a:rPr>
              <a:t>“</a:t>
            </a:r>
            <a:r>
              <a:rPr lang="zh-CN" altLang="en-US" sz="1200" i="1" dirty="0">
                <a:solidFill>
                  <a:prstClr val="black"/>
                </a:solidFill>
                <a:latin typeface="微软雅黑"/>
              </a:rPr>
              <a:t>每个教练、每个班、每节课都有独特的教案，需要带班教练根据孩子进度、能力，结合家长的一些需求自己设计，有几个班就会有几本不同的教案。”</a:t>
            </a:r>
            <a:endParaRPr lang="en-US" altLang="zh-CN" sz="1200" i="1" dirty="0">
              <a:solidFill>
                <a:prstClr val="black"/>
              </a:solidFill>
              <a:latin typeface="微软雅黑"/>
            </a:endParaRPr>
          </a:p>
          <a:p>
            <a:pPr marL="144145" indent="-144145">
              <a:spcAft>
                <a:spcPts val="600"/>
              </a:spcAft>
              <a:buFont typeface="Arial" panose="020B0604020202020204"/>
              <a:buChar char="•"/>
            </a:pPr>
            <a:r>
              <a:rPr lang="zh-CN" altLang="en-US" sz="1200" i="1" dirty="0">
                <a:solidFill>
                  <a:prstClr val="black"/>
                </a:solidFill>
                <a:latin typeface="微软雅黑"/>
              </a:rPr>
              <a:t>“每节课结束都会有一个互相感谢的环节</a:t>
            </a:r>
            <a:r>
              <a:rPr lang="en-US" altLang="zh-CN" sz="1200" i="1" dirty="0">
                <a:solidFill>
                  <a:prstClr val="black"/>
                </a:solidFill>
                <a:latin typeface="微软雅黑"/>
              </a:rPr>
              <a:t>——</a:t>
            </a:r>
            <a:r>
              <a:rPr lang="zh-CN" altLang="en-US" sz="1200" i="1" dirty="0">
                <a:solidFill>
                  <a:prstClr val="black"/>
                </a:solidFill>
                <a:latin typeface="微软雅黑"/>
              </a:rPr>
              <a:t>孩子和教练、孩子和家长、以及孩子之间会互相道谢，创造感恩和友爱的氛围。“</a:t>
            </a:r>
            <a:endParaRPr lang="en-US" altLang="zh-CN" sz="1200" i="1" baseline="30000" dirty="0">
              <a:solidFill>
                <a:prstClr val="black"/>
              </a:solidFill>
              <a:latin typeface="微软雅黑"/>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对象 6" hidden="1"/>
          <p:cNvPicPr/>
          <p:nvPr/>
        </p:nvPicPr>
        <p:blipFill>
          <a:blip r:embed="rId1"/>
          <a:stretch>
            <a:fillRect/>
          </a:stretch>
        </p:blipFill>
        <p:spPr>
          <a:xfrm>
            <a:off x="1588" y="1588"/>
            <a:ext cx="1588" cy="1588"/>
          </a:xfrm>
          <a:prstGeom prst="rect">
            <a:avLst/>
          </a:prstGeom>
        </p:spPr>
      </p:pic>
      <p:pic>
        <p:nvPicPr>
          <p:cNvPr id="8" name="对象 7" hidden="1"/>
          <p:cNvPicPr/>
          <p:nvPr/>
        </p:nvPicPr>
        <p:blipFill>
          <a:blip r:embed="rId1"/>
          <a:stretch>
            <a:fillRect/>
          </a:stretch>
        </p:blipFill>
        <p:spPr>
          <a:xfrm>
            <a:off x="1588" y="1588"/>
            <a:ext cx="1588" cy="1588"/>
          </a:xfrm>
          <a:prstGeom prst="rect">
            <a:avLst/>
          </a:prstGeom>
        </p:spPr>
      </p:pic>
      <p:sp>
        <p:nvSpPr>
          <p:cNvPr id="5" name="文本占位符 4"/>
          <p:cNvSpPr>
            <a:spLocks noGrp="1"/>
          </p:cNvSpPr>
          <p:nvPr>
            <p:ph type="body" sz="quarter" idx="12"/>
          </p:nvPr>
        </p:nvSpPr>
        <p:spPr bwMode="auto">
          <a:xfrm>
            <a:off x="699632" y="883335"/>
            <a:ext cx="11255301" cy="533745"/>
          </a:xfrm>
          <a:prstGeom prst="rect">
            <a:avLst/>
          </a:prstGeom>
        </p:spPr>
        <p:txBody>
          <a:bodyPr>
            <a:normAutofit/>
          </a:bodyPr>
          <a:lstStyle/>
          <a:p>
            <a:r>
              <a:rPr lang="zh-CN" altLang="en-US" sz="1600" dirty="0"/>
              <a:t>帮助孩子们在体能、性格等各方面取得可见的进步，经常与家长沟通课程与孩子情况，重视家长的要求与反馈；但课程效果因人而异且缺少量化标准</a:t>
            </a:r>
            <a:endParaRPr lang="en-US" altLang="zh-CN" sz="1600" dirty="0"/>
          </a:p>
          <a:p>
            <a:endParaRPr lang="en-US" altLang="zh-CN" sz="1600" dirty="0"/>
          </a:p>
        </p:txBody>
      </p:sp>
      <p:sp>
        <p:nvSpPr>
          <p:cNvPr id="2" name="标题 1"/>
          <p:cNvSpPr>
            <a:spLocks noGrp="1"/>
          </p:cNvSpPr>
          <p:nvPr>
            <p:ph type="title"/>
          </p:nvPr>
        </p:nvSpPr>
        <p:spPr>
          <a:xfrm>
            <a:off x="601433" y="438604"/>
            <a:ext cx="7946599" cy="460800"/>
          </a:xfrm>
        </p:spPr>
        <p:txBody>
          <a:bodyPr vert="horz">
            <a:noAutofit/>
          </a:bodyPr>
          <a:lstStyle/>
          <a:p>
            <a:r>
              <a:rPr lang="zh-CN" altLang="en-US" dirty="0"/>
              <a:t>核心能力评估（内部视角）</a:t>
            </a:r>
            <a:endParaRPr lang="zh-CN" altLang="en-US" dirty="0"/>
          </a:p>
        </p:txBody>
      </p:sp>
      <p:sp>
        <p:nvSpPr>
          <p:cNvPr id="6" name="灯片编号占位符 5"/>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latin typeface="Heiti SC Light" panose="02000000000000000000" charset="-122"/>
                <a:ea typeface="Heiti SC Light" panose="02000000000000000000" charset="-122"/>
              </a:rPr>
            </a:fld>
            <a:endParaRPr kumimoji="0" lang="en-US" altLang="en-US" sz="1200" b="1" i="0" u="none" strike="noStrike" kern="1200" cap="none" spc="0" normalizeH="0" baseline="0" noProof="0" dirty="0">
              <a:ln>
                <a:noFill/>
              </a:ln>
              <a:solidFill>
                <a:prstClr val="black">
                  <a:alpha val="70000"/>
                </a:prstClr>
              </a:solidFill>
              <a:effectLst/>
              <a:uLnTx/>
              <a:uFillTx/>
              <a:latin typeface="Heiti SC Light" panose="02000000000000000000" charset="-122"/>
              <a:ea typeface="Heiti SC Light" panose="02000000000000000000" charset="-122"/>
            </a:endParaRPr>
          </a:p>
        </p:txBody>
      </p:sp>
      <p:sp>
        <p:nvSpPr>
          <p:cNvPr id="4" name="文本占位符 39"/>
          <p:cNvSpPr/>
          <p:nvPr/>
        </p:nvSpPr>
        <p:spPr>
          <a:xfrm>
            <a:off x="1788908" y="6347970"/>
            <a:ext cx="3140144" cy="398845"/>
          </a:xfrm>
          <a:prstGeom prst="rect">
            <a:avLst/>
          </a:prstGeom>
        </p:spPr>
        <p:txBody>
          <a:bodyPr vert="horz" lIns="0" tIns="45720" rIns="91440" bIns="45720" rtlCol="0" anchor="ctr">
            <a:normAutofit/>
          </a:bodyPr>
          <a:lstStyle>
            <a:lvl1pPr marL="0" indent="0" algn="l" defTabSz="914400" rtl="0" eaLnBrk="1" latinLnBrk="0" hangingPunct="1">
              <a:lnSpc>
                <a:spcPct val="100000"/>
              </a:lnSpc>
              <a:spcBef>
                <a:spcPts val="1000"/>
              </a:spcBef>
              <a:buClrTx/>
              <a:buFont typeface="+mj-lt"/>
              <a:buNone/>
              <a:defRPr sz="1200" b="1" kern="1200">
                <a:solidFill>
                  <a:schemeClr val="tx1">
                    <a:lumMod val="75000"/>
                    <a:lumOff val="25000"/>
                  </a:schemeClr>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defRPr/>
            </a:pPr>
            <a:r>
              <a:rPr kumimoji="0" lang="zh-CN" altLang="en-US" sz="1200" b="1" i="0" u="none" strike="noStrike" kern="1200" cap="none" spc="0" normalizeH="0" baseline="0" noProof="0">
                <a:ln>
                  <a:noFill/>
                </a:ln>
                <a:solidFill>
                  <a:prstClr val="black">
                    <a:lumMod val="75000"/>
                    <a:lumOff val="25000"/>
                  </a:prstClr>
                </a:solidFill>
                <a:effectLst/>
                <a:uLnTx/>
                <a:uFillTx/>
                <a:latin typeface="微软雅黑" charset="0"/>
                <a:ea typeface="微软雅黑" charset="0"/>
                <a:cs typeface="+mn-cs"/>
              </a:rPr>
              <a:t>羽之爱品牌规划咨询项目</a:t>
            </a:r>
            <a:endParaRPr kumimoji="0" lang="zh-CN" altLang="en-US" sz="1200" b="1" i="0" u="none" strike="noStrike" kern="1200" cap="none" spc="0" normalizeH="0" baseline="0" noProof="0" dirty="0">
              <a:ln>
                <a:noFill/>
              </a:ln>
              <a:solidFill>
                <a:prstClr val="black">
                  <a:lumMod val="75000"/>
                  <a:lumOff val="25000"/>
                </a:prstClr>
              </a:solidFill>
              <a:effectLst/>
              <a:uLnTx/>
              <a:uFillTx/>
              <a:latin typeface="微软雅黑" charset="0"/>
              <a:ea typeface="微软雅黑" charset="0"/>
              <a:cs typeface="+mn-cs"/>
            </a:endParaRPr>
          </a:p>
        </p:txBody>
      </p:sp>
      <p:sp>
        <p:nvSpPr>
          <p:cNvPr id="64" name="文本框 63"/>
          <p:cNvSpPr/>
          <p:nvPr/>
        </p:nvSpPr>
        <p:spPr>
          <a:xfrm>
            <a:off x="7037294" y="6410004"/>
            <a:ext cx="4344783" cy="276999"/>
          </a:xfrm>
          <a:prstGeom prst="rect">
            <a:avLst/>
          </a:prstGeom>
          <a:noFill/>
        </p:spPr>
        <p:txBody>
          <a:bodyPr wrap="square" rtlCol="0">
            <a:spAutoFit/>
          </a:bodyPr>
          <a:lstStyle/>
          <a:p>
            <a:pPr lvl="0">
              <a:buClr>
                <a:srgbClr val="2D97C8"/>
              </a:buClr>
              <a:defRPr/>
            </a:pPr>
            <a:r>
              <a:rPr kumimoji="0" lang="en-US" altLang="zh-CN"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Source</a:t>
            </a:r>
            <a:r>
              <a:rPr lang="zh-CN" altLang="en-US" sz="1200" dirty="0">
                <a:solidFill>
                  <a:prstClr val="black"/>
                </a:solidFill>
                <a:latin typeface="Heiti SC Light" panose="02000000000000000000" charset="-122"/>
                <a:ea typeface="Heiti SC Light" panose="02000000000000000000" charset="-122"/>
                <a:cs typeface="Heiti SC Light" panose="02000000000000000000" charset="-122"/>
              </a:rPr>
              <a:t>：羽之爱赵教练及授课教练访谈，</a:t>
            </a:r>
            <a:r>
              <a:rPr kumimoji="0" lang="en-US" altLang="zh-CN"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ABC</a:t>
            </a:r>
            <a:r>
              <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项目组分析</a:t>
            </a:r>
            <a:endPar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endParaRPr>
          </a:p>
        </p:txBody>
      </p:sp>
      <p:sp>
        <p:nvSpPr>
          <p:cNvPr id="27" name="矩形 26"/>
          <p:cNvSpPr/>
          <p:nvPr/>
        </p:nvSpPr>
        <p:spPr>
          <a:xfrm>
            <a:off x="547717" y="2002345"/>
            <a:ext cx="433988" cy="410548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mn-ea"/>
              </a:rPr>
              <a:t>课程</a:t>
            </a:r>
            <a:endParaRPr lang="zh-CN" altLang="en-US" b="1" dirty="0">
              <a:effectLst>
                <a:outerShdw blurRad="38100" dist="38100" dir="2700000" algn="tl">
                  <a:srgbClr val="000000">
                    <a:alpha val="43137"/>
                  </a:srgbClr>
                </a:outerShdw>
              </a:effectLst>
              <a:latin typeface="+mn-ea"/>
            </a:endParaRPr>
          </a:p>
        </p:txBody>
      </p:sp>
      <p:cxnSp>
        <p:nvCxnSpPr>
          <p:cNvPr id="9" name="直接连接符 8"/>
          <p:cNvCxnSpPr/>
          <p:nvPr/>
        </p:nvCxnSpPr>
        <p:spPr>
          <a:xfrm>
            <a:off x="1233996" y="1862543"/>
            <a:ext cx="511919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矩形 35"/>
          <p:cNvSpPr/>
          <p:nvPr/>
        </p:nvSpPr>
        <p:spPr bwMode="auto">
          <a:xfrm>
            <a:off x="1233997" y="2002345"/>
            <a:ext cx="5119196" cy="4105480"/>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zh-CN" sz="1200" b="1">
                <a:solidFill>
                  <a:schemeClr val="accent4">
                    <a:lumMod val="75000"/>
                  </a:schemeClr>
                </a:solidFill>
                <a:latin typeface="微软雅黑"/>
                <a:cs typeface="Times New Roman" panose="02020603050405020304"/>
              </a:rPr>
              <a:t>课程效果：孩子身心健康均有进步，帮助提升家庭幸福感</a:t>
            </a:r>
            <a:endParaRPr lang="en-US" sz="1200" b="1">
              <a:solidFill>
                <a:schemeClr val="accent4">
                  <a:lumMod val="75000"/>
                </a:schemeClr>
              </a:solidFill>
              <a:latin typeface="微软雅黑"/>
              <a:cs typeface="Times New Roman" panose="02020603050405020304"/>
            </a:endParaRPr>
          </a:p>
          <a:p>
            <a:pPr marL="144145" indent="-144145">
              <a:spcAft>
                <a:spcPts val="600"/>
              </a:spcAft>
              <a:buFont typeface="Arial" panose="020B0604020202020204"/>
              <a:buChar char="•"/>
            </a:pPr>
            <a:r>
              <a:rPr lang="zh-CN" sz="1200" i="1">
                <a:solidFill>
                  <a:schemeClr val="tx1"/>
                </a:solidFill>
                <a:latin typeface="微软雅黑"/>
                <a:cs typeface="Times New Roman" panose="02020603050405020304"/>
              </a:rPr>
              <a:t>“</a:t>
            </a:r>
            <a:r>
              <a:rPr lang="zh-CN" sz="1200" i="1">
                <a:solidFill>
                  <a:prstClr val="black"/>
                </a:solidFill>
                <a:latin typeface="微软雅黑"/>
              </a:rPr>
              <a:t>有一个原本四肢不太协调的孩子在一两个月内学会了跳绳，从一开始只能跳</a:t>
            </a:r>
            <a:r>
              <a:rPr lang="en-US" sz="1200" i="1">
                <a:solidFill>
                  <a:prstClr val="black"/>
                </a:solidFill>
                <a:latin typeface="微软雅黑"/>
              </a:rPr>
              <a:t>1</a:t>
            </a:r>
            <a:r>
              <a:rPr lang="zh-CN" sz="1200" i="1">
                <a:solidFill>
                  <a:prstClr val="black"/>
                </a:solidFill>
                <a:latin typeface="微软雅黑"/>
              </a:rPr>
              <a:t>个，到后来一次能连着跳</a:t>
            </a:r>
            <a:r>
              <a:rPr lang="en-US" sz="1200" i="1">
                <a:solidFill>
                  <a:prstClr val="black"/>
                </a:solidFill>
                <a:latin typeface="微软雅黑"/>
              </a:rPr>
              <a:t>9</a:t>
            </a:r>
            <a:r>
              <a:rPr lang="zh-CN" sz="1200" i="1">
                <a:solidFill>
                  <a:prstClr val="black"/>
                </a:solidFill>
                <a:latin typeface="微软雅黑"/>
              </a:rPr>
              <a:t>、</a:t>
            </a:r>
            <a:r>
              <a:rPr lang="en-US" sz="1200" i="1">
                <a:solidFill>
                  <a:prstClr val="black"/>
                </a:solidFill>
                <a:latin typeface="微软雅黑"/>
              </a:rPr>
              <a:t>10</a:t>
            </a:r>
            <a:r>
              <a:rPr lang="zh-CN" sz="1200" i="1">
                <a:solidFill>
                  <a:prstClr val="black"/>
                </a:solidFill>
                <a:latin typeface="微软雅黑"/>
              </a:rPr>
              <a:t>个。”</a:t>
            </a:r>
            <a:endParaRPr lang="en-US" sz="1200" i="1">
              <a:solidFill>
                <a:prstClr val="black"/>
              </a:solidFill>
              <a:latin typeface="微软雅黑"/>
            </a:endParaRPr>
          </a:p>
          <a:p>
            <a:pPr marL="144145" indent="-144145">
              <a:spcAft>
                <a:spcPts val="600"/>
              </a:spcAft>
              <a:buFont typeface="Arial" panose="020B0604020202020204"/>
              <a:buChar char="•"/>
            </a:pPr>
            <a:r>
              <a:rPr lang="zh-CN" sz="1200" i="1">
                <a:solidFill>
                  <a:prstClr val="black"/>
                </a:solidFill>
                <a:latin typeface="微软雅黑"/>
              </a:rPr>
              <a:t>“一个</a:t>
            </a:r>
            <a:r>
              <a:rPr lang="en-US" sz="1200" i="1">
                <a:solidFill>
                  <a:prstClr val="black"/>
                </a:solidFill>
                <a:latin typeface="微软雅黑"/>
              </a:rPr>
              <a:t>13</a:t>
            </a:r>
            <a:r>
              <a:rPr lang="zh-CN" sz="1200" i="1">
                <a:solidFill>
                  <a:prstClr val="black"/>
                </a:solidFill>
                <a:latin typeface="微软雅黑"/>
              </a:rPr>
              <a:t>岁的自闭症孩子，以前从来都不和别人接触、交朋友；在羽之爱训练了一段时间之后，人也变开朗了，突然就会叫朋友来家里玩了，家长非常感动。和邻居家原本走动不多，现在会经常交往。”</a:t>
            </a:r>
            <a:endParaRPr lang="en-US" sz="1200" i="1">
              <a:solidFill>
                <a:prstClr val="black"/>
              </a:solidFill>
              <a:latin typeface="微软雅黑"/>
            </a:endParaRPr>
          </a:p>
          <a:p>
            <a:pPr>
              <a:spcAft>
                <a:spcPts val="600"/>
              </a:spcAft>
            </a:pPr>
            <a:endParaRPr lang="en-US" sz="1200" i="1">
              <a:solidFill>
                <a:prstClr val="black"/>
              </a:solidFill>
              <a:latin typeface="微软雅黑"/>
            </a:endParaRPr>
          </a:p>
          <a:p>
            <a:pPr>
              <a:spcAft>
                <a:spcPts val="600"/>
              </a:spcAft>
            </a:pPr>
            <a:r>
              <a:rPr lang="zh-CN" sz="1200" b="1">
                <a:solidFill>
                  <a:schemeClr val="accent4">
                    <a:lumMod val="75000"/>
                  </a:schemeClr>
                </a:solidFill>
                <a:latin typeface="微软雅黑"/>
                <a:cs typeface="Times New Roman" panose="02020603050405020304"/>
              </a:rPr>
              <a:t>家长沟通：与家长积极沟通，针对家长的意见和反馈，愿意进行调整</a:t>
            </a:r>
            <a:endParaRPr lang="en-US" sz="1200" b="1">
              <a:solidFill>
                <a:schemeClr val="accent4">
                  <a:lumMod val="75000"/>
                </a:schemeClr>
              </a:solidFill>
              <a:latin typeface="微软雅黑"/>
              <a:cs typeface="Times New Roman" panose="02020603050405020304"/>
            </a:endParaRPr>
          </a:p>
          <a:p>
            <a:pPr marL="171450" lvl="0" indent="-171450">
              <a:spcAft>
                <a:spcPts val="600"/>
              </a:spcAft>
              <a:buFont typeface="Arial" panose="020B0604020202020204"/>
              <a:buChar char="•"/>
            </a:pPr>
            <a:r>
              <a:rPr lang="zh-CN" sz="1200" i="1">
                <a:solidFill>
                  <a:prstClr val="black"/>
                </a:solidFill>
                <a:latin typeface="微软雅黑"/>
                <a:cs typeface="Arial" panose="020B0604020202020204"/>
              </a:rPr>
              <a:t>“我们会和家长沟通课程内容的设计，告诉家长们这些设计背后的技巧和目标。”</a:t>
            </a:r>
            <a:endParaRPr lang="en-US" sz="1200" i="1">
              <a:solidFill>
                <a:prstClr val="black"/>
              </a:solidFill>
              <a:latin typeface="微软雅黑"/>
              <a:cs typeface="Arial" panose="020B0604020202020204"/>
            </a:endParaRPr>
          </a:p>
          <a:p>
            <a:pPr marL="171450" lvl="0" indent="-171450">
              <a:spcAft>
                <a:spcPts val="600"/>
              </a:spcAft>
              <a:buFont typeface="Arial" panose="020B0604020202020204"/>
              <a:buChar char="•"/>
            </a:pPr>
            <a:r>
              <a:rPr lang="en-US" sz="1200" i="1">
                <a:solidFill>
                  <a:prstClr val="black"/>
                </a:solidFill>
                <a:latin typeface="微软雅黑"/>
                <a:cs typeface="Arial" panose="020B0604020202020204"/>
              </a:rPr>
              <a:t>“</a:t>
            </a:r>
            <a:r>
              <a:rPr lang="zh-CN" sz="1200" i="1">
                <a:solidFill>
                  <a:prstClr val="black"/>
                </a:solidFill>
                <a:latin typeface="微软雅黑"/>
                <a:cs typeface="Arial" panose="020B0604020202020204"/>
              </a:rPr>
              <a:t>我们会在上课的时候拍上课片段给家长们看，让家长感受上课的氛围、了解孩子的状态。”</a:t>
            </a:r>
            <a:endParaRPr lang="en-US" sz="1200" i="1">
              <a:solidFill>
                <a:prstClr val="black"/>
              </a:solidFill>
              <a:latin typeface="微软雅黑"/>
              <a:cs typeface="Arial" panose="020B0604020202020204"/>
            </a:endParaRPr>
          </a:p>
          <a:p>
            <a:pPr marL="171450" lvl="0" indent="-171450">
              <a:spcAft>
                <a:spcPts val="600"/>
              </a:spcAft>
              <a:buFont typeface="Arial" panose="020B0604020202020204"/>
              <a:buChar char="•"/>
            </a:pPr>
            <a:r>
              <a:rPr lang="zh-CN" sz="1200" i="1">
                <a:solidFill>
                  <a:prstClr val="black"/>
                </a:solidFill>
                <a:latin typeface="微软雅黑"/>
                <a:cs typeface="Arial" panose="020B0604020202020204"/>
              </a:rPr>
              <a:t>“平时课后我们也会让家长写评语和改进意见。”</a:t>
            </a:r>
            <a:endParaRPr lang="en-US" sz="1200" i="1">
              <a:solidFill>
                <a:prstClr val="black"/>
              </a:solidFill>
              <a:latin typeface="微软雅黑"/>
              <a:cs typeface="Arial" panose="020B0604020202020204"/>
            </a:endParaRPr>
          </a:p>
          <a:p>
            <a:pPr marL="171450" indent="-171450">
              <a:spcAft>
                <a:spcPts val="600"/>
              </a:spcAft>
              <a:buFont typeface="Arial" panose="020B0604020202020204"/>
              <a:buChar char="•"/>
            </a:pPr>
            <a:r>
              <a:rPr lang="en-US" sz="1200" i="1">
                <a:solidFill>
                  <a:prstClr val="black"/>
                </a:solidFill>
                <a:latin typeface="微软雅黑"/>
                <a:cs typeface="Arial" panose="020B0604020202020204"/>
              </a:rPr>
              <a:t>“</a:t>
            </a:r>
            <a:r>
              <a:rPr lang="zh-CN" sz="1200" i="1">
                <a:solidFill>
                  <a:prstClr val="black"/>
                </a:solidFill>
                <a:latin typeface="微软雅黑"/>
                <a:cs typeface="Arial" panose="020B0604020202020204"/>
              </a:rPr>
              <a:t>有些家长也会对现有教学方法不太满意，会提出异议。针对这种情况，我们会把自己遇到的案例拿到教练会议上讨论，大家一起分享经验、解决问题，积极做出调整与改善。</a:t>
            </a:r>
            <a:r>
              <a:rPr lang="en-US" sz="1200" i="1">
                <a:solidFill>
                  <a:prstClr val="black"/>
                </a:solidFill>
                <a:latin typeface="微软雅黑"/>
                <a:cs typeface="Arial" panose="020B0604020202020204"/>
              </a:rPr>
              <a:t>”</a:t>
            </a:r>
            <a:endParaRPr lang="en-US" sz="1200" i="1">
              <a:solidFill>
                <a:prstClr val="black"/>
              </a:solidFill>
              <a:latin typeface="微软雅黑"/>
              <a:cs typeface="Arial" panose="020B0604020202020204"/>
            </a:endParaRPr>
          </a:p>
        </p:txBody>
      </p:sp>
      <p:sp>
        <p:nvSpPr>
          <p:cNvPr id="33" name="TextBox 45"/>
          <p:cNvSpPr/>
          <p:nvPr/>
        </p:nvSpPr>
        <p:spPr>
          <a:xfrm>
            <a:off x="1233996" y="1376841"/>
            <a:ext cx="23112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97C8"/>
                </a:solidFill>
                <a:effectLst/>
                <a:uLnTx/>
                <a:uFillTx/>
                <a:latin typeface="微软雅黑" pitchFamily="34" charset="-122"/>
                <a:ea typeface="微软雅黑"/>
                <a:cs typeface="Calibri"/>
              </a:rPr>
              <a:t>能力优势</a:t>
            </a:r>
            <a:endParaRPr kumimoji="0" lang="en-US" altLang="zh-CN" sz="1800" b="1" i="0" u="none" strike="noStrike" kern="1200" cap="none" spc="0" normalizeH="0" baseline="0" noProof="0" dirty="0">
              <a:ln>
                <a:noFill/>
              </a:ln>
              <a:solidFill>
                <a:srgbClr val="2D97C8"/>
              </a:solidFill>
              <a:effectLst/>
              <a:uLnTx/>
              <a:uFillTx/>
              <a:latin typeface="微软雅黑" pitchFamily="34" charset="-122"/>
              <a:ea typeface="微软雅黑"/>
              <a:cs typeface="Calibri"/>
            </a:endParaRPr>
          </a:p>
        </p:txBody>
      </p:sp>
      <p:sp>
        <p:nvSpPr>
          <p:cNvPr id="40" name="矩形 39"/>
          <p:cNvSpPr/>
          <p:nvPr/>
        </p:nvSpPr>
        <p:spPr bwMode="auto">
          <a:xfrm>
            <a:off x="6525087" y="2002345"/>
            <a:ext cx="5119196" cy="4105480"/>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zh-CN" sz="1200" b="1">
                <a:solidFill>
                  <a:schemeClr val="accent5">
                    <a:lumMod val="50000"/>
                  </a:schemeClr>
                </a:solidFill>
                <a:latin typeface="微软雅黑"/>
                <a:cs typeface="Times New Roman" panose="02020603050405020304"/>
              </a:rPr>
              <a:t>课程效果：课程效果缺少量化标准</a:t>
            </a:r>
            <a:endParaRPr lang="en-US" sz="1200" b="1">
              <a:solidFill>
                <a:schemeClr val="accent5">
                  <a:lumMod val="50000"/>
                </a:schemeClr>
              </a:solidFill>
              <a:latin typeface="微软雅黑"/>
              <a:cs typeface="Times New Roman" panose="02020603050405020304"/>
            </a:endParaRPr>
          </a:p>
          <a:p>
            <a:pPr marL="171450" indent="-171450">
              <a:spcAft>
                <a:spcPts val="600"/>
              </a:spcAft>
              <a:buFont typeface="Arial" panose="020B0604020202020204"/>
              <a:buChar char="•"/>
            </a:pPr>
            <a:r>
              <a:rPr lang="zh-CN" sz="1200" i="1">
                <a:solidFill>
                  <a:schemeClr val="accent5">
                    <a:lumMod val="50000"/>
                  </a:schemeClr>
                </a:solidFill>
                <a:latin typeface="微软雅黑"/>
                <a:cs typeface="Times New Roman" panose="02020603050405020304"/>
              </a:rPr>
              <a:t>“</a:t>
            </a:r>
            <a:r>
              <a:rPr lang="zh-CN" sz="1200" i="1">
                <a:solidFill>
                  <a:prstClr val="black"/>
                </a:solidFill>
                <a:latin typeface="微软雅黑"/>
                <a:cs typeface="Times New Roman" panose="02020603050405020304"/>
              </a:rPr>
              <a:t>希望行为改善上面可以增加一些可量化的东西。</a:t>
            </a:r>
            <a:r>
              <a:rPr lang="zh-CN" sz="1200" i="1">
                <a:solidFill>
                  <a:schemeClr val="accent5">
                    <a:lumMod val="50000"/>
                  </a:schemeClr>
                </a:solidFill>
                <a:latin typeface="微软雅黑"/>
                <a:cs typeface="Times New Roman" panose="02020603050405020304"/>
              </a:rPr>
              <a:t>”</a:t>
            </a:r>
            <a:endParaRPr lang="en-US" sz="1200" i="1">
              <a:solidFill>
                <a:schemeClr val="accent5">
                  <a:lumMod val="50000"/>
                </a:schemeClr>
              </a:solidFill>
              <a:latin typeface="微软雅黑"/>
              <a:cs typeface="Times New Roman" panose="02020603050405020304"/>
            </a:endParaRPr>
          </a:p>
          <a:p>
            <a:pPr marL="144145" indent="-144145">
              <a:spcAft>
                <a:spcPts val="600"/>
              </a:spcAft>
              <a:buFont typeface="Arial" panose="020B0604020202020204"/>
              <a:buChar char="•"/>
            </a:pPr>
            <a:endParaRPr lang="zh-CN" sz="1200" b="1" i="1">
              <a:solidFill>
                <a:schemeClr val="accent5">
                  <a:lumMod val="50000"/>
                </a:schemeClr>
              </a:solidFill>
              <a:effectLst>
                <a:outerShdw blurRad="38100" dist="38100" dir="2700000" algn="tl">
                  <a:srgbClr val="000000">
                    <a:alpha val="43137"/>
                  </a:srgbClr>
                </a:outerShdw>
              </a:effectLst>
              <a:latin typeface="微软雅黑"/>
            </a:endParaRPr>
          </a:p>
        </p:txBody>
      </p:sp>
      <p:cxnSp>
        <p:nvCxnSpPr>
          <p:cNvPr id="38" name="直接连接符 37"/>
          <p:cNvCxnSpPr/>
          <p:nvPr/>
        </p:nvCxnSpPr>
        <p:spPr>
          <a:xfrm>
            <a:off x="6525087" y="1862543"/>
            <a:ext cx="5119196"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extBox 45"/>
          <p:cNvSpPr/>
          <p:nvPr/>
        </p:nvSpPr>
        <p:spPr>
          <a:xfrm>
            <a:off x="6525087" y="1376841"/>
            <a:ext cx="22743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b="1" dirty="0">
                <a:solidFill>
                  <a:schemeClr val="accent5">
                    <a:lumMod val="50000"/>
                  </a:schemeClr>
                </a:solidFill>
                <a:latin typeface="微软雅黑" pitchFamily="34" charset="-122"/>
                <a:ea typeface="微软雅黑"/>
                <a:cs typeface="Calibri"/>
              </a:rPr>
              <a:t>能力不足</a:t>
            </a:r>
            <a:endParaRPr kumimoji="0" lang="en-US" altLang="zh-CN" sz="1800" b="1" i="0" u="none" strike="noStrike" kern="1200" cap="none" spc="0" normalizeH="0" baseline="0" noProof="0" dirty="0">
              <a:ln>
                <a:noFill/>
              </a:ln>
              <a:solidFill>
                <a:schemeClr val="accent5">
                  <a:lumMod val="50000"/>
                </a:schemeClr>
              </a:solidFill>
              <a:effectLst/>
              <a:uLnTx/>
              <a:uFillTx/>
              <a:latin typeface="微软雅黑" pitchFamily="34" charset="-122"/>
              <a:ea typeface="微软雅黑"/>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对象 6" hidden="1"/>
          <p:cNvPicPr/>
          <p:nvPr/>
        </p:nvPicPr>
        <p:blipFill>
          <a:blip r:embed="rId1"/>
          <a:stretch>
            <a:fillRect/>
          </a:stretch>
        </p:blipFill>
        <p:spPr>
          <a:xfrm>
            <a:off x="1588" y="1588"/>
            <a:ext cx="1588" cy="1588"/>
          </a:xfrm>
          <a:prstGeom prst="rect">
            <a:avLst/>
          </a:prstGeom>
        </p:spPr>
      </p:pic>
      <p:pic>
        <p:nvPicPr>
          <p:cNvPr id="8" name="对象 7" hidden="1"/>
          <p:cNvPicPr/>
          <p:nvPr/>
        </p:nvPicPr>
        <p:blipFill>
          <a:blip r:embed="rId1"/>
          <a:stretch>
            <a:fillRect/>
          </a:stretch>
        </p:blipFill>
        <p:spPr>
          <a:xfrm>
            <a:off x="1588" y="1588"/>
            <a:ext cx="1588" cy="1588"/>
          </a:xfrm>
          <a:prstGeom prst="rect">
            <a:avLst/>
          </a:prstGeom>
        </p:spPr>
      </p:pic>
      <p:sp>
        <p:nvSpPr>
          <p:cNvPr id="5" name="文本占位符 4"/>
          <p:cNvSpPr>
            <a:spLocks noGrp="1"/>
          </p:cNvSpPr>
          <p:nvPr>
            <p:ph type="body" sz="quarter" idx="12"/>
          </p:nvPr>
        </p:nvSpPr>
        <p:spPr bwMode="auto">
          <a:xfrm>
            <a:off x="699632" y="930961"/>
            <a:ext cx="11279931" cy="400535"/>
          </a:xfrm>
          <a:prstGeom prst="rect">
            <a:avLst/>
          </a:prstGeom>
        </p:spPr>
        <p:txBody>
          <a:bodyPr>
            <a:normAutofit fontScale="85000" lnSpcReduction="10000"/>
          </a:bodyPr>
          <a:lstStyle/>
          <a:p>
            <a:r>
              <a:rPr lang="zh-CN"/>
              <a:t>羽之爱教练团队多为志愿者转型，具备专业羽毛球教学资质，且富有爱心及责任心；但未来扩张时教练招募可能会有难度</a:t>
            </a:r>
            <a:endParaRPr lang="en-US"/>
          </a:p>
        </p:txBody>
      </p:sp>
      <p:sp>
        <p:nvSpPr>
          <p:cNvPr id="2" name="标题 1"/>
          <p:cNvSpPr>
            <a:spLocks noGrp="1"/>
          </p:cNvSpPr>
          <p:nvPr>
            <p:ph type="title"/>
          </p:nvPr>
        </p:nvSpPr>
        <p:spPr>
          <a:xfrm>
            <a:off x="601433" y="438604"/>
            <a:ext cx="7946599" cy="460800"/>
          </a:xfrm>
        </p:spPr>
        <p:txBody>
          <a:bodyPr vert="horz">
            <a:noAutofit/>
          </a:bodyPr>
          <a:lstStyle/>
          <a:p>
            <a:r>
              <a:rPr lang="zh-CN" altLang="en-US" dirty="0"/>
              <a:t>核心能力评估（内部视角）</a:t>
            </a:r>
            <a:endParaRPr lang="zh-CN" altLang="en-US" dirty="0"/>
          </a:p>
        </p:txBody>
      </p:sp>
      <p:sp>
        <p:nvSpPr>
          <p:cNvPr id="6" name="灯片编号占位符 5"/>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latin typeface="Heiti SC Light" panose="02000000000000000000" charset="-122"/>
                <a:ea typeface="Heiti SC Light" panose="02000000000000000000" charset="-122"/>
              </a:rPr>
            </a:fld>
            <a:endParaRPr kumimoji="0" lang="en-US" altLang="en-US" sz="1200" b="1" i="0" u="none" strike="noStrike" kern="1200" cap="none" spc="0" normalizeH="0" baseline="0" noProof="0" dirty="0">
              <a:ln>
                <a:noFill/>
              </a:ln>
              <a:solidFill>
                <a:prstClr val="black">
                  <a:alpha val="70000"/>
                </a:prstClr>
              </a:solidFill>
              <a:effectLst/>
              <a:uLnTx/>
              <a:uFillTx/>
              <a:latin typeface="Heiti SC Light" panose="02000000000000000000" charset="-122"/>
              <a:ea typeface="Heiti SC Light" panose="02000000000000000000" charset="-122"/>
            </a:endParaRPr>
          </a:p>
        </p:txBody>
      </p:sp>
      <p:sp>
        <p:nvSpPr>
          <p:cNvPr id="4" name="文本占位符 39"/>
          <p:cNvSpPr/>
          <p:nvPr/>
        </p:nvSpPr>
        <p:spPr>
          <a:xfrm>
            <a:off x="1788908" y="6347970"/>
            <a:ext cx="3140144" cy="398845"/>
          </a:xfrm>
          <a:prstGeom prst="rect">
            <a:avLst/>
          </a:prstGeom>
        </p:spPr>
        <p:txBody>
          <a:bodyPr vert="horz" lIns="0" tIns="45720" rIns="91440" bIns="45720" rtlCol="0" anchor="ctr">
            <a:normAutofit/>
          </a:bodyPr>
          <a:lstStyle>
            <a:lvl1pPr marL="0" indent="0" algn="l" defTabSz="914400" rtl="0" eaLnBrk="1" latinLnBrk="0" hangingPunct="1">
              <a:lnSpc>
                <a:spcPct val="100000"/>
              </a:lnSpc>
              <a:spcBef>
                <a:spcPts val="1000"/>
              </a:spcBef>
              <a:buClrTx/>
              <a:buFont typeface="+mj-lt"/>
              <a:buNone/>
              <a:defRPr sz="1200" b="1" kern="1200">
                <a:solidFill>
                  <a:schemeClr val="tx1">
                    <a:lumMod val="75000"/>
                    <a:lumOff val="25000"/>
                  </a:schemeClr>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defRPr/>
            </a:pPr>
            <a:r>
              <a:rPr kumimoji="0" lang="zh-CN" altLang="en-US" sz="1200" b="1" i="0" u="none" strike="noStrike" kern="1200" cap="none" spc="0" normalizeH="0" baseline="0" noProof="0">
                <a:ln>
                  <a:noFill/>
                </a:ln>
                <a:solidFill>
                  <a:prstClr val="black">
                    <a:lumMod val="75000"/>
                    <a:lumOff val="25000"/>
                  </a:prstClr>
                </a:solidFill>
                <a:effectLst/>
                <a:uLnTx/>
                <a:uFillTx/>
                <a:latin typeface="微软雅黑" charset="0"/>
                <a:ea typeface="微软雅黑" charset="0"/>
                <a:cs typeface="+mn-cs"/>
              </a:rPr>
              <a:t>羽之爱品牌规划咨询项目</a:t>
            </a:r>
            <a:endParaRPr kumimoji="0" lang="zh-CN" altLang="en-US" sz="1200" b="1" i="0" u="none" strike="noStrike" kern="1200" cap="none" spc="0" normalizeH="0" baseline="0" noProof="0" dirty="0">
              <a:ln>
                <a:noFill/>
              </a:ln>
              <a:solidFill>
                <a:prstClr val="black">
                  <a:lumMod val="75000"/>
                  <a:lumOff val="25000"/>
                </a:prstClr>
              </a:solidFill>
              <a:effectLst/>
              <a:uLnTx/>
              <a:uFillTx/>
              <a:latin typeface="微软雅黑" charset="0"/>
              <a:ea typeface="微软雅黑" charset="0"/>
              <a:cs typeface="+mn-cs"/>
            </a:endParaRPr>
          </a:p>
        </p:txBody>
      </p:sp>
      <p:sp>
        <p:nvSpPr>
          <p:cNvPr id="64" name="文本框 63"/>
          <p:cNvSpPr/>
          <p:nvPr/>
        </p:nvSpPr>
        <p:spPr>
          <a:xfrm>
            <a:off x="7037294" y="6410004"/>
            <a:ext cx="4344783" cy="276999"/>
          </a:xfrm>
          <a:prstGeom prst="rect">
            <a:avLst/>
          </a:prstGeom>
          <a:noFill/>
        </p:spPr>
        <p:txBody>
          <a:bodyPr wrap="square" rtlCol="0">
            <a:spAutoFit/>
          </a:bodyPr>
          <a:lstStyle/>
          <a:p>
            <a:pPr lvl="0">
              <a:buClr>
                <a:srgbClr val="2D97C8"/>
              </a:buClr>
              <a:defRPr/>
            </a:pPr>
            <a:r>
              <a:rPr kumimoji="0" lang="en-US" altLang="zh-CN"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Source</a:t>
            </a:r>
            <a:r>
              <a:rPr lang="zh-CN" altLang="en-US" sz="1200" dirty="0">
                <a:solidFill>
                  <a:prstClr val="black"/>
                </a:solidFill>
                <a:latin typeface="Heiti SC Light" panose="02000000000000000000" charset="-122"/>
                <a:ea typeface="Heiti SC Light" panose="02000000000000000000" charset="-122"/>
                <a:cs typeface="Heiti SC Light" panose="02000000000000000000" charset="-122"/>
              </a:rPr>
              <a:t>：羽之爱赵教练及授课教练访谈，</a:t>
            </a:r>
            <a:r>
              <a:rPr kumimoji="0" lang="en-US" altLang="zh-CN"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ABC</a:t>
            </a:r>
            <a:r>
              <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项目组分析</a:t>
            </a:r>
            <a:endPar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endParaRPr>
          </a:p>
        </p:txBody>
      </p:sp>
      <p:sp>
        <p:nvSpPr>
          <p:cNvPr id="27" name="矩形 26"/>
          <p:cNvSpPr/>
          <p:nvPr/>
        </p:nvSpPr>
        <p:spPr>
          <a:xfrm>
            <a:off x="547717" y="2002345"/>
            <a:ext cx="433988" cy="410548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mn-ea"/>
              </a:rPr>
              <a:t>团队</a:t>
            </a:r>
            <a:endParaRPr lang="zh-CN" altLang="en-US" b="1" dirty="0">
              <a:effectLst>
                <a:outerShdw blurRad="38100" dist="38100" dir="2700000" algn="tl">
                  <a:srgbClr val="000000">
                    <a:alpha val="43137"/>
                  </a:srgbClr>
                </a:outerShdw>
              </a:effectLst>
              <a:latin typeface="+mn-ea"/>
            </a:endParaRPr>
          </a:p>
        </p:txBody>
      </p:sp>
      <p:cxnSp>
        <p:nvCxnSpPr>
          <p:cNvPr id="9" name="直接连接符 8"/>
          <p:cNvCxnSpPr/>
          <p:nvPr/>
        </p:nvCxnSpPr>
        <p:spPr>
          <a:xfrm>
            <a:off x="1233996" y="1862543"/>
            <a:ext cx="511919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矩形 35"/>
          <p:cNvSpPr/>
          <p:nvPr/>
        </p:nvSpPr>
        <p:spPr bwMode="auto">
          <a:xfrm>
            <a:off x="1233997" y="2002345"/>
            <a:ext cx="5119196" cy="4105480"/>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zh-CN" sz="1200" b="1">
                <a:solidFill>
                  <a:schemeClr val="accent4">
                    <a:lumMod val="75000"/>
                  </a:schemeClr>
                </a:solidFill>
                <a:latin typeface="微软雅黑"/>
                <a:cs typeface="Times New Roman" panose="02020603050405020304"/>
              </a:rPr>
              <a:t>教练团队：受使命驱动，专业有爱的教练团队</a:t>
            </a:r>
            <a:endParaRPr lang="en-US" sz="1200" b="1">
              <a:solidFill>
                <a:schemeClr val="accent4">
                  <a:lumMod val="75000"/>
                </a:schemeClr>
              </a:solidFill>
              <a:latin typeface="微软雅黑"/>
              <a:cs typeface="Times New Roman" panose="02020603050405020304"/>
            </a:endParaRPr>
          </a:p>
          <a:p>
            <a:pPr marL="144145" indent="-144145">
              <a:spcAft>
                <a:spcPts val="600"/>
              </a:spcAft>
              <a:buFont typeface="Arial" panose="020B0604020202020204"/>
              <a:buChar char="•"/>
            </a:pPr>
            <a:r>
              <a:rPr lang="zh-CN" sz="1200" i="1">
                <a:solidFill>
                  <a:schemeClr val="tx1"/>
                </a:solidFill>
                <a:latin typeface="微软雅黑"/>
                <a:cs typeface="Times New Roman" panose="02020603050405020304"/>
              </a:rPr>
              <a:t>“一个孩子背后是一个家庭，解决一个家庭就是解决一个社会问题。“</a:t>
            </a:r>
            <a:endParaRPr lang="en-US" sz="1200" i="1">
              <a:solidFill>
                <a:schemeClr val="tx1"/>
              </a:solidFill>
              <a:latin typeface="微软雅黑"/>
              <a:cs typeface="Times New Roman" panose="02020603050405020304"/>
            </a:endParaRPr>
          </a:p>
          <a:p>
            <a:pPr marL="144145" indent="-144145">
              <a:spcAft>
                <a:spcPts val="600"/>
              </a:spcAft>
              <a:buFont typeface="Arial" panose="020B0604020202020204"/>
              <a:buChar char="•"/>
            </a:pPr>
            <a:r>
              <a:rPr lang="zh-CN" sz="1200" i="1">
                <a:solidFill>
                  <a:schemeClr val="tx1"/>
                </a:solidFill>
                <a:latin typeface="微软雅黑"/>
                <a:cs typeface="Times New Roman" panose="02020603050405020304"/>
              </a:rPr>
              <a:t>“</a:t>
            </a:r>
            <a:r>
              <a:rPr lang="zh-CN" sz="1200" i="1">
                <a:solidFill>
                  <a:prstClr val="black"/>
                </a:solidFill>
                <a:latin typeface="微软雅黑"/>
              </a:rPr>
              <a:t>教练们非常有耐心、有爱心，真心喜欢孩子，对孩子们非常负责。”</a:t>
            </a:r>
            <a:endParaRPr lang="en-US" sz="1200" i="1">
              <a:solidFill>
                <a:prstClr val="black"/>
              </a:solidFill>
              <a:latin typeface="微软雅黑"/>
            </a:endParaRPr>
          </a:p>
          <a:p>
            <a:pPr marL="144145" indent="-144145">
              <a:spcAft>
                <a:spcPts val="600"/>
              </a:spcAft>
              <a:buFont typeface="Arial" panose="020B0604020202020204"/>
              <a:buChar char="•"/>
            </a:pPr>
            <a:r>
              <a:rPr lang="zh-CN" sz="1200" i="1">
                <a:solidFill>
                  <a:prstClr val="black"/>
                </a:solidFill>
                <a:latin typeface="微软雅黑"/>
              </a:rPr>
              <a:t>“羽之爱非常团结，心往一处使，都是被赵教练的公益心凝聚起来的，对他很认可，觉得他很有人格魅力，所以我们无怨无悔地跟着他。”</a:t>
            </a:r>
            <a:endParaRPr lang="en-US" sz="1200" i="1">
              <a:solidFill>
                <a:prstClr val="black"/>
              </a:solidFill>
              <a:latin typeface="微软雅黑"/>
            </a:endParaRPr>
          </a:p>
          <a:p>
            <a:pPr marL="144145" indent="-144145">
              <a:spcAft>
                <a:spcPts val="600"/>
              </a:spcAft>
              <a:buFont typeface="Arial" panose="020B0604020202020204"/>
              <a:buChar char="•"/>
            </a:pPr>
            <a:r>
              <a:rPr lang="en-US" sz="1200" i="1">
                <a:solidFill>
                  <a:prstClr val="black"/>
                </a:solidFill>
                <a:latin typeface="微软雅黑"/>
              </a:rPr>
              <a:t>“</a:t>
            </a:r>
            <a:r>
              <a:rPr lang="zh-CN" sz="1200" i="1">
                <a:solidFill>
                  <a:prstClr val="black"/>
                </a:solidFill>
                <a:latin typeface="微软雅黑"/>
              </a:rPr>
              <a:t>我们团队就像一群‘梁山好汉’一起努力</a:t>
            </a:r>
            <a:r>
              <a:rPr lang="en-US" sz="1200" i="1">
                <a:solidFill>
                  <a:prstClr val="black"/>
                </a:solidFill>
                <a:latin typeface="微软雅黑"/>
              </a:rPr>
              <a:t>。”</a:t>
            </a:r>
            <a:endParaRPr lang="en-US" sz="1200" i="1">
              <a:solidFill>
                <a:prstClr val="black"/>
              </a:solidFill>
              <a:latin typeface="微软雅黑"/>
            </a:endParaRPr>
          </a:p>
          <a:p>
            <a:pPr>
              <a:spcAft>
                <a:spcPts val="600"/>
              </a:spcAft>
            </a:pPr>
            <a:endParaRPr lang="en-US" sz="1200" i="1">
              <a:solidFill>
                <a:prstClr val="black"/>
              </a:solidFill>
              <a:latin typeface="微软雅黑"/>
            </a:endParaRPr>
          </a:p>
          <a:p>
            <a:pPr>
              <a:spcAft>
                <a:spcPts val="600"/>
              </a:spcAft>
            </a:pPr>
            <a:r>
              <a:rPr lang="zh-CN" sz="1200" b="1">
                <a:solidFill>
                  <a:schemeClr val="accent4">
                    <a:lumMod val="75000"/>
                  </a:schemeClr>
                </a:solidFill>
                <a:latin typeface="微软雅黑"/>
                <a:cs typeface="Times New Roman" panose="02020603050405020304"/>
              </a:rPr>
              <a:t>教练培训</a:t>
            </a:r>
            <a:endParaRPr lang="en-US" sz="1200" b="1">
              <a:solidFill>
                <a:schemeClr val="accent4">
                  <a:lumMod val="75000"/>
                </a:schemeClr>
              </a:solidFill>
              <a:latin typeface="微软雅黑"/>
              <a:cs typeface="Times New Roman" panose="02020603050405020304"/>
            </a:endParaRPr>
          </a:p>
          <a:p>
            <a:pPr>
              <a:spcAft>
                <a:spcPts val="600"/>
              </a:spcAft>
            </a:pPr>
            <a:r>
              <a:rPr lang="zh-CN" sz="1200" b="1">
                <a:solidFill>
                  <a:schemeClr val="accent4">
                    <a:lumMod val="75000"/>
                  </a:schemeClr>
                </a:solidFill>
                <a:latin typeface="微软雅黑"/>
                <a:cs typeface="Times New Roman" panose="02020603050405020304"/>
              </a:rPr>
              <a:t>①专业羽毛球</a:t>
            </a:r>
            <a:r>
              <a:rPr lang="en-US" sz="1200" b="1">
                <a:solidFill>
                  <a:schemeClr val="accent4">
                    <a:lumMod val="75000"/>
                  </a:schemeClr>
                </a:solidFill>
                <a:latin typeface="微软雅黑"/>
                <a:cs typeface="Times New Roman" panose="02020603050405020304"/>
              </a:rPr>
              <a:t>+</a:t>
            </a:r>
            <a:r>
              <a:rPr lang="zh-CN" sz="1200" b="1">
                <a:solidFill>
                  <a:schemeClr val="accent4">
                    <a:lumMod val="75000"/>
                  </a:schemeClr>
                </a:solidFill>
                <a:latin typeface="微软雅黑"/>
                <a:cs typeface="Times New Roman" panose="02020603050405020304"/>
              </a:rPr>
              <a:t>特儿相关培训，上岗前由老教练带新教练积累经验</a:t>
            </a:r>
            <a:endParaRPr lang="en-US" sz="1200" b="1">
              <a:solidFill>
                <a:schemeClr val="accent4">
                  <a:lumMod val="75000"/>
                </a:schemeClr>
              </a:solidFill>
              <a:latin typeface="微软雅黑"/>
              <a:cs typeface="Times New Roman" panose="02020603050405020304"/>
            </a:endParaRPr>
          </a:p>
          <a:p>
            <a:pPr marL="171450" indent="-171450">
              <a:spcAft>
                <a:spcPts val="600"/>
              </a:spcAft>
              <a:buFont typeface="Arial" panose="020B0604020202020204"/>
              <a:buChar char="•"/>
            </a:pPr>
            <a:r>
              <a:rPr lang="zh-CN" sz="1200" i="1">
                <a:solidFill>
                  <a:prstClr val="black"/>
                </a:solidFill>
                <a:latin typeface="微软雅黑"/>
              </a:rPr>
              <a:t>“每个教练上岗前必须持有四证，是有上海羽毛球协会专业认证的。”</a:t>
            </a:r>
            <a:endParaRPr lang="en-US" sz="1200" i="1">
              <a:solidFill>
                <a:prstClr val="black"/>
              </a:solidFill>
              <a:latin typeface="微软雅黑"/>
            </a:endParaRPr>
          </a:p>
          <a:p>
            <a:pPr marL="171450" indent="-171450">
              <a:spcAft>
                <a:spcPts val="600"/>
              </a:spcAft>
              <a:buFont typeface="Arial" panose="020B0604020202020204"/>
              <a:buChar char="•"/>
            </a:pPr>
            <a:r>
              <a:rPr lang="zh-CN" sz="1200" i="1">
                <a:solidFill>
                  <a:prstClr val="black"/>
                </a:solidFill>
                <a:latin typeface="微软雅黑"/>
              </a:rPr>
              <a:t>“赵教练会培训特殊儿童的专业知识和可能发生的问题的处理方法。”</a:t>
            </a:r>
            <a:endParaRPr lang="en-US" sz="1200" i="1">
              <a:solidFill>
                <a:prstClr val="black"/>
              </a:solidFill>
              <a:latin typeface="微软雅黑"/>
            </a:endParaRPr>
          </a:p>
          <a:p>
            <a:pPr marL="171450" indent="-171450">
              <a:spcAft>
                <a:spcPts val="600"/>
              </a:spcAft>
              <a:buFont typeface="Arial" panose="020B0604020202020204"/>
              <a:buChar char="•"/>
            </a:pPr>
            <a:r>
              <a:rPr lang="zh-CN" sz="1200" i="1">
                <a:solidFill>
                  <a:prstClr val="black"/>
                </a:solidFill>
                <a:latin typeface="微软雅黑"/>
              </a:rPr>
              <a:t>“有了前面的专业证书和培训后，新教练还不能立刻上岗，必须跟着老教练实践、试用一段时间，确保有独立带班的能力后，才放心让教练自己带班。”</a:t>
            </a:r>
            <a:endParaRPr lang="en-US" sz="1200" b="1">
              <a:solidFill>
                <a:schemeClr val="accent4">
                  <a:lumMod val="75000"/>
                </a:schemeClr>
              </a:solidFill>
              <a:latin typeface="微软雅黑"/>
              <a:cs typeface="Times New Roman" panose="02020603050405020304"/>
            </a:endParaRPr>
          </a:p>
          <a:p>
            <a:pPr>
              <a:spcAft>
                <a:spcPts val="600"/>
              </a:spcAft>
            </a:pPr>
            <a:r>
              <a:rPr lang="zh-CN" sz="1200" b="1">
                <a:solidFill>
                  <a:schemeClr val="accent4">
                    <a:lumMod val="75000"/>
                  </a:schemeClr>
                </a:solidFill>
                <a:latin typeface="微软雅黑"/>
                <a:cs typeface="Times New Roman" panose="02020603050405020304"/>
              </a:rPr>
              <a:t>②每周教练内部分享技能培训、案例和经验，共同探讨实际教学问题</a:t>
            </a:r>
            <a:endParaRPr lang="en-US" sz="1200" b="1">
              <a:solidFill>
                <a:schemeClr val="accent4">
                  <a:lumMod val="75000"/>
                </a:schemeClr>
              </a:solidFill>
              <a:latin typeface="微软雅黑"/>
              <a:cs typeface="Times New Roman" panose="02020603050405020304"/>
            </a:endParaRPr>
          </a:p>
          <a:p>
            <a:pPr marL="144145" indent="-144145">
              <a:spcAft>
                <a:spcPts val="600"/>
              </a:spcAft>
              <a:buFont typeface="Arial" panose="020B0604020202020204"/>
              <a:buChar char="•"/>
            </a:pPr>
            <a:r>
              <a:rPr lang="zh-CN" sz="1200" i="1">
                <a:solidFill>
                  <a:prstClr val="black"/>
                </a:solidFill>
                <a:latin typeface="微软雅黑"/>
              </a:rPr>
              <a:t>“每周例会主要会培训与羽毛球技能、教学方法相关的内容；案例分析，新老教练一起分享经验，解决教学实际的困难。”</a:t>
            </a:r>
            <a:endParaRPr lang="en-US" sz="1200" i="1">
              <a:solidFill>
                <a:prstClr val="black"/>
              </a:solidFill>
              <a:latin typeface="微软雅黑"/>
            </a:endParaRPr>
          </a:p>
          <a:p>
            <a:pPr marL="144145" indent="-144145">
              <a:spcAft>
                <a:spcPts val="600"/>
              </a:spcAft>
              <a:buFont typeface="Arial" panose="020B0604020202020204"/>
              <a:buChar char="•"/>
            </a:pPr>
            <a:endParaRPr lang="en-US" sz="1200" i="1" baseline="30000">
              <a:solidFill>
                <a:prstClr val="black"/>
              </a:solidFill>
              <a:latin typeface="微软雅黑"/>
              <a:cs typeface="Arial" panose="020B0604020202020204"/>
            </a:endParaRPr>
          </a:p>
        </p:txBody>
      </p:sp>
      <p:sp>
        <p:nvSpPr>
          <p:cNvPr id="40" name="矩形 39"/>
          <p:cNvSpPr/>
          <p:nvPr/>
        </p:nvSpPr>
        <p:spPr bwMode="auto">
          <a:xfrm>
            <a:off x="6525087" y="2002345"/>
            <a:ext cx="5119196" cy="4105480"/>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zh-CN" sz="1200" b="1">
                <a:solidFill>
                  <a:schemeClr val="accent5">
                    <a:lumMod val="50000"/>
                  </a:schemeClr>
                </a:solidFill>
                <a:latin typeface="微软雅黑"/>
                <a:ea typeface="微软雅黑"/>
                <a:cs typeface="Times New Roman" panose="02020603050405020304"/>
              </a:rPr>
              <a:t>教练招募：现有教练多为志愿者转正，薪资与市场持平，但授课难度更高，恐难以吸引到足够数量的教练来支撑未来的扩张</a:t>
            </a:r>
            <a:endParaRPr lang="en-US" sz="1200" b="1">
              <a:solidFill>
                <a:schemeClr val="accent5">
                  <a:lumMod val="50000"/>
                </a:schemeClr>
              </a:solidFill>
              <a:latin typeface="微软雅黑"/>
              <a:ea typeface="微软雅黑"/>
              <a:cs typeface="Times New Roman" panose="02020603050405020304"/>
            </a:endParaRPr>
          </a:p>
          <a:p>
            <a:pPr marL="217805" indent="-217805">
              <a:spcAft>
                <a:spcPts val="600"/>
              </a:spcAft>
              <a:buFont typeface="Arial" panose="020B0604020202020204"/>
              <a:buChar char="•"/>
            </a:pPr>
            <a:r>
              <a:rPr lang="zh-CN" sz="1200" b="0" i="1" u="none" strike="noStrike" cap="none" spc="0">
                <a:solidFill>
                  <a:prstClr val="black"/>
                </a:solidFill>
                <a:latin typeface="微软雅黑"/>
                <a:ea typeface="微软雅黑"/>
                <a:cs typeface="微软雅黑"/>
              </a:rPr>
              <a:t>“目前羽之爱给到授课教练的薪资水平和市场上的普通教练一样，但要求的耐心程度和专业度都要更高。目前还是比较难招到教练的。”</a:t>
            </a:r>
            <a:endParaRPr lang="zh-CN" sz="1200" b="0" i="1" u="none" strike="noStrike" cap="none" spc="0">
              <a:solidFill>
                <a:prstClr val="black"/>
              </a:solidFill>
              <a:latin typeface="微软雅黑"/>
              <a:ea typeface="微软雅黑"/>
              <a:cs typeface="微软雅黑"/>
            </a:endParaRPr>
          </a:p>
        </p:txBody>
      </p:sp>
      <p:sp>
        <p:nvSpPr>
          <p:cNvPr id="33" name="TextBox 45"/>
          <p:cNvSpPr/>
          <p:nvPr/>
        </p:nvSpPr>
        <p:spPr>
          <a:xfrm>
            <a:off x="1233996" y="1376841"/>
            <a:ext cx="23112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97C8"/>
                </a:solidFill>
                <a:effectLst/>
                <a:uLnTx/>
                <a:uFillTx/>
                <a:latin typeface="微软雅黑" pitchFamily="34" charset="-122"/>
                <a:ea typeface="微软雅黑"/>
                <a:cs typeface="Calibri"/>
              </a:rPr>
              <a:t>能力优势</a:t>
            </a:r>
            <a:endParaRPr kumimoji="0" lang="en-US" altLang="zh-CN" sz="1800" b="1" i="0" u="none" strike="noStrike" kern="1200" cap="none" spc="0" normalizeH="0" baseline="0" noProof="0" dirty="0">
              <a:ln>
                <a:noFill/>
              </a:ln>
              <a:solidFill>
                <a:srgbClr val="2D97C8"/>
              </a:solidFill>
              <a:effectLst/>
              <a:uLnTx/>
              <a:uFillTx/>
              <a:latin typeface="微软雅黑" pitchFamily="34" charset="-122"/>
              <a:ea typeface="微软雅黑"/>
              <a:cs typeface="Calibri"/>
            </a:endParaRPr>
          </a:p>
        </p:txBody>
      </p:sp>
      <p:cxnSp>
        <p:nvCxnSpPr>
          <p:cNvPr id="38" name="直接连接符 37"/>
          <p:cNvCxnSpPr/>
          <p:nvPr/>
        </p:nvCxnSpPr>
        <p:spPr>
          <a:xfrm>
            <a:off x="6525087" y="1862543"/>
            <a:ext cx="5119196"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extBox 45"/>
          <p:cNvSpPr/>
          <p:nvPr/>
        </p:nvSpPr>
        <p:spPr>
          <a:xfrm>
            <a:off x="6525087" y="1376841"/>
            <a:ext cx="22743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b="1" dirty="0">
                <a:solidFill>
                  <a:schemeClr val="accent5">
                    <a:lumMod val="50000"/>
                  </a:schemeClr>
                </a:solidFill>
                <a:latin typeface="微软雅黑" pitchFamily="34" charset="-122"/>
                <a:ea typeface="微软雅黑"/>
                <a:cs typeface="Calibri"/>
              </a:rPr>
              <a:t>能力不足</a:t>
            </a:r>
            <a:endParaRPr kumimoji="0" lang="en-US" altLang="zh-CN" sz="1800" b="1" i="0" u="none" strike="noStrike" kern="1200" cap="none" spc="0" normalizeH="0" baseline="0" noProof="0" dirty="0">
              <a:ln>
                <a:noFill/>
              </a:ln>
              <a:solidFill>
                <a:schemeClr val="accent5">
                  <a:lumMod val="50000"/>
                </a:schemeClr>
              </a:solidFill>
              <a:effectLst/>
              <a:uLnTx/>
              <a:uFillTx/>
              <a:latin typeface="微软雅黑" pitchFamily="34" charset="-122"/>
              <a:ea typeface="微软雅黑"/>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对象 6" hidden="1"/>
          <p:cNvPicPr/>
          <p:nvPr/>
        </p:nvPicPr>
        <p:blipFill>
          <a:blip r:embed="rId1"/>
          <a:stretch>
            <a:fillRect/>
          </a:stretch>
        </p:blipFill>
        <p:spPr>
          <a:xfrm>
            <a:off x="1588" y="1588"/>
            <a:ext cx="1588" cy="1588"/>
          </a:xfrm>
          <a:prstGeom prst="rect">
            <a:avLst/>
          </a:prstGeom>
        </p:spPr>
      </p:pic>
      <p:pic>
        <p:nvPicPr>
          <p:cNvPr id="8" name="对象 7" hidden="1"/>
          <p:cNvPicPr/>
          <p:nvPr/>
        </p:nvPicPr>
        <p:blipFill>
          <a:blip r:embed="rId1"/>
          <a:stretch>
            <a:fillRect/>
          </a:stretch>
        </p:blipFill>
        <p:spPr>
          <a:xfrm>
            <a:off x="1588" y="1588"/>
            <a:ext cx="1588" cy="1588"/>
          </a:xfrm>
          <a:prstGeom prst="rect">
            <a:avLst/>
          </a:prstGeom>
        </p:spPr>
      </p:pic>
      <p:sp>
        <p:nvSpPr>
          <p:cNvPr id="2" name="标题 1"/>
          <p:cNvSpPr>
            <a:spLocks noGrp="1"/>
          </p:cNvSpPr>
          <p:nvPr>
            <p:ph type="title"/>
          </p:nvPr>
        </p:nvSpPr>
        <p:spPr>
          <a:xfrm>
            <a:off x="601433" y="438604"/>
            <a:ext cx="7946599" cy="460800"/>
          </a:xfrm>
        </p:spPr>
        <p:txBody>
          <a:bodyPr vert="horz">
            <a:noAutofit/>
          </a:bodyPr>
          <a:lstStyle/>
          <a:p>
            <a:r>
              <a:rPr lang="zh-CN" altLang="en-US" dirty="0"/>
              <a:t>核心能力评估（内部视角）</a:t>
            </a:r>
            <a:endParaRPr lang="zh-CN" altLang="en-US" dirty="0"/>
          </a:p>
        </p:txBody>
      </p:sp>
      <p:sp>
        <p:nvSpPr>
          <p:cNvPr id="5" name="文本占位符 4"/>
          <p:cNvSpPr>
            <a:spLocks noGrp="1"/>
          </p:cNvSpPr>
          <p:nvPr>
            <p:ph type="body" sz="quarter" idx="12"/>
          </p:nvPr>
        </p:nvSpPr>
        <p:spPr>
          <a:xfrm>
            <a:off x="699632" y="930961"/>
            <a:ext cx="11279931" cy="400535"/>
          </a:xfrm>
        </p:spPr>
        <p:txBody>
          <a:bodyPr>
            <a:normAutofit/>
          </a:bodyPr>
          <a:lstStyle/>
          <a:p>
            <a:r>
              <a:rPr lang="zh-CN" altLang="en-US" dirty="0"/>
              <a:t>羽之爱内部团队文化明确，团队因爱心及奉献精神相聚，以家长的感谢和孩子的进步为驱动力</a:t>
            </a:r>
            <a:endParaRPr lang="en-US" altLang="zh-CN" dirty="0"/>
          </a:p>
        </p:txBody>
      </p:sp>
      <p:sp>
        <p:nvSpPr>
          <p:cNvPr id="6" name="灯片编号占位符 5"/>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latin typeface="Heiti SC Light" panose="02000000000000000000" charset="-122"/>
                <a:ea typeface="Heiti SC Light" panose="02000000000000000000" charset="-122"/>
              </a:rPr>
            </a:fld>
            <a:endParaRPr kumimoji="0" lang="en-US" altLang="en-US" sz="1200" b="1" i="0" u="none" strike="noStrike" kern="1200" cap="none" spc="0" normalizeH="0" baseline="0" noProof="0" dirty="0">
              <a:ln>
                <a:noFill/>
              </a:ln>
              <a:solidFill>
                <a:prstClr val="black">
                  <a:alpha val="70000"/>
                </a:prstClr>
              </a:solidFill>
              <a:effectLst/>
              <a:uLnTx/>
              <a:uFillTx/>
              <a:latin typeface="Heiti SC Light" panose="02000000000000000000" charset="-122"/>
              <a:ea typeface="Heiti SC Light" panose="02000000000000000000" charset="-122"/>
            </a:endParaRPr>
          </a:p>
        </p:txBody>
      </p:sp>
      <p:sp>
        <p:nvSpPr>
          <p:cNvPr id="4" name="文本占位符 39"/>
          <p:cNvSpPr/>
          <p:nvPr/>
        </p:nvSpPr>
        <p:spPr>
          <a:xfrm>
            <a:off x="1788908" y="6347970"/>
            <a:ext cx="3140144" cy="398845"/>
          </a:xfrm>
          <a:prstGeom prst="rect">
            <a:avLst/>
          </a:prstGeom>
        </p:spPr>
        <p:txBody>
          <a:bodyPr vert="horz" lIns="0" tIns="45720" rIns="91440" bIns="45720" rtlCol="0" anchor="ctr">
            <a:normAutofit/>
          </a:bodyPr>
          <a:lstStyle>
            <a:lvl1pPr marL="0" indent="0" algn="l" defTabSz="914400" rtl="0" eaLnBrk="1" latinLnBrk="0" hangingPunct="1">
              <a:lnSpc>
                <a:spcPct val="100000"/>
              </a:lnSpc>
              <a:spcBef>
                <a:spcPts val="1000"/>
              </a:spcBef>
              <a:buClrTx/>
              <a:buFont typeface="+mj-lt"/>
              <a:buNone/>
              <a:defRPr sz="1200" b="1" kern="1200">
                <a:solidFill>
                  <a:schemeClr val="tx1">
                    <a:lumMod val="75000"/>
                    <a:lumOff val="25000"/>
                  </a:schemeClr>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defRPr/>
            </a:pPr>
            <a:r>
              <a:rPr kumimoji="0" lang="zh-CN" altLang="en-US" sz="1200" b="1" i="0" u="none" strike="noStrike" kern="1200" cap="none" spc="0" normalizeH="0" baseline="0" noProof="0">
                <a:ln>
                  <a:noFill/>
                </a:ln>
                <a:solidFill>
                  <a:prstClr val="black">
                    <a:lumMod val="75000"/>
                    <a:lumOff val="25000"/>
                  </a:prstClr>
                </a:solidFill>
                <a:effectLst/>
                <a:uLnTx/>
                <a:uFillTx/>
                <a:latin typeface="微软雅黑" charset="0"/>
                <a:ea typeface="微软雅黑" charset="0"/>
                <a:cs typeface="+mn-cs"/>
              </a:rPr>
              <a:t>羽之爱品牌规划咨询项目</a:t>
            </a:r>
            <a:endParaRPr kumimoji="0" lang="zh-CN" altLang="en-US" sz="1200" b="1" i="0" u="none" strike="noStrike" kern="1200" cap="none" spc="0" normalizeH="0" baseline="0" noProof="0" dirty="0">
              <a:ln>
                <a:noFill/>
              </a:ln>
              <a:solidFill>
                <a:prstClr val="black">
                  <a:lumMod val="75000"/>
                  <a:lumOff val="25000"/>
                </a:prstClr>
              </a:solidFill>
              <a:effectLst/>
              <a:uLnTx/>
              <a:uFillTx/>
              <a:latin typeface="微软雅黑" charset="0"/>
              <a:ea typeface="微软雅黑" charset="0"/>
              <a:cs typeface="+mn-cs"/>
            </a:endParaRPr>
          </a:p>
        </p:txBody>
      </p:sp>
      <p:sp>
        <p:nvSpPr>
          <p:cNvPr id="64" name="文本框 63"/>
          <p:cNvSpPr/>
          <p:nvPr/>
        </p:nvSpPr>
        <p:spPr>
          <a:xfrm>
            <a:off x="7037294" y="6410004"/>
            <a:ext cx="4344783" cy="276999"/>
          </a:xfrm>
          <a:prstGeom prst="rect">
            <a:avLst/>
          </a:prstGeom>
          <a:noFill/>
        </p:spPr>
        <p:txBody>
          <a:bodyPr wrap="square" rtlCol="0">
            <a:spAutoFit/>
          </a:bodyPr>
          <a:lstStyle/>
          <a:p>
            <a:pPr lvl="0">
              <a:buClr>
                <a:srgbClr val="2D97C8"/>
              </a:buClr>
              <a:defRPr/>
            </a:pPr>
            <a:r>
              <a:rPr kumimoji="0" lang="en-US" altLang="zh-CN"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Source</a:t>
            </a:r>
            <a:r>
              <a:rPr lang="zh-CN" altLang="en-US" sz="1200" dirty="0">
                <a:solidFill>
                  <a:prstClr val="black"/>
                </a:solidFill>
                <a:latin typeface="Heiti SC Light" panose="02000000000000000000" charset="-122"/>
                <a:ea typeface="Heiti SC Light" panose="02000000000000000000" charset="-122"/>
                <a:cs typeface="Heiti SC Light" panose="02000000000000000000" charset="-122"/>
              </a:rPr>
              <a:t>：羽之爱赵教练及授课教练访谈，</a:t>
            </a:r>
            <a:r>
              <a:rPr kumimoji="0" lang="en-US" altLang="zh-CN"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ABC</a:t>
            </a:r>
            <a:r>
              <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项目组分析</a:t>
            </a:r>
            <a:endPar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endParaRPr>
          </a:p>
        </p:txBody>
      </p:sp>
      <p:sp>
        <p:nvSpPr>
          <p:cNvPr id="27" name="矩形 26"/>
          <p:cNvSpPr/>
          <p:nvPr/>
        </p:nvSpPr>
        <p:spPr>
          <a:xfrm>
            <a:off x="547717" y="2002345"/>
            <a:ext cx="433988" cy="410548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mn-ea"/>
              </a:rPr>
              <a:t>团队</a:t>
            </a:r>
            <a:endParaRPr lang="zh-CN" altLang="en-US" b="1" dirty="0">
              <a:effectLst>
                <a:outerShdw blurRad="38100" dist="38100" dir="2700000" algn="tl">
                  <a:srgbClr val="000000">
                    <a:alpha val="43137"/>
                  </a:srgbClr>
                </a:outerShdw>
              </a:effectLst>
              <a:latin typeface="+mn-ea"/>
            </a:endParaRPr>
          </a:p>
        </p:txBody>
      </p:sp>
      <p:cxnSp>
        <p:nvCxnSpPr>
          <p:cNvPr id="9" name="直接连接符 8"/>
          <p:cNvCxnSpPr/>
          <p:nvPr/>
        </p:nvCxnSpPr>
        <p:spPr>
          <a:xfrm>
            <a:off x="1233996" y="1862543"/>
            <a:ext cx="511919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3" name="TextBox 45"/>
          <p:cNvSpPr/>
          <p:nvPr/>
        </p:nvSpPr>
        <p:spPr>
          <a:xfrm>
            <a:off x="1233996" y="1376841"/>
            <a:ext cx="23112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97C8"/>
                </a:solidFill>
                <a:effectLst/>
                <a:uLnTx/>
                <a:uFillTx/>
                <a:latin typeface="微软雅黑" pitchFamily="34" charset="-122"/>
                <a:ea typeface="微软雅黑"/>
                <a:cs typeface="Calibri"/>
              </a:rPr>
              <a:t>能力优势</a:t>
            </a:r>
            <a:endParaRPr kumimoji="0" lang="en-US" altLang="zh-CN" sz="1800" b="1" i="0" u="none" strike="noStrike" kern="1200" cap="none" spc="0" normalizeH="0" baseline="0" noProof="0" dirty="0">
              <a:ln>
                <a:noFill/>
              </a:ln>
              <a:solidFill>
                <a:srgbClr val="2D97C8"/>
              </a:solidFill>
              <a:effectLst/>
              <a:uLnTx/>
              <a:uFillTx/>
              <a:latin typeface="微软雅黑" pitchFamily="34" charset="-122"/>
              <a:ea typeface="微软雅黑"/>
              <a:cs typeface="Calibri"/>
            </a:endParaRPr>
          </a:p>
        </p:txBody>
      </p:sp>
      <p:sp>
        <p:nvSpPr>
          <p:cNvPr id="36" name="矩形 35"/>
          <p:cNvSpPr/>
          <p:nvPr/>
        </p:nvSpPr>
        <p:spPr>
          <a:xfrm>
            <a:off x="1233997" y="2002345"/>
            <a:ext cx="5119196" cy="4105480"/>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zh-CN" altLang="en-US" sz="1200" b="1" kern="100" dirty="0">
                <a:solidFill>
                  <a:schemeClr val="accent4">
                    <a:lumMod val="75000"/>
                  </a:schemeClr>
                </a:solidFill>
                <a:latin typeface="+mn-ea"/>
                <a:cs typeface="Times New Roman" panose="02020603050405020304" pitchFamily="18" charset="0"/>
              </a:rPr>
              <a:t>团队文化：团队价值观明确（专业、爱心、奉献），教练们以家长的感谢和孩子的进步为动力</a:t>
            </a:r>
            <a:endParaRPr lang="en-US" altLang="zh-CN" sz="1200" b="1" kern="100" dirty="0">
              <a:solidFill>
                <a:schemeClr val="accent4">
                  <a:lumMod val="75000"/>
                </a:schemeClr>
              </a:solidFill>
              <a:latin typeface="+mn-ea"/>
              <a:cs typeface="Times New Roman" panose="02020603050405020304" pitchFamily="18" charset="0"/>
            </a:endParaRPr>
          </a:p>
          <a:p>
            <a:pPr marL="144145" indent="-144145">
              <a:spcAft>
                <a:spcPts val="600"/>
              </a:spcAft>
              <a:buFont typeface="Arial" panose="020B0604020202020204"/>
              <a:buChar char="•"/>
            </a:pPr>
            <a:r>
              <a:rPr lang="zh-CN" altLang="en-US" sz="1200" kern="100" dirty="0">
                <a:solidFill>
                  <a:schemeClr val="tx1"/>
                </a:solidFill>
                <a:latin typeface="+mn-ea"/>
                <a:cs typeface="Times New Roman" panose="02020603050405020304" pitchFamily="18" charset="0"/>
              </a:rPr>
              <a:t>内部价值观</a:t>
            </a:r>
            <a:endParaRPr lang="en-US" altLang="zh-CN" sz="1200" kern="100" dirty="0">
              <a:solidFill>
                <a:schemeClr val="tx1"/>
              </a:solidFill>
              <a:latin typeface="+mn-ea"/>
              <a:cs typeface="Times New Roman" panose="02020603050405020304" pitchFamily="18" charset="0"/>
            </a:endParaRPr>
          </a:p>
          <a:p>
            <a:pPr marL="444500" lvl="1" indent="-177800">
              <a:spcAft>
                <a:spcPts val="600"/>
              </a:spcAft>
              <a:buFont typeface="Wingdings" panose="05000000000000000000"/>
              <a:buChar char="ü"/>
            </a:pPr>
            <a:r>
              <a:rPr lang="zh-CN" altLang="en-US" sz="1200" kern="100" dirty="0">
                <a:solidFill>
                  <a:schemeClr val="tx1"/>
                </a:solidFill>
                <a:latin typeface="+mn-ea"/>
                <a:cs typeface="Times New Roman" panose="02020603050405020304" pitchFamily="18" charset="0"/>
              </a:rPr>
              <a:t>以事为先，做事一定要有计划、能达到期望</a:t>
            </a:r>
            <a:endParaRPr lang="zh-CN" altLang="en-US" sz="1200" kern="100" dirty="0">
              <a:solidFill>
                <a:schemeClr val="tx1"/>
              </a:solidFill>
              <a:latin typeface="+mn-ea"/>
              <a:cs typeface="Times New Roman" panose="02020603050405020304" pitchFamily="18" charset="0"/>
            </a:endParaRPr>
          </a:p>
          <a:p>
            <a:pPr marL="444500" lvl="1" indent="-177800">
              <a:spcAft>
                <a:spcPts val="600"/>
              </a:spcAft>
              <a:buFont typeface="Wingdings" panose="05000000000000000000"/>
              <a:buChar char="ü"/>
            </a:pPr>
            <a:r>
              <a:rPr lang="zh-CN" altLang="en-US" sz="1200" kern="100" dirty="0">
                <a:solidFill>
                  <a:schemeClr val="tx1"/>
                </a:solidFill>
                <a:latin typeface="+mn-ea"/>
                <a:cs typeface="Times New Roman" panose="02020603050405020304" pitchFamily="18" charset="0"/>
              </a:rPr>
              <a:t>以人为重，团队所有教练员、后勤支持人员，人是最重要的</a:t>
            </a:r>
            <a:endParaRPr lang="zh-CN" altLang="en-US" sz="1200" kern="100" dirty="0">
              <a:solidFill>
                <a:schemeClr val="tx1"/>
              </a:solidFill>
              <a:latin typeface="+mn-ea"/>
              <a:cs typeface="Times New Roman" panose="02020603050405020304" pitchFamily="18" charset="0"/>
            </a:endParaRPr>
          </a:p>
          <a:p>
            <a:pPr marL="444500" lvl="1" indent="-177800">
              <a:spcAft>
                <a:spcPts val="600"/>
              </a:spcAft>
              <a:buFont typeface="Wingdings" panose="05000000000000000000"/>
              <a:buChar char="ü"/>
            </a:pPr>
            <a:r>
              <a:rPr lang="zh-CN" altLang="en-US" sz="1200" kern="100" dirty="0">
                <a:solidFill>
                  <a:schemeClr val="tx1"/>
                </a:solidFill>
                <a:latin typeface="+mn-ea"/>
                <a:cs typeface="Times New Roman" panose="02020603050405020304" pitchFamily="18" charset="0"/>
              </a:rPr>
              <a:t>以德为本，对自己有道德要求、社会价值要求</a:t>
            </a:r>
            <a:endParaRPr lang="zh-CN" altLang="en-US" sz="1200" kern="100" dirty="0">
              <a:solidFill>
                <a:schemeClr val="tx1"/>
              </a:solidFill>
              <a:latin typeface="+mn-ea"/>
              <a:cs typeface="Times New Roman" panose="02020603050405020304" pitchFamily="18" charset="0"/>
            </a:endParaRPr>
          </a:p>
          <a:p>
            <a:pPr marL="444500" lvl="1" indent="-177800">
              <a:spcAft>
                <a:spcPts val="600"/>
              </a:spcAft>
              <a:buFont typeface="Wingdings" panose="05000000000000000000"/>
              <a:buChar char="ü"/>
            </a:pPr>
            <a:r>
              <a:rPr lang="zh-CN" altLang="en-US" sz="1200" kern="100" dirty="0">
                <a:solidFill>
                  <a:schemeClr val="tx1"/>
                </a:solidFill>
                <a:latin typeface="+mn-ea"/>
                <a:cs typeface="Times New Roman" panose="02020603050405020304" pitchFamily="18" charset="0"/>
              </a:rPr>
              <a:t>自由与责任，不拘泥于考勤报备等，只要承担好责任，教好孩子</a:t>
            </a:r>
            <a:endParaRPr lang="en-US" altLang="zh-CN" sz="1200" kern="100" dirty="0">
              <a:solidFill>
                <a:schemeClr val="tx1"/>
              </a:solidFill>
              <a:latin typeface="+mn-ea"/>
              <a:cs typeface="Times New Roman" panose="02020603050405020304" pitchFamily="18" charset="0"/>
            </a:endParaRPr>
          </a:p>
          <a:p>
            <a:pPr marL="144145" indent="-144145">
              <a:spcAft>
                <a:spcPts val="600"/>
              </a:spcAft>
              <a:buFont typeface="Arial" panose="020B0604020202020204"/>
              <a:buChar char="•"/>
            </a:pPr>
            <a:r>
              <a:rPr lang="zh-CN" altLang="en-US" sz="1200" kern="100" dirty="0">
                <a:solidFill>
                  <a:schemeClr val="tx1"/>
                </a:solidFill>
                <a:latin typeface="+mn-ea"/>
                <a:cs typeface="Times New Roman" panose="02020603050405020304" pitchFamily="18" charset="0"/>
              </a:rPr>
              <a:t>外部价值观</a:t>
            </a:r>
            <a:endParaRPr lang="en-US" altLang="zh-CN" sz="1200" kern="100" dirty="0">
              <a:solidFill>
                <a:schemeClr val="tx1"/>
              </a:solidFill>
              <a:latin typeface="+mn-ea"/>
              <a:cs typeface="Times New Roman" panose="02020603050405020304" pitchFamily="18" charset="0"/>
            </a:endParaRPr>
          </a:p>
          <a:p>
            <a:pPr marL="444500" lvl="1" indent="-177800">
              <a:spcAft>
                <a:spcPts val="600"/>
              </a:spcAft>
              <a:buFont typeface="Wingdings" panose="05000000000000000000"/>
              <a:buChar char="ü"/>
            </a:pPr>
            <a:r>
              <a:rPr lang="zh-CN" altLang="en-US" sz="1200" kern="100" dirty="0">
                <a:solidFill>
                  <a:schemeClr val="tx1"/>
                </a:solidFill>
                <a:latin typeface="+mn-ea"/>
                <a:cs typeface="Times New Roman" panose="02020603050405020304" pitchFamily="18" charset="0"/>
              </a:rPr>
              <a:t>爱心 </a:t>
            </a:r>
            <a:r>
              <a:rPr lang="en-US" altLang="zh-CN" sz="1200" kern="100" dirty="0">
                <a:solidFill>
                  <a:schemeClr val="tx1"/>
                </a:solidFill>
                <a:latin typeface="+mn-ea"/>
                <a:cs typeface="Times New Roman" panose="02020603050405020304" pitchFamily="18" charset="0"/>
              </a:rPr>
              <a:t>&amp; </a:t>
            </a:r>
            <a:r>
              <a:rPr lang="zh-CN" altLang="en-US" sz="1200" kern="100" dirty="0">
                <a:solidFill>
                  <a:schemeClr val="tx1"/>
                </a:solidFill>
                <a:latin typeface="+mn-ea"/>
                <a:cs typeface="Times New Roman" panose="02020603050405020304" pitchFamily="18" charset="0"/>
              </a:rPr>
              <a:t>奉献，也因此而聚在一起</a:t>
            </a:r>
            <a:endParaRPr lang="en-US" altLang="zh-CN" sz="1200" kern="100" dirty="0">
              <a:solidFill>
                <a:schemeClr val="tx1"/>
              </a:solidFill>
              <a:latin typeface="+mn-ea"/>
              <a:cs typeface="Times New Roman" panose="02020603050405020304" pitchFamily="18" charset="0"/>
            </a:endParaRPr>
          </a:p>
          <a:p>
            <a:pPr marL="144145" indent="-144145">
              <a:spcAft>
                <a:spcPts val="600"/>
              </a:spcAft>
              <a:buFont typeface="Arial" panose="020B0604020202020204"/>
              <a:buChar char="•"/>
            </a:pPr>
            <a:r>
              <a:rPr lang="zh-CN" altLang="en-US" sz="1200" kern="100" dirty="0">
                <a:solidFill>
                  <a:schemeClr val="tx1"/>
                </a:solidFill>
                <a:latin typeface="+mn-ea"/>
                <a:cs typeface="Times New Roman" panose="02020603050405020304" pitchFamily="18" charset="0"/>
              </a:rPr>
              <a:t>驱动力</a:t>
            </a:r>
            <a:endParaRPr lang="en-US" altLang="zh-CN" sz="1200" kern="100" dirty="0">
              <a:solidFill>
                <a:schemeClr val="tx1"/>
              </a:solidFill>
              <a:latin typeface="+mn-ea"/>
              <a:cs typeface="Times New Roman" panose="02020603050405020304" pitchFamily="18" charset="0"/>
            </a:endParaRPr>
          </a:p>
          <a:p>
            <a:pPr marL="444500" lvl="1" indent="-177800">
              <a:spcAft>
                <a:spcPts val="600"/>
              </a:spcAft>
              <a:buFont typeface="Wingdings" panose="05000000000000000000"/>
              <a:buChar char="ü"/>
            </a:pPr>
            <a:r>
              <a:rPr lang="zh-CN" altLang="en-US" sz="1200" kern="100" dirty="0">
                <a:solidFill>
                  <a:schemeClr val="tx1"/>
                </a:solidFill>
                <a:latin typeface="+mn-ea"/>
                <a:cs typeface="Times New Roman" panose="02020603050405020304" pitchFamily="18" charset="0"/>
              </a:rPr>
              <a:t>家长的感谢</a:t>
            </a:r>
            <a:endParaRPr lang="en-US" altLang="zh-CN" sz="1200" kern="100" dirty="0">
              <a:solidFill>
                <a:schemeClr val="tx1"/>
              </a:solidFill>
              <a:latin typeface="+mn-ea"/>
              <a:cs typeface="Times New Roman" panose="02020603050405020304" pitchFamily="18" charset="0"/>
            </a:endParaRPr>
          </a:p>
          <a:p>
            <a:pPr marL="444500" lvl="1" indent="-177800">
              <a:spcAft>
                <a:spcPts val="600"/>
              </a:spcAft>
              <a:buFont typeface="Wingdings" panose="05000000000000000000"/>
              <a:buChar char="ü"/>
            </a:pPr>
            <a:r>
              <a:rPr lang="zh-CN" altLang="en-US" sz="1200" kern="100" dirty="0">
                <a:solidFill>
                  <a:schemeClr val="tx1"/>
                </a:solidFill>
                <a:latin typeface="+mn-ea"/>
                <a:cs typeface="Times New Roman" panose="02020603050405020304" pitchFamily="18" charset="0"/>
              </a:rPr>
              <a:t>孩子的进步</a:t>
            </a:r>
            <a:endParaRPr lang="zh-CN" altLang="en-US" sz="1200" kern="100" dirty="0">
              <a:solidFill>
                <a:schemeClr val="tx1"/>
              </a:solidFill>
              <a:latin typeface="+mn-ea"/>
              <a:cs typeface="Times New Roman" panose="02020603050405020304" pitchFamily="18" charset="0"/>
            </a:endParaRPr>
          </a:p>
          <a:p>
            <a:pPr indent="-190500">
              <a:spcAft>
                <a:spcPts val="600"/>
              </a:spcAft>
              <a:buFont typeface="Wingdings" panose="05000000000000000000"/>
              <a:buChar char="ü"/>
            </a:pPr>
            <a:endParaRPr lang="zh-CN" altLang="en-US" sz="1200" kern="100" dirty="0">
              <a:solidFill>
                <a:schemeClr val="tx1"/>
              </a:solidFill>
              <a:latin typeface="+mn-ea"/>
              <a:cs typeface="Times New Roman" panose="02020603050405020304" pitchFamily="18" charset="0"/>
            </a:endParaRPr>
          </a:p>
          <a:p>
            <a:pPr marL="601345" lvl="1" indent="-144145">
              <a:spcAft>
                <a:spcPts val="600"/>
              </a:spcAft>
              <a:buFont typeface="Arial" panose="020B0604020202020204"/>
              <a:buChar char="•"/>
            </a:pPr>
            <a:endParaRPr lang="en-US" altLang="zh-CN" sz="1200" kern="100" dirty="0">
              <a:solidFill>
                <a:schemeClr val="tx1"/>
              </a:solidFill>
              <a:latin typeface="+mn-ea"/>
              <a:cs typeface="Times New Roman" panose="02020603050405020304" pitchFamily="18" charset="0"/>
            </a:endParaRPr>
          </a:p>
        </p:txBody>
      </p:sp>
      <p:cxnSp>
        <p:nvCxnSpPr>
          <p:cNvPr id="38" name="直接连接符 37"/>
          <p:cNvCxnSpPr/>
          <p:nvPr/>
        </p:nvCxnSpPr>
        <p:spPr>
          <a:xfrm>
            <a:off x="6525087" y="1862543"/>
            <a:ext cx="5119196"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bwMode="auto">
          <a:xfrm>
            <a:off x="6525087" y="2002345"/>
            <a:ext cx="5119196" cy="4105480"/>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sz="1200" b="1" i="1">
                <a:solidFill>
                  <a:srgbClr val="2B3033"/>
                </a:solidFill>
                <a:latin typeface="微软雅黑"/>
                <a:ea typeface="微软雅黑"/>
                <a:cs typeface="Times New Roman" panose="02020603050405020304"/>
              </a:rPr>
              <a:t>N/A</a:t>
            </a:r>
            <a:endParaRPr lang="zh-CN" sz="1200" b="1" i="1">
              <a:solidFill>
                <a:srgbClr val="2B3033"/>
              </a:solidFill>
              <a:latin typeface="微软雅黑"/>
              <a:ea typeface="微软雅黑"/>
              <a:cs typeface="Times New Roman" panose="02020603050405020304"/>
            </a:endParaRPr>
          </a:p>
        </p:txBody>
      </p:sp>
      <p:sp>
        <p:nvSpPr>
          <p:cNvPr id="39" name="TextBox 45"/>
          <p:cNvSpPr/>
          <p:nvPr/>
        </p:nvSpPr>
        <p:spPr>
          <a:xfrm>
            <a:off x="6525087" y="1376841"/>
            <a:ext cx="22743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b="1" dirty="0">
                <a:solidFill>
                  <a:schemeClr val="accent5">
                    <a:lumMod val="50000"/>
                  </a:schemeClr>
                </a:solidFill>
                <a:latin typeface="微软雅黑" pitchFamily="34" charset="-122"/>
                <a:ea typeface="微软雅黑"/>
                <a:cs typeface="Calibri"/>
              </a:rPr>
              <a:t>能力不足</a:t>
            </a:r>
            <a:endParaRPr kumimoji="0" lang="en-US" altLang="zh-CN" sz="1800" b="1" i="0" u="none" strike="noStrike" kern="1200" cap="none" spc="0" normalizeH="0" baseline="0" noProof="0" dirty="0">
              <a:ln>
                <a:noFill/>
              </a:ln>
              <a:solidFill>
                <a:schemeClr val="accent5">
                  <a:lumMod val="50000"/>
                </a:schemeClr>
              </a:solidFill>
              <a:effectLst/>
              <a:uLnTx/>
              <a:uFillTx/>
              <a:latin typeface="微软雅黑" pitchFamily="34" charset="-122"/>
              <a:ea typeface="微软雅黑"/>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vert="horz"/>
          <a:lstStyle/>
          <a:p>
            <a:r>
              <a:rPr lang="zh-CN" altLang="en-US" dirty="0"/>
              <a:t>核心能力评估总结（内部视角）</a:t>
            </a:r>
            <a:endParaRPr lang="zh-CN" altLang="en-US" dirty="0"/>
          </a:p>
        </p:txBody>
      </p:sp>
      <p:sp>
        <p:nvSpPr>
          <p:cNvPr id="5" name="文本占位符 4"/>
          <p:cNvSpPr>
            <a:spLocks noGrp="1"/>
          </p:cNvSpPr>
          <p:nvPr>
            <p:ph type="body" sz="quarter" idx="12"/>
          </p:nvPr>
        </p:nvSpPr>
        <p:spPr>
          <a:xfrm>
            <a:off x="699633" y="930961"/>
            <a:ext cx="10682444" cy="321592"/>
          </a:xfrm>
        </p:spPr>
        <p:txBody>
          <a:bodyPr>
            <a:normAutofit fontScale="92500" lnSpcReduction="10000"/>
          </a:bodyPr>
          <a:lstStyle/>
          <a:p>
            <a:r>
              <a:rPr lang="zh-CN" altLang="en-US" dirty="0"/>
              <a:t>从内部视角来看，羽之爱定位及课程的能力优势较为明确</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bwMode="auto">
          <a:prstGeom prst="rect">
            <a:avLst/>
          </a:prstGeom>
        </p:spPr>
        <p:txBody>
          <a:bodyPr/>
          <a:lstStyle/>
          <a:p>
            <a:r>
              <a:rPr lang="zh-CN" sz="1200" b="1" i="0" u="none" strike="noStrike" cap="none" spc="0">
                <a:ln>
                  <a:noFill/>
                </a:ln>
                <a:solidFill>
                  <a:prstClr val="black">
                    <a:lumMod val="75000"/>
                    <a:lumOff val="25000"/>
                  </a:prstClr>
                </a:solidFill>
                <a:latin typeface="微软雅黑"/>
                <a:ea typeface="微软雅黑"/>
                <a:cs typeface="Arial" panose="020B0604020202020204"/>
              </a:rPr>
              <a:t>羽之爱品牌规划咨询项目</a:t>
            </a:r>
            <a:endParaRPr lang="zh-CN"/>
          </a:p>
        </p:txBody>
      </p:sp>
      <p:sp>
        <p:nvSpPr>
          <p:cNvPr id="9" name="矩形 8"/>
          <p:cNvSpPr/>
          <p:nvPr/>
        </p:nvSpPr>
        <p:spPr>
          <a:xfrm>
            <a:off x="547717" y="2002346"/>
            <a:ext cx="433988" cy="66983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mn-ea"/>
              </a:rPr>
              <a:t>定位</a:t>
            </a:r>
            <a:endParaRPr lang="zh-CN" altLang="en-US" b="1" dirty="0">
              <a:effectLst>
                <a:outerShdw blurRad="38100" dist="38100" dir="2700000" algn="tl">
                  <a:srgbClr val="000000">
                    <a:alpha val="43137"/>
                  </a:srgbClr>
                </a:outerShdw>
              </a:effectLst>
              <a:latin typeface="+mn-ea"/>
            </a:endParaRPr>
          </a:p>
        </p:txBody>
      </p:sp>
      <p:sp>
        <p:nvSpPr>
          <p:cNvPr id="11" name="TextBox 45"/>
          <p:cNvSpPr/>
          <p:nvPr/>
        </p:nvSpPr>
        <p:spPr>
          <a:xfrm>
            <a:off x="1233996" y="1376841"/>
            <a:ext cx="23112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97C8"/>
                </a:solidFill>
                <a:effectLst/>
                <a:uLnTx/>
                <a:uFillTx/>
                <a:latin typeface="微软雅黑" pitchFamily="34" charset="-122"/>
                <a:ea typeface="微软雅黑"/>
                <a:cs typeface="Calibri"/>
              </a:rPr>
              <a:t>能力优势</a:t>
            </a:r>
            <a:endParaRPr kumimoji="0" lang="en-US" altLang="zh-CN" sz="1800" b="1" i="0" u="none" strike="noStrike" kern="1200" cap="none" spc="0" normalizeH="0" baseline="0" noProof="0" dirty="0">
              <a:ln>
                <a:noFill/>
              </a:ln>
              <a:solidFill>
                <a:srgbClr val="2D97C8"/>
              </a:solidFill>
              <a:effectLst/>
              <a:uLnTx/>
              <a:uFillTx/>
              <a:latin typeface="微软雅黑" pitchFamily="34" charset="-122"/>
              <a:ea typeface="微软雅黑"/>
              <a:cs typeface="Calibri"/>
            </a:endParaRPr>
          </a:p>
        </p:txBody>
      </p:sp>
      <p:sp>
        <p:nvSpPr>
          <p:cNvPr id="13" name="TextBox 45"/>
          <p:cNvSpPr/>
          <p:nvPr/>
        </p:nvSpPr>
        <p:spPr>
          <a:xfrm>
            <a:off x="6525087" y="1376841"/>
            <a:ext cx="22743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b="1" dirty="0">
                <a:solidFill>
                  <a:schemeClr val="accent5">
                    <a:lumMod val="50000"/>
                  </a:schemeClr>
                </a:solidFill>
                <a:latin typeface="微软雅黑" pitchFamily="34" charset="-122"/>
                <a:ea typeface="微软雅黑"/>
                <a:cs typeface="Calibri"/>
              </a:rPr>
              <a:t>能力不足</a:t>
            </a:r>
            <a:endParaRPr kumimoji="0" lang="en-US" altLang="zh-CN" sz="1800" b="1" i="0" u="none" strike="noStrike" kern="1200" cap="none" spc="0" normalizeH="0" baseline="0" noProof="0" dirty="0">
              <a:ln>
                <a:noFill/>
              </a:ln>
              <a:solidFill>
                <a:schemeClr val="accent5">
                  <a:lumMod val="50000"/>
                </a:schemeClr>
              </a:solidFill>
              <a:effectLst/>
              <a:uLnTx/>
              <a:uFillTx/>
              <a:latin typeface="微软雅黑" pitchFamily="34" charset="-122"/>
              <a:ea typeface="微软雅黑"/>
              <a:cs typeface="Calibri"/>
            </a:endParaRPr>
          </a:p>
        </p:txBody>
      </p:sp>
      <p:sp>
        <p:nvSpPr>
          <p:cNvPr id="14" name="矩形 13"/>
          <p:cNvSpPr/>
          <p:nvPr/>
        </p:nvSpPr>
        <p:spPr>
          <a:xfrm>
            <a:off x="547717" y="2819927"/>
            <a:ext cx="433987" cy="214829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mn-ea"/>
              </a:rPr>
              <a:t>课程</a:t>
            </a:r>
            <a:endParaRPr lang="zh-CN" altLang="en-US" b="1" dirty="0">
              <a:effectLst>
                <a:outerShdw blurRad="38100" dist="38100" dir="2700000" algn="tl">
                  <a:srgbClr val="000000">
                    <a:alpha val="43137"/>
                  </a:srgbClr>
                </a:outerShdw>
              </a:effectLst>
              <a:latin typeface="+mn-ea"/>
            </a:endParaRPr>
          </a:p>
        </p:txBody>
      </p:sp>
      <p:sp>
        <p:nvSpPr>
          <p:cNvPr id="19" name="矩形 18"/>
          <p:cNvSpPr/>
          <p:nvPr/>
        </p:nvSpPr>
        <p:spPr>
          <a:xfrm>
            <a:off x="547717" y="5129455"/>
            <a:ext cx="433987" cy="1017345"/>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mn-ea"/>
              </a:rPr>
              <a:t>团队</a:t>
            </a:r>
            <a:endParaRPr lang="zh-CN" altLang="en-US" b="1" dirty="0">
              <a:effectLst>
                <a:outerShdw blurRad="38100" dist="38100" dir="2700000" algn="tl">
                  <a:srgbClr val="000000">
                    <a:alpha val="43137"/>
                  </a:srgbClr>
                </a:outerShdw>
              </a:effectLst>
              <a:latin typeface="+mn-ea"/>
            </a:endParaRPr>
          </a:p>
        </p:txBody>
      </p:sp>
      <p:sp>
        <p:nvSpPr>
          <p:cNvPr id="20" name="矩形: 圆角 19"/>
          <p:cNvSpPr/>
          <p:nvPr/>
        </p:nvSpPr>
        <p:spPr bwMode="auto">
          <a:xfrm>
            <a:off x="1233487" y="2024590"/>
            <a:ext cx="5119688" cy="485759"/>
          </a:xfrm>
          <a:prstGeom prst="roundRect">
            <a:avLst>
              <a:gd name="adj"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400">
                <a:solidFill>
                  <a:schemeClr val="accent5">
                    <a:lumMod val="50000"/>
                  </a:schemeClr>
                </a:solidFill>
              </a:rPr>
              <a:t>唯一专注大龄特殊儿童的运动机构</a:t>
            </a:r>
            <a:endParaRPr lang="zh-CN" sz="1400">
              <a:solidFill>
                <a:schemeClr val="accent5">
                  <a:lumMod val="50000"/>
                </a:schemeClr>
              </a:solidFill>
            </a:endParaRPr>
          </a:p>
        </p:txBody>
      </p:sp>
      <p:sp>
        <p:nvSpPr>
          <p:cNvPr id="21" name="矩形: 圆角 20"/>
          <p:cNvSpPr/>
          <p:nvPr/>
        </p:nvSpPr>
        <p:spPr bwMode="auto">
          <a:xfrm>
            <a:off x="6524624" y="2024590"/>
            <a:ext cx="5119688" cy="485759"/>
          </a:xfrm>
          <a:prstGeom prst="roundRect">
            <a:avLst>
              <a:gd name="adj"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400" dirty="0">
                <a:solidFill>
                  <a:schemeClr val="accent5">
                    <a:lumMod val="50000"/>
                  </a:schemeClr>
                </a:solidFill>
              </a:rPr>
              <a:t>现有定位不足以支持未来发展规划</a:t>
            </a:r>
            <a:endParaRPr dirty="0"/>
          </a:p>
        </p:txBody>
      </p:sp>
      <p:sp>
        <p:nvSpPr>
          <p:cNvPr id="26" name="矩形: 圆角 25"/>
          <p:cNvSpPr/>
          <p:nvPr/>
        </p:nvSpPr>
        <p:spPr>
          <a:xfrm>
            <a:off x="1233487" y="2819927"/>
            <a:ext cx="5119688" cy="485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专为特儿打造的羽毛球课程体系</a:t>
            </a:r>
            <a:endParaRPr lang="zh-CN" altLang="en-US" sz="1400" dirty="0">
              <a:solidFill>
                <a:schemeClr val="accent5">
                  <a:lumMod val="50000"/>
                </a:schemeClr>
              </a:solidFill>
            </a:endParaRPr>
          </a:p>
        </p:txBody>
      </p:sp>
      <p:sp>
        <p:nvSpPr>
          <p:cNvPr id="27" name="矩形: 圆角 26"/>
          <p:cNvSpPr/>
          <p:nvPr/>
        </p:nvSpPr>
        <p:spPr>
          <a:xfrm>
            <a:off x="6524624" y="2819927"/>
            <a:ext cx="5119688" cy="485759"/>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课程体系较为单一</a:t>
            </a:r>
            <a:endParaRPr lang="zh-CN" altLang="en-US" sz="1400" dirty="0">
              <a:solidFill>
                <a:schemeClr val="accent5">
                  <a:lumMod val="50000"/>
                </a:schemeClr>
              </a:solidFill>
            </a:endParaRPr>
          </a:p>
        </p:txBody>
      </p:sp>
      <p:sp>
        <p:nvSpPr>
          <p:cNvPr id="29" name="矩形: 圆角 28"/>
          <p:cNvSpPr/>
          <p:nvPr/>
        </p:nvSpPr>
        <p:spPr>
          <a:xfrm>
            <a:off x="1233487" y="3376352"/>
            <a:ext cx="5119688" cy="485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因材施教，适应特儿学习节奏</a:t>
            </a:r>
            <a:endParaRPr lang="zh-CN" altLang="en-US" sz="1400" dirty="0">
              <a:solidFill>
                <a:schemeClr val="accent5">
                  <a:lumMod val="50000"/>
                </a:schemeClr>
              </a:solidFill>
            </a:endParaRPr>
          </a:p>
        </p:txBody>
      </p:sp>
      <p:sp>
        <p:nvSpPr>
          <p:cNvPr id="30" name="矩形: 圆角 29"/>
          <p:cNvSpPr/>
          <p:nvPr/>
        </p:nvSpPr>
        <p:spPr bwMode="auto">
          <a:xfrm>
            <a:off x="6524624" y="3376352"/>
            <a:ext cx="5119688" cy="485759"/>
          </a:xfrm>
          <a:prstGeom prst="roundRect">
            <a:avLst>
              <a:gd name="adj"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400">
                <a:solidFill>
                  <a:schemeClr val="accent5">
                    <a:lumMod val="50000"/>
                  </a:schemeClr>
                </a:solidFill>
              </a:rPr>
              <a:t>课程效果缺少量化标准</a:t>
            </a:r>
            <a:endParaRPr lang="zh-CN" sz="1400">
              <a:solidFill>
                <a:schemeClr val="accent5">
                  <a:lumMod val="50000"/>
                </a:schemeClr>
              </a:solidFill>
            </a:endParaRPr>
          </a:p>
        </p:txBody>
      </p:sp>
      <p:sp>
        <p:nvSpPr>
          <p:cNvPr id="32" name="矩形: 圆角 31"/>
          <p:cNvSpPr/>
          <p:nvPr/>
        </p:nvSpPr>
        <p:spPr>
          <a:xfrm>
            <a:off x="6524624" y="3932777"/>
            <a:ext cx="5119688" cy="485759"/>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现有师资力量与场地资源不充足</a:t>
            </a:r>
            <a:endParaRPr lang="zh-CN" altLang="en-US" sz="1400" dirty="0">
              <a:solidFill>
                <a:schemeClr val="accent5">
                  <a:lumMod val="50000"/>
                </a:schemeClr>
              </a:solidFill>
            </a:endParaRPr>
          </a:p>
        </p:txBody>
      </p:sp>
      <p:sp>
        <p:nvSpPr>
          <p:cNvPr id="33" name="矩形: 圆角 32"/>
          <p:cNvSpPr/>
          <p:nvPr/>
        </p:nvSpPr>
        <p:spPr>
          <a:xfrm>
            <a:off x="1233487" y="3932777"/>
            <a:ext cx="5119688" cy="485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全方位提升特儿身心健康</a:t>
            </a:r>
            <a:endParaRPr lang="zh-CN" altLang="en-US" sz="1400" dirty="0">
              <a:solidFill>
                <a:schemeClr val="accent5">
                  <a:lumMod val="50000"/>
                </a:schemeClr>
              </a:solidFill>
            </a:endParaRPr>
          </a:p>
        </p:txBody>
      </p:sp>
      <p:sp>
        <p:nvSpPr>
          <p:cNvPr id="35" name="矩形: 圆角 34"/>
          <p:cNvSpPr/>
          <p:nvPr/>
        </p:nvSpPr>
        <p:spPr>
          <a:xfrm>
            <a:off x="1233487" y="4489202"/>
            <a:ext cx="5119688" cy="485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与家长积极交流，调整课程内容</a:t>
            </a:r>
            <a:endParaRPr lang="zh-CN" altLang="en-US" sz="1400" dirty="0">
              <a:solidFill>
                <a:schemeClr val="accent5">
                  <a:lumMod val="50000"/>
                </a:schemeClr>
              </a:solidFill>
            </a:endParaRPr>
          </a:p>
        </p:txBody>
      </p:sp>
      <p:sp>
        <p:nvSpPr>
          <p:cNvPr id="38" name="矩形: 圆角 37"/>
          <p:cNvSpPr/>
          <p:nvPr/>
        </p:nvSpPr>
        <p:spPr>
          <a:xfrm>
            <a:off x="1233487" y="5129455"/>
            <a:ext cx="5119688" cy="485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专业有爱的教练团队</a:t>
            </a:r>
            <a:endParaRPr lang="zh-CN" altLang="en-US" sz="1400" dirty="0">
              <a:solidFill>
                <a:schemeClr val="accent5">
                  <a:lumMod val="50000"/>
                </a:schemeClr>
              </a:solidFill>
            </a:endParaRPr>
          </a:p>
        </p:txBody>
      </p:sp>
      <p:sp>
        <p:nvSpPr>
          <p:cNvPr id="39" name="矩形: 圆角 38"/>
          <p:cNvSpPr/>
          <p:nvPr/>
        </p:nvSpPr>
        <p:spPr bwMode="auto">
          <a:xfrm>
            <a:off x="1233487" y="5661268"/>
            <a:ext cx="5119688" cy="485532"/>
          </a:xfrm>
          <a:prstGeom prst="roundRect">
            <a:avLst>
              <a:gd name="adj"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教练具备专业羽毛球教学资质，并通过实际教学积累经验</a:t>
            </a:r>
            <a:endParaRPr lang="zh-CN" altLang="en-US" sz="1400" dirty="0">
              <a:solidFill>
                <a:schemeClr val="accent5">
                  <a:lumMod val="50000"/>
                </a:schemeClr>
              </a:solidFill>
            </a:endParaRPr>
          </a:p>
        </p:txBody>
      </p:sp>
      <p:sp>
        <p:nvSpPr>
          <p:cNvPr id="46" name="矩形: 圆角 33"/>
          <p:cNvSpPr/>
          <p:nvPr/>
        </p:nvSpPr>
        <p:spPr bwMode="auto">
          <a:xfrm>
            <a:off x="6524624" y="5129455"/>
            <a:ext cx="5119688" cy="485759"/>
          </a:xfrm>
          <a:prstGeom prst="roundRect">
            <a:avLst>
              <a:gd name="adj"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400" dirty="0">
                <a:solidFill>
                  <a:schemeClr val="accent5">
                    <a:lumMod val="50000"/>
                  </a:schemeClr>
                </a:solidFill>
              </a:rPr>
              <a:t>教练薪资</a:t>
            </a:r>
            <a:r>
              <a:rPr lang="zh-CN" altLang="en-US" sz="1400" dirty="0">
                <a:solidFill>
                  <a:schemeClr val="accent5">
                    <a:lumMod val="50000"/>
                  </a:schemeClr>
                </a:solidFill>
              </a:rPr>
              <a:t>待遇与普通教练一致</a:t>
            </a:r>
            <a:r>
              <a:rPr lang="zh-CN" sz="1400" dirty="0">
                <a:solidFill>
                  <a:schemeClr val="accent5">
                    <a:lumMod val="50000"/>
                  </a:schemeClr>
                </a:solidFill>
              </a:rPr>
              <a:t>，招募</a:t>
            </a:r>
            <a:r>
              <a:rPr lang="zh-CN" altLang="en-US" sz="1400" dirty="0">
                <a:solidFill>
                  <a:schemeClr val="accent5">
                    <a:lumMod val="50000"/>
                  </a:schemeClr>
                </a:solidFill>
              </a:rPr>
              <a:t>或</a:t>
            </a:r>
            <a:r>
              <a:rPr lang="zh-CN" sz="1400" dirty="0">
                <a:solidFill>
                  <a:schemeClr val="accent5">
                    <a:lumMod val="50000"/>
                  </a:schemeClr>
                </a:solidFill>
              </a:rPr>
              <a:t>存在困难</a:t>
            </a:r>
            <a:endParaRPr dirty="0"/>
          </a:p>
        </p:txBody>
      </p:sp>
      <p:cxnSp>
        <p:nvCxnSpPr>
          <p:cNvPr id="34" name="直接连接符 33"/>
          <p:cNvCxnSpPr/>
          <p:nvPr/>
        </p:nvCxnSpPr>
        <p:spPr>
          <a:xfrm>
            <a:off x="1233996" y="1862543"/>
            <a:ext cx="511919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525087" y="1862543"/>
            <a:ext cx="5119196"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内容占位符 7"/>
          <p:cNvSpPr>
            <a:spLocks noGrp="1"/>
          </p:cNvSpPr>
          <p:nvPr>
            <p:ph sz="quarter" idx="13"/>
          </p:nvPr>
        </p:nvSpPr>
        <p:spPr bwMode="auto">
          <a:xfrm>
            <a:off x="9239198" y="571499"/>
            <a:ext cx="3340100" cy="7786688"/>
          </a:xfrm>
          <a:prstGeom prst="rect">
            <a:avLst/>
          </a:prstGeom>
        </p:spPr>
        <p:txBody>
          <a:bodyPr/>
          <a:lstStyle/>
          <a:p>
            <a:pPr marL="0" marR="0" indent="0" algn="r" defTabSz="914400" rtl="0">
              <a:lnSpc>
                <a:spcPct val="100000"/>
              </a:lnSpc>
              <a:spcBef>
                <a:spcPts val="0"/>
              </a:spcBef>
              <a:spcAft>
                <a:spcPts val="0"/>
              </a:spcAft>
              <a:buClrTx/>
              <a:buFont typeface="+mj-lt"/>
              <a:buNone/>
              <a:defRPr lang="en-US" sz="50000" b="1" i="0" u="none" strike="noStrike" cap="none" spc="0">
                <a:solidFill>
                  <a:srgbClr val="2D97C8"/>
                </a:solidFill>
                <a:latin typeface="Impact" panose="020B0806030902050204"/>
                <a:ea typeface="Impact" panose="020B0806030902050204"/>
                <a:cs typeface="Impact" panose="020B0806030902050204"/>
              </a:defRPr>
            </a:pPr>
            <a:r>
              <a:rPr lang="en-US"/>
              <a:t>2</a:t>
            </a:r>
            <a:endParaRPr lang="zh-CN"/>
          </a:p>
        </p:txBody>
      </p:sp>
      <p:sp>
        <p:nvSpPr>
          <p:cNvPr id="6" name="文本占位符 2"/>
          <p:cNvSpPr>
            <a:spLocks noGrp="1"/>
          </p:cNvSpPr>
          <p:nvPr>
            <p:ph type="body" sz="quarter" idx="14"/>
          </p:nvPr>
        </p:nvSpPr>
        <p:spPr bwMode="auto">
          <a:xfrm>
            <a:off x="816501" y="935071"/>
            <a:ext cx="10558997" cy="4987857"/>
          </a:xfrm>
          <a:prstGeom prst="rect">
            <a:avLst/>
          </a:prstGeom>
          <a:ln w="12699">
            <a:noFill/>
            <a:prstDash val="solid"/>
          </a:ln>
        </p:spPr>
        <p:txBody>
          <a:bodyPr>
            <a:normAutofit/>
          </a:bodyPr>
          <a:lstStyle/>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项目背景与进度</a:t>
            </a:r>
            <a:endParaRPr lang="en-US" altLang="zh-CN" sz="2000" dirty="0">
              <a:solidFill>
                <a:schemeClr val="accent5">
                  <a:lumMod val="50000"/>
                </a:schemeClr>
              </a:solidFill>
              <a:latin typeface="微软雅黑"/>
              <a:ea typeface="微软雅黑"/>
            </a:endParaRPr>
          </a:p>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latin typeface="微软雅黑"/>
                <a:ea typeface="微软雅黑"/>
                <a:cs typeface="微软雅黑"/>
              </a:rPr>
              <a:t>品牌现状分析</a:t>
            </a:r>
            <a:endParaRPr lang="en-US" altLang="zh-CN" sz="2000" dirty="0">
              <a:latin typeface="Heiti SC Medium" panose="02000000000000000000" charset="-122"/>
              <a:ea typeface="微软雅黑"/>
              <a:cs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u="sng" dirty="0">
                <a:solidFill>
                  <a:schemeClr val="accent5">
                    <a:lumMod val="50000"/>
                  </a:schemeClr>
                </a:solidFill>
                <a:latin typeface="微软雅黑"/>
                <a:ea typeface="微软雅黑"/>
              </a:rPr>
              <a:t>羽之爱内部能力分析</a:t>
            </a:r>
            <a:endParaRPr lang="en-US" altLang="zh-CN" sz="2000" u="sng" dirty="0">
              <a:solidFill>
                <a:schemeClr val="accent5">
                  <a:lumMod val="50000"/>
                </a:schemeClr>
              </a:solidFill>
              <a:latin typeface="微软雅黑"/>
              <a:ea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bg1"/>
                </a:solidFill>
                <a:latin typeface="微软雅黑"/>
                <a:ea typeface="微软雅黑"/>
                <a:cs typeface="微软雅黑"/>
              </a:rPr>
              <a:t>受众</a:t>
            </a:r>
            <a:r>
              <a:rPr lang="zh-CN" altLang="en-US" sz="2000" dirty="0">
                <a:solidFill>
                  <a:schemeClr val="bg1"/>
                </a:solidFill>
                <a:latin typeface="微软雅黑"/>
                <a:ea typeface="微软雅黑"/>
                <a:cs typeface="微软雅黑"/>
              </a:rPr>
              <a:t>需求</a:t>
            </a:r>
            <a:r>
              <a:rPr lang="zh-CN" sz="2000" dirty="0">
                <a:solidFill>
                  <a:schemeClr val="bg1"/>
                </a:solidFill>
                <a:latin typeface="微软雅黑"/>
                <a:ea typeface="微软雅黑"/>
                <a:cs typeface="微软雅黑"/>
              </a:rPr>
              <a:t>分析</a:t>
            </a:r>
            <a:endParaRPr lang="en-US" altLang="zh-CN" sz="2000" dirty="0">
              <a:solidFill>
                <a:schemeClr val="bg1"/>
              </a:solidFill>
              <a:latin typeface="微软雅黑"/>
              <a:ea typeface="微软雅黑"/>
              <a:cs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cs typeface="微软雅黑"/>
              </a:rPr>
              <a:t>现有品牌形象感知</a:t>
            </a:r>
            <a:endParaRPr lang="en-US" altLang="zh-CN" sz="2000" dirty="0">
              <a:solidFill>
                <a:schemeClr val="accent5">
                  <a:lumMod val="50000"/>
                </a:schemeClr>
              </a:solidFill>
              <a:latin typeface="微软雅黑"/>
              <a:ea typeface="微软雅黑"/>
              <a:cs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rPr>
              <a:t>外部机构分析借鉴</a:t>
            </a:r>
            <a:endParaRPr lang="en-US" sz="2000" dirty="0">
              <a:solidFill>
                <a:schemeClr val="accent5">
                  <a:lumMod val="50000"/>
                </a:schemeClr>
              </a:solidFill>
              <a:latin typeface="微软雅黑"/>
              <a:ea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品牌主张方向探索</a:t>
            </a:r>
            <a:r>
              <a:rPr lang="zh-CN" altLang="en-US" sz="2000" dirty="0">
                <a:solidFill>
                  <a:schemeClr val="accent5">
                    <a:lumMod val="50000"/>
                  </a:schemeClr>
                </a:solidFill>
                <a:latin typeface="微软雅黑"/>
                <a:ea typeface="微软雅黑"/>
              </a:rPr>
              <a:t>（</a:t>
            </a:r>
            <a:r>
              <a:rPr lang="en-US" altLang="zh-CN" sz="2000" dirty="0">
                <a:solidFill>
                  <a:schemeClr val="accent5">
                    <a:lumMod val="50000"/>
                  </a:schemeClr>
                </a:solidFill>
                <a:latin typeface="微软雅黑"/>
                <a:ea typeface="微软雅黑"/>
              </a:rPr>
              <a:t>WIP</a:t>
            </a:r>
            <a:r>
              <a:rPr lang="zh-CN" altLang="en-US" sz="2000" dirty="0">
                <a:solidFill>
                  <a:schemeClr val="accent5">
                    <a:lumMod val="50000"/>
                  </a:schemeClr>
                </a:solidFill>
                <a:latin typeface="微软雅黑"/>
                <a:ea typeface="微软雅黑"/>
              </a:rPr>
              <a:t>）</a:t>
            </a:r>
            <a:endParaRPr lang="en-US" sz="2000" dirty="0">
              <a:solidFill>
                <a:schemeClr val="accent5">
                  <a:lumMod val="50000"/>
                </a:schemeClr>
              </a:solidFill>
              <a:latin typeface="微软雅黑"/>
              <a:ea typeface="微软雅黑"/>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8" imgW="0" imgH="0" progId="TCLayout.ActiveDocument.1">
                  <p:embed/>
                </p:oleObj>
              </mc:Choice>
              <mc:Fallback>
                <p:oleObj name="think-cell 幻灯片" r:id="rId8" imgW="0" imgH="0" progId="TCLayout.ActiveDocument.1">
                  <p:embed/>
                  <p:pic>
                    <p:nvPicPr>
                      <p:cNvPr id="0" name="对象 21" hidden="1"/>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21" name="图片 20"/>
          <p:cNvPicPr>
            <a:picLocks noChangeAspect="1"/>
          </p:cNvPicPr>
          <p:nvPr/>
        </p:nvPicPr>
        <p:blipFill rotWithShape="1">
          <a:blip r:embed="rId10">
            <a:extLst>
              <a:ext uri="{28A0092B-C50C-407E-A947-70E740481C1C}">
                <a14:useLocalDpi xmlns:a14="http://schemas.microsoft.com/office/drawing/2010/main" val="0"/>
              </a:ext>
            </a:extLst>
          </a:blip>
          <a:srcRect l="6591" b="5897"/>
          <a:stretch>
            <a:fillRect/>
          </a:stretch>
        </p:blipFill>
        <p:spPr>
          <a:xfrm flipH="1">
            <a:off x="2242986" y="1"/>
            <a:ext cx="9949013" cy="6852996"/>
          </a:xfrm>
          <a:prstGeom prst="rect">
            <a:avLst/>
          </a:prstGeom>
        </p:spPr>
      </p:pic>
      <p:sp>
        <p:nvSpPr>
          <p:cNvPr id="23" name="矩形 22"/>
          <p:cNvSpPr/>
          <p:nvPr/>
        </p:nvSpPr>
        <p:spPr>
          <a:xfrm flipH="1">
            <a:off x="2223931" y="1"/>
            <a:ext cx="8884333" cy="6852996"/>
          </a:xfrm>
          <a:prstGeom prst="rect">
            <a:avLst/>
          </a:prstGeom>
          <a:gradFill flip="none" rotWithShape="1">
            <a:gsLst>
              <a:gs pos="31200">
                <a:srgbClr val="FFFFFF"/>
              </a:gs>
              <a:gs pos="0">
                <a:schemeClr val="bg1"/>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defTabSz="914400">
              <a:defRPr/>
            </a:pPr>
            <a:endParaRPr lang="zh-CN" altLang="en-US" sz="1200" dirty="0">
              <a:solidFill>
                <a:prstClr val="white"/>
              </a:solidFill>
              <a:latin typeface="Arial" panose="020B0604020202020204"/>
              <a:ea typeface="微软雅黑"/>
            </a:endParaRPr>
          </a:p>
        </p:txBody>
      </p:sp>
      <p:sp>
        <p:nvSpPr>
          <p:cNvPr id="2" name="标题 1"/>
          <p:cNvSpPr>
            <a:spLocks noGrp="1"/>
          </p:cNvSpPr>
          <p:nvPr>
            <p:ph type="title"/>
          </p:nvPr>
        </p:nvSpPr>
        <p:spPr/>
        <p:txBody>
          <a:bodyPr vert="horz"/>
          <a:lstStyle/>
          <a:p>
            <a:r>
              <a:rPr lang="zh-CN" altLang="zh-CN" dirty="0"/>
              <a:t>羽之爱在训学员画像</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p:txBody>
          <a:bodyPr/>
          <a:lstStyle/>
          <a:p>
            <a:endParaRPr lang="zh-CN" altLang="en-US"/>
          </a:p>
        </p:txBody>
      </p:sp>
      <p:sp>
        <p:nvSpPr>
          <p:cNvPr id="8" name="椭圆 7"/>
          <p:cNvSpPr/>
          <p:nvPr/>
        </p:nvSpPr>
        <p:spPr>
          <a:xfrm>
            <a:off x="628298" y="1972450"/>
            <a:ext cx="1141549" cy="1141549"/>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占位符 15"/>
          <p:cNvSpPr txBox="1"/>
          <p:nvPr/>
        </p:nvSpPr>
        <p:spPr>
          <a:xfrm>
            <a:off x="779697" y="2313397"/>
            <a:ext cx="847345" cy="5283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lvl1pPr marL="177800" indent="-177800" algn="l" defTabSz="914400" rtl="0" eaLnBrk="1" latinLnBrk="0" hangingPunct="1">
              <a:lnSpc>
                <a:spcPct val="100000"/>
              </a:lnSpc>
              <a:spcBef>
                <a:spcPts val="600"/>
              </a:spcBef>
              <a:buClr>
                <a:schemeClr val="tx2"/>
              </a:buClr>
              <a:buFontTx/>
              <a:buBlip>
                <a:blip r:embed="rId11"/>
              </a:buBlip>
              <a:defRPr sz="1400" kern="1200">
                <a:solidFill>
                  <a:schemeClr val="tx1"/>
                </a:solidFill>
                <a:latin typeface="+mn-lt"/>
                <a:ea typeface="+mn-ea"/>
                <a:cs typeface="+mn-cs"/>
              </a:defRPr>
            </a:lvl1pPr>
            <a:lvl2pPr marL="401955" indent="-224155" algn="l" defTabSz="914400" rtl="0" eaLnBrk="1" latinLnBrk="0" hangingPunct="1">
              <a:lnSpc>
                <a:spcPct val="100000"/>
              </a:lnSpc>
              <a:spcBef>
                <a:spcPts val="300"/>
              </a:spcBef>
              <a:buClr>
                <a:schemeClr val="accent4"/>
              </a:buClr>
              <a:buSzPct val="80000"/>
              <a:buFont typeface="Gill Sans MT" panose="020B0502020104020203" pitchFamily="34" charset="0"/>
              <a:buChar char="»"/>
              <a:defRPr lang="en-US" altLang="zh-CN" sz="1200" kern="1200" dirty="0">
                <a:solidFill>
                  <a:schemeClr val="accent4"/>
                </a:solidFill>
                <a:latin typeface="+mn-lt"/>
                <a:ea typeface="+mn-ea"/>
                <a:cs typeface="+mn-cs"/>
              </a:defRPr>
            </a:lvl2pPr>
            <a:lvl3pPr marL="727075" indent="-228600" algn="l" defTabSz="914400" rtl="0" eaLnBrk="1" latinLnBrk="0" hangingPunct="1">
              <a:lnSpc>
                <a:spcPct val="100000"/>
              </a:lnSpc>
              <a:spcBef>
                <a:spcPts val="600"/>
              </a:spcBef>
              <a:buClr>
                <a:schemeClr val="tx2"/>
              </a:buClr>
              <a:buFont typeface="Gill Sans MT" panose="020B0502020104020203" pitchFamily="34" charset="0"/>
              <a:buChar char="»"/>
              <a:defRPr sz="1000" kern="1200">
                <a:solidFill>
                  <a:schemeClr val="tx1">
                    <a:lumMod val="75000"/>
                    <a:lumOff val="25000"/>
                  </a:schemeClr>
                </a:solidFill>
                <a:latin typeface="+mn-lt"/>
                <a:ea typeface="+mn-ea"/>
                <a:cs typeface="+mn-cs"/>
              </a:defRPr>
            </a:lvl3pPr>
            <a:lvl4pPr marL="1007745" indent="-228600" algn="l" defTabSz="914400" rtl="0" eaLnBrk="1" latinLnBrk="0" hangingPunct="1">
              <a:lnSpc>
                <a:spcPct val="100000"/>
              </a:lnSpc>
              <a:spcBef>
                <a:spcPts val="600"/>
              </a:spcBef>
              <a:buClr>
                <a:schemeClr val="tx2"/>
              </a:buClr>
              <a:buFont typeface="Gill Sans MT" panose="020B0502020104020203" pitchFamily="34" charset="0"/>
              <a:buChar char="»"/>
              <a:defRPr sz="1000" kern="1200">
                <a:solidFill>
                  <a:schemeClr val="tx1">
                    <a:lumMod val="75000"/>
                    <a:lumOff val="25000"/>
                  </a:schemeClr>
                </a:solidFill>
                <a:latin typeface="+mn-lt"/>
                <a:ea typeface="+mn-ea"/>
                <a:cs typeface="+mn-cs"/>
              </a:defRPr>
            </a:lvl4pPr>
            <a:lvl5pPr marL="1259840" indent="-228600" algn="l" defTabSz="914400" rtl="0" eaLnBrk="1" latinLnBrk="0" hangingPunct="1">
              <a:lnSpc>
                <a:spcPct val="100000"/>
              </a:lnSpc>
              <a:spcBef>
                <a:spcPts val="600"/>
              </a:spcBef>
              <a:buClr>
                <a:schemeClr val="tx2"/>
              </a:buClr>
              <a:buFont typeface="Gill Sans MT" panose="020B0502020104020203" pitchFamily="34" charset="0"/>
              <a:buChar char="»"/>
              <a:defRPr sz="1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735"/>
              </a:lnSpc>
              <a:spcAft>
                <a:spcPts val="600"/>
              </a:spcAft>
              <a:buNone/>
            </a:pPr>
            <a:r>
              <a:rPr lang="zh-CN" altLang="en-US" sz="1865" b="1" dirty="0">
                <a:solidFill>
                  <a:schemeClr val="bg1"/>
                </a:solidFill>
                <a:effectLst>
                  <a:outerShdw blurRad="38100" dist="38100" dir="2700000" algn="tl">
                    <a:srgbClr val="000000">
                      <a:alpha val="43137"/>
                    </a:srgbClr>
                  </a:outerShdw>
                </a:effectLst>
              </a:rPr>
              <a:t>基础信息</a:t>
            </a:r>
            <a:endParaRPr lang="en-US" altLang="zh-CN" sz="1865" b="1" dirty="0">
              <a:solidFill>
                <a:schemeClr val="bg1"/>
              </a:solidFill>
              <a:effectLst>
                <a:outerShdw blurRad="38100" dist="38100" dir="2700000" algn="tl">
                  <a:srgbClr val="000000">
                    <a:alpha val="43137"/>
                  </a:srgbClr>
                </a:outerShdw>
              </a:effectLst>
            </a:endParaRPr>
          </a:p>
        </p:txBody>
      </p:sp>
      <p:sp>
        <p:nvSpPr>
          <p:cNvPr id="10" name="弧形 9"/>
          <p:cNvSpPr/>
          <p:nvPr/>
        </p:nvSpPr>
        <p:spPr>
          <a:xfrm>
            <a:off x="563865" y="1907537"/>
            <a:ext cx="1271375" cy="1271375"/>
          </a:xfrm>
          <a:prstGeom prst="arc">
            <a:avLst>
              <a:gd name="adj1" fmla="val 18486421"/>
              <a:gd name="adj2" fmla="val 8172441"/>
            </a:avLst>
          </a:prstGeom>
          <a:ln w="12700">
            <a:solidFill>
              <a:schemeClr val="accent1">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 name="椭圆 10"/>
          <p:cNvSpPr/>
          <p:nvPr/>
        </p:nvSpPr>
        <p:spPr>
          <a:xfrm>
            <a:off x="1689696" y="1583872"/>
            <a:ext cx="349357" cy="34935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2" name="直接连接符 11"/>
          <p:cNvCxnSpPr/>
          <p:nvPr/>
        </p:nvCxnSpPr>
        <p:spPr>
          <a:xfrm>
            <a:off x="1835239" y="2577572"/>
            <a:ext cx="203815" cy="0"/>
          </a:xfrm>
          <a:prstGeom prst="line">
            <a:avLst/>
          </a:prstGeom>
          <a:ln w="9525">
            <a:solidFill>
              <a:schemeClr val="accent1">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39053" y="1496866"/>
            <a:ext cx="0" cy="2194480"/>
          </a:xfrm>
          <a:prstGeom prst="line">
            <a:avLst/>
          </a:prstGeom>
          <a:ln w="9525">
            <a:solidFill>
              <a:schemeClr val="accent1">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占位符 15"/>
          <p:cNvSpPr txBox="1"/>
          <p:nvPr/>
        </p:nvSpPr>
        <p:spPr>
          <a:xfrm>
            <a:off x="5353050" y="1496866"/>
            <a:ext cx="3073400" cy="2194479"/>
          </a:xfrm>
          <a:prstGeom prst="roundRect">
            <a:avLst/>
          </a:prstGeom>
          <a:solidFill>
            <a:schemeClr val="accent4">
              <a:lumMod val="20000"/>
              <a:lumOff val="80000"/>
              <a:alpha val="50000"/>
            </a:schemeClr>
          </a:solidFill>
          <a:ln>
            <a:noFill/>
          </a:ln>
        </p:spPr>
        <p:style>
          <a:lnRef idx="2">
            <a:schemeClr val="accent1"/>
          </a:lnRef>
          <a:fillRef idx="1">
            <a:schemeClr val="lt1"/>
          </a:fillRef>
          <a:effectRef idx="0">
            <a:schemeClr val="accent1"/>
          </a:effectRef>
          <a:fontRef idx="minor">
            <a:schemeClr val="dk1"/>
          </a:fontRef>
        </p:style>
        <p:txBody>
          <a:bodyPr/>
          <a:lstStyle>
            <a:defPPr>
              <a:defRPr lang="zh-CN"/>
            </a:defPPr>
            <a:lvl1pPr indent="0">
              <a:lnSpc>
                <a:spcPct val="100000"/>
              </a:lnSpc>
              <a:spcBef>
                <a:spcPts val="0"/>
              </a:spcBef>
              <a:spcAft>
                <a:spcPts val="1800"/>
              </a:spcAft>
              <a:buClr>
                <a:schemeClr val="tx2"/>
              </a:buClr>
              <a:buFontTx/>
              <a:buNone/>
              <a:defRPr sz="1600" b="1">
                <a:solidFill>
                  <a:schemeClr val="accent5">
                    <a:lumMod val="50000"/>
                  </a:schemeClr>
                </a:solidFill>
              </a:defRPr>
            </a:lvl1pPr>
            <a:lvl2pPr marL="401955" indent="-224155">
              <a:lnSpc>
                <a:spcPct val="100000"/>
              </a:lnSpc>
              <a:spcBef>
                <a:spcPts val="300"/>
              </a:spcBef>
              <a:buClr>
                <a:schemeClr val="accent4"/>
              </a:buClr>
              <a:buSzPct val="80000"/>
              <a:buFont typeface="Gill Sans MT" panose="020B0502020104020203" pitchFamily="34" charset="0"/>
              <a:buChar char="»"/>
              <a:defRPr sz="1200">
                <a:solidFill>
                  <a:schemeClr val="accent4"/>
                </a:solidFill>
              </a:defRPr>
            </a:lvl2pPr>
            <a:lvl3pPr marL="727075"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3pPr>
            <a:lvl4pPr marL="1007745"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4pPr>
            <a:lvl5pPr marL="1259840"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zh-CN" altLang="en-US"/>
              <a:t>年龄</a:t>
            </a:r>
            <a:endParaRPr lang="en-US" altLang="zh-CN" dirty="0"/>
          </a:p>
        </p:txBody>
      </p:sp>
      <p:sp>
        <p:nvSpPr>
          <p:cNvPr id="24" name="矩形 23"/>
          <p:cNvSpPr/>
          <p:nvPr/>
        </p:nvSpPr>
        <p:spPr bwMode="auto">
          <a:xfrm>
            <a:off x="10016500" y="0"/>
            <a:ext cx="2175500" cy="899404"/>
          </a:xfrm>
          <a:prstGeom prst="rect">
            <a:avLst/>
          </a:prstGeom>
          <a:solidFill>
            <a:srgbClr val="FFC000"/>
          </a:solidFill>
          <a:ln w="12700" cap="flat" cmpd="sng" algn="ctr">
            <a:solidFill>
              <a:srgbClr val="040D13">
                <a:shade val="5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altLang="zh-CN" sz="1600" dirty="0">
                <a:solidFill>
                  <a:srgbClr val="19439C"/>
                </a:solidFill>
              </a:rPr>
              <a:t>WIP</a:t>
            </a:r>
            <a:endParaRPr lang="en-US" altLang="zh-CN" sz="1600" dirty="0">
              <a:solidFill>
                <a:srgbClr val="19439C"/>
              </a:solidFill>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600" dirty="0">
                <a:solidFill>
                  <a:srgbClr val="19439C"/>
                </a:solidFill>
              </a:rPr>
              <a:t>会通过最新问卷更新数据</a:t>
            </a:r>
            <a:endParaRPr sz="1600" dirty="0">
              <a:solidFill>
                <a:srgbClr val="19439C"/>
              </a:solidFill>
            </a:endParaRPr>
          </a:p>
        </p:txBody>
      </p:sp>
      <p:graphicFrame>
        <p:nvGraphicFramePr>
          <p:cNvPr id="387" name="Chart 3"/>
          <p:cNvGraphicFramePr/>
          <p:nvPr>
            <p:custDataLst>
              <p:tags r:id="rId12"/>
            </p:custDataLst>
          </p:nvPr>
        </p:nvGraphicFramePr>
        <p:xfrm>
          <a:off x="5270500" y="2097088"/>
          <a:ext cx="3238500" cy="1300162"/>
        </p:xfrm>
        <a:graphic>
          <a:graphicData uri="http://schemas.openxmlformats.org/drawingml/2006/chart">
            <c:chart xmlns:c="http://schemas.openxmlformats.org/drawingml/2006/chart" xmlns:r="http://schemas.openxmlformats.org/officeDocument/2006/relationships" r:id="rId1"/>
          </a:graphicData>
        </a:graphic>
      </p:graphicFrame>
      <p:sp>
        <p:nvSpPr>
          <p:cNvPr id="44" name="文本占位符 2"/>
          <p:cNvSpPr>
            <a:spLocks noGrp="1"/>
          </p:cNvSpPr>
          <p:nvPr>
            <p:custDataLst>
              <p:tags r:id="rId13"/>
            </p:custDataLst>
          </p:nvPr>
        </p:nvSpPr>
        <p:spPr bwMode="gray">
          <a:xfrm>
            <a:off x="7116763" y="2840038"/>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25A7A7D7-A7F7-426B-8B5D-C0092FBB9855}" type="datetime'''''''''''''''''''''''''''''''''''''''''''''''15%'''">
              <a:rPr lang="en-US" altLang="en-US" sz="1050" smtClean="0">
                <a:latin typeface="微软雅黑" pitchFamily="34" charset="-122"/>
                <a:ea typeface="微软雅黑" pitchFamily="34" charset="-122"/>
                <a:sym typeface="微软雅黑" pitchFamily="34" charset="-122"/>
              </a:rPr>
            </a:fld>
            <a:endParaRPr lang="zh-CN" altLang="en-US" sz="1050" dirty="0">
              <a:latin typeface="微软雅黑" pitchFamily="34" charset="-122"/>
              <a:ea typeface="微软雅黑" pitchFamily="34" charset="-122"/>
              <a:sym typeface="微软雅黑" pitchFamily="34" charset="-122"/>
            </a:endParaRPr>
          </a:p>
        </p:txBody>
      </p:sp>
      <p:sp>
        <p:nvSpPr>
          <p:cNvPr id="43" name="文本占位符 2"/>
          <p:cNvSpPr>
            <a:spLocks noGrp="1"/>
          </p:cNvSpPr>
          <p:nvPr>
            <p:custDataLst>
              <p:tags r:id="rId14"/>
            </p:custDataLst>
          </p:nvPr>
        </p:nvSpPr>
        <p:spPr bwMode="gray">
          <a:xfrm>
            <a:off x="6348413" y="199390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6B1A6A53-6552-48E9-9EA8-B2888C1E1CFA}" type="datetime'''''5''9''''''''''''''''''''''''''''''%'''''''''''''''">
              <a:rPr lang="en-US" altLang="en-US" sz="1050" smtClean="0">
                <a:latin typeface="微软雅黑" pitchFamily="34" charset="-122"/>
                <a:ea typeface="微软雅黑" pitchFamily="34" charset="-122"/>
                <a:sym typeface="微软雅黑" pitchFamily="34" charset="-122"/>
              </a:rPr>
            </a:fld>
            <a:endParaRPr lang="zh-CN" altLang="en-US" sz="1050" dirty="0">
              <a:latin typeface="微软雅黑" pitchFamily="34" charset="-122"/>
              <a:ea typeface="微软雅黑" pitchFamily="34" charset="-122"/>
              <a:sym typeface="微软雅黑" pitchFamily="34" charset="-122"/>
            </a:endParaRPr>
          </a:p>
        </p:txBody>
      </p:sp>
      <p:sp>
        <p:nvSpPr>
          <p:cNvPr id="63" name="文本占位符 2"/>
          <p:cNvSpPr>
            <a:spLocks noGrp="1"/>
          </p:cNvSpPr>
          <p:nvPr>
            <p:custDataLst>
              <p:tags r:id="rId15"/>
            </p:custDataLst>
          </p:nvPr>
        </p:nvSpPr>
        <p:spPr bwMode="auto">
          <a:xfrm>
            <a:off x="7840663" y="3359150"/>
            <a:ext cx="4000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6A4F9A49-3D08-4A3C-A695-C8F8C39301D3}" type="datetime'''1''''''''''''''''''''''''''''''''''''''8岁+'">
              <a:rPr lang="zh-CN" altLang="en-US" sz="1050" smtClean="0">
                <a:latin typeface="微软雅黑" pitchFamily="34" charset="-122"/>
                <a:ea typeface="微软雅黑" pitchFamily="34" charset="-122"/>
                <a:sym typeface="微软雅黑" pitchFamily="34" charset="-122"/>
              </a:rPr>
            </a:fld>
            <a:endParaRPr lang="zh-CN" altLang="en-US" sz="1050" dirty="0">
              <a:latin typeface="微软雅黑" pitchFamily="34" charset="-122"/>
              <a:ea typeface="微软雅黑" pitchFamily="34" charset="-122"/>
              <a:sym typeface="微软雅黑" pitchFamily="34" charset="-122"/>
            </a:endParaRPr>
          </a:p>
        </p:txBody>
      </p:sp>
      <p:sp>
        <p:nvSpPr>
          <p:cNvPr id="26" name="文本占位符 2"/>
          <p:cNvSpPr>
            <a:spLocks noGrp="1"/>
          </p:cNvSpPr>
          <p:nvPr>
            <p:custDataLst>
              <p:tags r:id="rId16"/>
            </p:custDataLst>
          </p:nvPr>
        </p:nvSpPr>
        <p:spPr bwMode="auto">
          <a:xfrm>
            <a:off x="5556250" y="3359150"/>
            <a:ext cx="35877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302E5CC6-B347-4764-A533-CB8A7048870C}" type="datetime'''''''6''''''''''''-''''9''''''''''''''''''''''岁'''''''''''">
              <a:rPr lang="zh-CN" altLang="en-US" sz="1050" smtClean="0">
                <a:latin typeface="微软雅黑" pitchFamily="34" charset="-122"/>
                <a:ea typeface="微软雅黑" pitchFamily="34" charset="-122"/>
                <a:sym typeface="微软雅黑" pitchFamily="34" charset="-122"/>
              </a:rPr>
            </a:fld>
            <a:endParaRPr lang="zh-CN" altLang="en-US" sz="1050" dirty="0">
              <a:latin typeface="微软雅黑" pitchFamily="34" charset="-122"/>
              <a:ea typeface="微软雅黑" pitchFamily="34" charset="-122"/>
              <a:sym typeface="微软雅黑" pitchFamily="34" charset="-122"/>
            </a:endParaRPr>
          </a:p>
        </p:txBody>
      </p:sp>
      <p:sp>
        <p:nvSpPr>
          <p:cNvPr id="56" name="文本占位符 2"/>
          <p:cNvSpPr>
            <a:spLocks noGrp="1"/>
          </p:cNvSpPr>
          <p:nvPr>
            <p:custDataLst>
              <p:tags r:id="rId17"/>
            </p:custDataLst>
          </p:nvPr>
        </p:nvSpPr>
        <p:spPr bwMode="auto">
          <a:xfrm>
            <a:off x="6246812" y="3359150"/>
            <a:ext cx="5143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A2C29636-03FE-4494-A190-8EEB259ED5DA}" type="datetime'''''''''''''10''''-''''''''''''''''''''1''''''''4岁'">
              <a:rPr lang="zh-CN" altLang="en-US" sz="1050" smtClean="0">
                <a:latin typeface="微软雅黑" pitchFamily="34" charset="-122"/>
                <a:ea typeface="微软雅黑" pitchFamily="34" charset="-122"/>
                <a:sym typeface="微软雅黑" pitchFamily="34" charset="-122"/>
              </a:rPr>
            </a:fld>
            <a:endParaRPr lang="zh-CN" altLang="en-US" sz="1050" dirty="0">
              <a:latin typeface="微软雅黑" pitchFamily="34" charset="-122"/>
              <a:ea typeface="微软雅黑" pitchFamily="34" charset="-122"/>
              <a:sym typeface="微软雅黑" pitchFamily="34" charset="-122"/>
            </a:endParaRPr>
          </a:p>
        </p:txBody>
      </p:sp>
      <p:sp>
        <p:nvSpPr>
          <p:cNvPr id="72" name="文本占位符 2"/>
          <p:cNvSpPr>
            <a:spLocks noGrp="1"/>
          </p:cNvSpPr>
          <p:nvPr>
            <p:custDataLst>
              <p:tags r:id="rId18"/>
            </p:custDataLst>
          </p:nvPr>
        </p:nvSpPr>
        <p:spPr bwMode="gray">
          <a:xfrm>
            <a:off x="7923213" y="3109913"/>
            <a:ext cx="234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3DD40092-32D0-4001-A9C3-F1EB357EA146}" type="datetime'''''''''''''1''''''''''''%'''''''''''''''''''''''''''''''''''">
              <a:rPr lang="en-US" altLang="en-US" sz="1050" smtClean="0">
                <a:latin typeface="微软雅黑" pitchFamily="34" charset="-122"/>
                <a:ea typeface="微软雅黑" pitchFamily="34" charset="-122"/>
                <a:sym typeface="微软雅黑" pitchFamily="34" charset="-122"/>
              </a:rPr>
            </a:fld>
            <a:endParaRPr lang="zh-CN" altLang="en-US" sz="1050" dirty="0">
              <a:latin typeface="微软雅黑" pitchFamily="34" charset="-122"/>
              <a:ea typeface="微软雅黑" pitchFamily="34" charset="-122"/>
              <a:sym typeface="微软雅黑" pitchFamily="34" charset="-122"/>
            </a:endParaRPr>
          </a:p>
        </p:txBody>
      </p:sp>
      <p:sp>
        <p:nvSpPr>
          <p:cNvPr id="59" name="文本占位符 2"/>
          <p:cNvSpPr>
            <a:spLocks noGrp="1"/>
          </p:cNvSpPr>
          <p:nvPr>
            <p:custDataLst>
              <p:tags r:id="rId19"/>
            </p:custDataLst>
          </p:nvPr>
        </p:nvSpPr>
        <p:spPr bwMode="auto">
          <a:xfrm>
            <a:off x="7015162" y="3359150"/>
            <a:ext cx="5143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3AA44E05-A155-4668-A2DB-3204C313104E}" type="datetime'''''1''''''5''-''''1''8''''''''''''''岁'">
              <a:rPr lang="zh-CN" altLang="en-US" sz="1050" smtClean="0">
                <a:latin typeface="微软雅黑" pitchFamily="34" charset="-122"/>
                <a:ea typeface="微软雅黑" pitchFamily="34" charset="-122"/>
                <a:sym typeface="微软雅黑" pitchFamily="34" charset="-122"/>
              </a:rPr>
            </a:fld>
            <a:endParaRPr lang="zh-CN" altLang="en-US" sz="1050" dirty="0">
              <a:latin typeface="微软雅黑" pitchFamily="34" charset="-122"/>
              <a:ea typeface="微软雅黑" pitchFamily="34" charset="-122"/>
              <a:sym typeface="微软雅黑" pitchFamily="34" charset="-122"/>
            </a:endParaRPr>
          </a:p>
        </p:txBody>
      </p:sp>
      <p:sp>
        <p:nvSpPr>
          <p:cNvPr id="34" name="文本占位符 2"/>
          <p:cNvSpPr>
            <a:spLocks noGrp="1"/>
          </p:cNvSpPr>
          <p:nvPr>
            <p:custDataLst>
              <p:tags r:id="rId20"/>
            </p:custDataLst>
          </p:nvPr>
        </p:nvSpPr>
        <p:spPr bwMode="gray">
          <a:xfrm>
            <a:off x="5580063" y="264795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6BE42BD6-D67A-44A0-AA9B-5BDA9650ADC4}" type="datetime'''''2''''''''''''''''''''''''''''''''''5''''''''%'">
              <a:rPr lang="en-US" altLang="en-US" sz="1050" smtClean="0">
                <a:latin typeface="微软雅黑" pitchFamily="34" charset="-122"/>
                <a:ea typeface="微软雅黑" pitchFamily="34" charset="-122"/>
                <a:sym typeface="微软雅黑" pitchFamily="34" charset="-122"/>
              </a:rPr>
            </a:fld>
            <a:endParaRPr lang="zh-CN" altLang="en-US" sz="1050" dirty="0">
              <a:latin typeface="微软雅黑" pitchFamily="34" charset="-122"/>
              <a:ea typeface="微软雅黑" pitchFamily="34" charset="-122"/>
              <a:sym typeface="微软雅黑" pitchFamily="34" charset="-122"/>
            </a:endParaRPr>
          </a:p>
        </p:txBody>
      </p:sp>
      <p:sp>
        <p:nvSpPr>
          <p:cNvPr id="141" name="文本占位符 15"/>
          <p:cNvSpPr txBox="1"/>
          <p:nvPr/>
        </p:nvSpPr>
        <p:spPr>
          <a:xfrm>
            <a:off x="8554728" y="1496866"/>
            <a:ext cx="3073709" cy="2194479"/>
          </a:xfrm>
          <a:prstGeom prst="roundRect">
            <a:avLst/>
          </a:prstGeom>
          <a:solidFill>
            <a:schemeClr val="accent4">
              <a:lumMod val="20000"/>
              <a:lumOff val="80000"/>
              <a:alpha val="50000"/>
            </a:schemeClr>
          </a:solidFill>
          <a:ln>
            <a:noFill/>
          </a:ln>
        </p:spPr>
        <p:style>
          <a:lnRef idx="2">
            <a:schemeClr val="accent1"/>
          </a:lnRef>
          <a:fillRef idx="1">
            <a:schemeClr val="lt1"/>
          </a:fillRef>
          <a:effectRef idx="0">
            <a:schemeClr val="accent1"/>
          </a:effectRef>
          <a:fontRef idx="minor">
            <a:schemeClr val="dk1"/>
          </a:fontRef>
        </p:style>
        <p:txBody>
          <a:bodyPr/>
          <a:lstStyle>
            <a:defPPr>
              <a:defRPr lang="zh-CN"/>
            </a:defPPr>
            <a:lvl1pPr indent="0">
              <a:lnSpc>
                <a:spcPct val="100000"/>
              </a:lnSpc>
              <a:spcBef>
                <a:spcPts val="0"/>
              </a:spcBef>
              <a:spcAft>
                <a:spcPts val="1800"/>
              </a:spcAft>
              <a:buClr>
                <a:schemeClr val="tx2"/>
              </a:buClr>
              <a:buFontTx/>
              <a:buNone/>
              <a:defRPr sz="1600" b="1">
                <a:solidFill>
                  <a:schemeClr val="accent5">
                    <a:lumMod val="50000"/>
                  </a:schemeClr>
                </a:solidFill>
              </a:defRPr>
            </a:lvl1pPr>
            <a:lvl2pPr marL="401955" indent="-224155">
              <a:lnSpc>
                <a:spcPct val="100000"/>
              </a:lnSpc>
              <a:spcBef>
                <a:spcPts val="300"/>
              </a:spcBef>
              <a:buClr>
                <a:schemeClr val="accent4"/>
              </a:buClr>
              <a:buSzPct val="80000"/>
              <a:buFont typeface="Gill Sans MT" panose="020B0502020104020203" pitchFamily="34" charset="0"/>
              <a:buChar char="»"/>
              <a:defRPr sz="1200">
                <a:solidFill>
                  <a:schemeClr val="accent4"/>
                </a:solidFill>
              </a:defRPr>
            </a:lvl2pPr>
            <a:lvl3pPr marL="727075"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3pPr>
            <a:lvl4pPr marL="1007745"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4pPr>
            <a:lvl5pPr marL="1259840"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zh-CN" altLang="en-US" dirty="0"/>
              <a:t>参与羽之爱</a:t>
            </a:r>
            <a:r>
              <a:rPr lang="zh-CN" altLang="en-US"/>
              <a:t>时长</a:t>
            </a:r>
            <a:endParaRPr lang="en-US" altLang="zh-CN" dirty="0"/>
          </a:p>
        </p:txBody>
      </p:sp>
      <p:graphicFrame>
        <p:nvGraphicFramePr>
          <p:cNvPr id="381" name="Chart 3"/>
          <p:cNvGraphicFramePr/>
          <p:nvPr>
            <p:custDataLst>
              <p:tags r:id="rId21"/>
            </p:custDataLst>
          </p:nvPr>
        </p:nvGraphicFramePr>
        <p:xfrm>
          <a:off x="8472488" y="2097088"/>
          <a:ext cx="3238500" cy="1300162"/>
        </p:xfrm>
        <a:graphic>
          <a:graphicData uri="http://schemas.openxmlformats.org/drawingml/2006/chart">
            <c:chart xmlns:c="http://schemas.openxmlformats.org/drawingml/2006/chart" xmlns:r="http://schemas.openxmlformats.org/officeDocument/2006/relationships" r:id="rId2"/>
          </a:graphicData>
        </a:graphic>
      </p:graphicFrame>
      <p:sp>
        <p:nvSpPr>
          <p:cNvPr id="144" name="文本占位符 2"/>
          <p:cNvSpPr>
            <a:spLocks noGrp="1"/>
          </p:cNvSpPr>
          <p:nvPr>
            <p:custDataLst>
              <p:tags r:id="rId22"/>
            </p:custDataLst>
          </p:nvPr>
        </p:nvSpPr>
        <p:spPr bwMode="auto">
          <a:xfrm>
            <a:off x="8615363" y="3359150"/>
            <a:ext cx="4921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4744E1E6-D964-47BE-BEFB-1B16ACEADAA8}" type="datetime'''''''''0''''''''''''''''-''''''''''''6个''''''月'''''''''''''">
              <a:rPr lang="zh-CN" altLang="en-US" sz="1050" smtClean="0"/>
            </a:fld>
            <a:endParaRPr lang="zh-CN" altLang="en-US" sz="1050" dirty="0">
              <a:sym typeface="微软雅黑" pitchFamily="34" charset="-122"/>
            </a:endParaRPr>
          </a:p>
        </p:txBody>
      </p:sp>
      <p:sp>
        <p:nvSpPr>
          <p:cNvPr id="162" name="文本占位符 2"/>
          <p:cNvSpPr>
            <a:spLocks noGrp="1"/>
          </p:cNvSpPr>
          <p:nvPr>
            <p:custDataLst>
              <p:tags r:id="rId23"/>
            </p:custDataLst>
          </p:nvPr>
        </p:nvSpPr>
        <p:spPr bwMode="auto">
          <a:xfrm>
            <a:off x="11114088" y="3359150"/>
            <a:ext cx="412750"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FA4A9D3C-F3FB-4EF7-A7B4-6876A72E42EB}" type="datetime'''2''''''''4''个''''''''月''''以''''''''''''''''上'''''''''''">
              <a:rPr lang="zh-CN" altLang="en-US" sz="1050" smtClean="0"/>
            </a:fld>
            <a:endParaRPr lang="zh-CN" altLang="en-US" sz="1050" dirty="0">
              <a:sym typeface="微软雅黑" pitchFamily="34" charset="-122"/>
            </a:endParaRPr>
          </a:p>
        </p:txBody>
      </p:sp>
      <p:sp>
        <p:nvSpPr>
          <p:cNvPr id="148" name="文本占位符 2"/>
          <p:cNvSpPr>
            <a:spLocks noGrp="1"/>
          </p:cNvSpPr>
          <p:nvPr>
            <p:custDataLst>
              <p:tags r:id="rId24"/>
            </p:custDataLst>
          </p:nvPr>
        </p:nvSpPr>
        <p:spPr bwMode="auto">
          <a:xfrm>
            <a:off x="9191625" y="3359150"/>
            <a:ext cx="569913"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767219A4-7C82-44DA-931F-35CAA2933A95}" type="datetime'7''''''''''''''-''1''''''''''2''''''''个''''''''月'''''''''">
              <a:rPr lang="zh-CN" altLang="en-US" sz="1050" smtClean="0"/>
            </a:fld>
            <a:endParaRPr lang="zh-CN" altLang="en-US" sz="1050" dirty="0">
              <a:sym typeface="微软雅黑" pitchFamily="34" charset="-122"/>
            </a:endParaRPr>
          </a:p>
        </p:txBody>
      </p:sp>
      <p:sp>
        <p:nvSpPr>
          <p:cNvPr id="149" name="文本占位符 2"/>
          <p:cNvSpPr>
            <a:spLocks noGrp="1"/>
          </p:cNvSpPr>
          <p:nvPr>
            <p:custDataLst>
              <p:tags r:id="rId25"/>
            </p:custDataLst>
          </p:nvPr>
        </p:nvSpPr>
        <p:spPr bwMode="auto">
          <a:xfrm>
            <a:off x="9874250" y="3359150"/>
            <a:ext cx="434975"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7283AA77-A84A-4C94-A460-5A9AA6CDB229}" type="datetime'''''''''''''''''''''''''''''''1''''3-''''1''''8个''''月'''">
              <a:rPr lang="zh-CN" altLang="en-US" sz="1050" smtClean="0"/>
            </a:fld>
            <a:endParaRPr lang="zh-CN" altLang="en-US" sz="1050" dirty="0">
              <a:sym typeface="微软雅黑" pitchFamily="34" charset="-122"/>
            </a:endParaRPr>
          </a:p>
        </p:txBody>
      </p:sp>
      <p:sp>
        <p:nvSpPr>
          <p:cNvPr id="145" name="文本占位符 2"/>
          <p:cNvSpPr>
            <a:spLocks noGrp="1"/>
          </p:cNvSpPr>
          <p:nvPr>
            <p:custDataLst>
              <p:tags r:id="rId26"/>
            </p:custDataLst>
          </p:nvPr>
        </p:nvSpPr>
        <p:spPr bwMode="gray">
          <a:xfrm>
            <a:off x="8705850" y="199390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571BB908-6CB6-411C-BDB7-19B556F8935E}" type="datetime'''''4''7''''''''''''''''''''''''''''''''''%'''''''''''''''''">
              <a:rPr lang="en-US" altLang="en-US" sz="1050" smtClean="0"/>
            </a:fld>
            <a:endParaRPr lang="zh-CN" altLang="en-US" sz="1050" dirty="0">
              <a:sym typeface="微软雅黑" pitchFamily="34" charset="-122"/>
            </a:endParaRPr>
          </a:p>
        </p:txBody>
      </p:sp>
      <p:sp>
        <p:nvSpPr>
          <p:cNvPr id="150" name="文本占位符 2"/>
          <p:cNvSpPr>
            <a:spLocks noGrp="1"/>
          </p:cNvSpPr>
          <p:nvPr>
            <p:custDataLst>
              <p:tags r:id="rId27"/>
            </p:custDataLst>
          </p:nvPr>
        </p:nvSpPr>
        <p:spPr bwMode="auto">
          <a:xfrm>
            <a:off x="10488613" y="3359150"/>
            <a:ext cx="434975"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A2827F18-09F4-418E-92A7-F1D3DD429CAF}" type="datetime'''1''''9''''''-''''''''''''''2''''''''''4''''''个''''月'">
              <a:rPr lang="zh-CN" altLang="en-US" sz="1050" smtClean="0"/>
            </a:fld>
            <a:endParaRPr lang="zh-CN" altLang="en-US" sz="1050" dirty="0">
              <a:sym typeface="微软雅黑" pitchFamily="34" charset="-122"/>
            </a:endParaRPr>
          </a:p>
        </p:txBody>
      </p:sp>
      <p:sp>
        <p:nvSpPr>
          <p:cNvPr id="146" name="文本占位符 2"/>
          <p:cNvSpPr>
            <a:spLocks noGrp="1"/>
          </p:cNvSpPr>
          <p:nvPr>
            <p:custDataLst>
              <p:tags r:id="rId28"/>
            </p:custDataLst>
          </p:nvPr>
        </p:nvSpPr>
        <p:spPr bwMode="gray">
          <a:xfrm>
            <a:off x="9320213" y="259715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CC9B1416-E9EA-491C-B412-0571900ED87A}" type="datetime'2''''''''''''2''''''''''%'">
              <a:rPr lang="en-US" altLang="en-US" sz="1050" smtClean="0"/>
            </a:fld>
            <a:endParaRPr lang="zh-CN" altLang="en-US" sz="1050" dirty="0">
              <a:sym typeface="微软雅黑" pitchFamily="34" charset="-122"/>
            </a:endParaRPr>
          </a:p>
        </p:txBody>
      </p:sp>
      <p:sp>
        <p:nvSpPr>
          <p:cNvPr id="173" name="文本占位符 2"/>
          <p:cNvSpPr>
            <a:spLocks noGrp="1"/>
          </p:cNvSpPr>
          <p:nvPr>
            <p:custDataLst>
              <p:tags r:id="rId29"/>
            </p:custDataLst>
          </p:nvPr>
        </p:nvSpPr>
        <p:spPr bwMode="gray">
          <a:xfrm>
            <a:off x="11202988" y="2935288"/>
            <a:ext cx="234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4EE7877A-F876-433D-84FB-20B2ECE4766A}" type="datetime'''''''''''''8%'''''''''''''''''''''">
              <a:rPr lang="en-US" altLang="en-US" sz="1050" smtClean="0"/>
            </a:fld>
            <a:endParaRPr lang="zh-CN" altLang="en-US" sz="1050" dirty="0">
              <a:sym typeface="微软雅黑" pitchFamily="34" charset="-122"/>
            </a:endParaRPr>
          </a:p>
        </p:txBody>
      </p:sp>
      <p:sp>
        <p:nvSpPr>
          <p:cNvPr id="147" name="文本占位符 2"/>
          <p:cNvSpPr>
            <a:spLocks noGrp="1"/>
          </p:cNvSpPr>
          <p:nvPr>
            <p:custDataLst>
              <p:tags r:id="rId30"/>
            </p:custDataLst>
          </p:nvPr>
        </p:nvSpPr>
        <p:spPr bwMode="gray">
          <a:xfrm>
            <a:off x="9936163" y="2790825"/>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E95429A4-C70F-42BB-BB21-6E2BFD6DADEC}" type="datetime'1''''''''''4''%'''''''''">
              <a:rPr lang="en-US" altLang="en-US" sz="1050" smtClean="0"/>
            </a:fld>
            <a:endParaRPr lang="zh-CN" altLang="en-US" sz="1050" dirty="0">
              <a:sym typeface="微软雅黑" pitchFamily="34" charset="-122"/>
            </a:endParaRPr>
          </a:p>
        </p:txBody>
      </p:sp>
      <p:sp>
        <p:nvSpPr>
          <p:cNvPr id="151" name="文本占位符 2"/>
          <p:cNvSpPr>
            <a:spLocks noGrp="1"/>
          </p:cNvSpPr>
          <p:nvPr>
            <p:custDataLst>
              <p:tags r:id="rId31"/>
            </p:custDataLst>
          </p:nvPr>
        </p:nvSpPr>
        <p:spPr bwMode="gray">
          <a:xfrm>
            <a:off x="10588625" y="2911475"/>
            <a:ext cx="234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A216514E-7A12-4F13-A55E-EEED89905AD6}" type="datetime'''''''''''''''''''''''''9''%'''''''''''''''''''''''">
              <a:rPr lang="en-US" altLang="en-US" sz="1050" smtClean="0"/>
            </a:fld>
            <a:endParaRPr lang="zh-CN" altLang="en-US" sz="1050" dirty="0">
              <a:sym typeface="微软雅黑" pitchFamily="34" charset="-122"/>
            </a:endParaRPr>
          </a:p>
        </p:txBody>
      </p:sp>
      <p:sp>
        <p:nvSpPr>
          <p:cNvPr id="182" name="文本占位符 15"/>
          <p:cNvSpPr txBox="1"/>
          <p:nvPr/>
        </p:nvSpPr>
        <p:spPr>
          <a:xfrm>
            <a:off x="2158999" y="1497013"/>
            <a:ext cx="3054349" cy="2193925"/>
          </a:xfrm>
          <a:prstGeom prst="roundRect">
            <a:avLst/>
          </a:prstGeom>
          <a:solidFill>
            <a:schemeClr val="accent4">
              <a:lumMod val="20000"/>
              <a:lumOff val="80000"/>
              <a:alpha val="50000"/>
            </a:schemeClr>
          </a:solidFill>
          <a:ln>
            <a:noFill/>
          </a:ln>
        </p:spPr>
        <p:style>
          <a:lnRef idx="2">
            <a:schemeClr val="accent1"/>
          </a:lnRef>
          <a:fillRef idx="1">
            <a:schemeClr val="lt1"/>
          </a:fillRef>
          <a:effectRef idx="0">
            <a:schemeClr val="accent1"/>
          </a:effectRef>
          <a:fontRef idx="minor">
            <a:schemeClr val="dk1"/>
          </a:fontRef>
        </p:style>
        <p:txBody>
          <a:bodyPr/>
          <a:lstStyle>
            <a:lvl1pPr marL="177800" indent="-177800" algn="l" defTabSz="914400" rtl="0" eaLnBrk="1" latinLnBrk="0" hangingPunct="1">
              <a:lnSpc>
                <a:spcPct val="100000"/>
              </a:lnSpc>
              <a:spcBef>
                <a:spcPts val="600"/>
              </a:spcBef>
              <a:buClr>
                <a:schemeClr val="tx2"/>
              </a:buClr>
              <a:buFontTx/>
              <a:buBlip>
                <a:blip r:embed="rId11"/>
              </a:buBlip>
              <a:defRPr sz="1400" kern="1200">
                <a:solidFill>
                  <a:schemeClr val="tx1"/>
                </a:solidFill>
                <a:latin typeface="+mn-lt"/>
                <a:ea typeface="+mn-ea"/>
                <a:cs typeface="+mn-cs"/>
              </a:defRPr>
            </a:lvl1pPr>
            <a:lvl2pPr marL="401955" indent="-224155" algn="l" defTabSz="914400" rtl="0" eaLnBrk="1" latinLnBrk="0" hangingPunct="1">
              <a:lnSpc>
                <a:spcPct val="100000"/>
              </a:lnSpc>
              <a:spcBef>
                <a:spcPts val="300"/>
              </a:spcBef>
              <a:buClr>
                <a:schemeClr val="accent4"/>
              </a:buClr>
              <a:buSzPct val="80000"/>
              <a:buFont typeface="Gill Sans MT" panose="020B0502020104020203" pitchFamily="34" charset="0"/>
              <a:buChar char="»"/>
              <a:defRPr lang="en-US" altLang="zh-CN" sz="1200" kern="1200" dirty="0">
                <a:solidFill>
                  <a:schemeClr val="accent4"/>
                </a:solidFill>
                <a:latin typeface="+mn-lt"/>
                <a:ea typeface="+mn-ea"/>
                <a:cs typeface="+mn-cs"/>
              </a:defRPr>
            </a:lvl2pPr>
            <a:lvl3pPr marL="727075" indent="-228600" algn="l" defTabSz="914400" rtl="0" eaLnBrk="1" latinLnBrk="0" hangingPunct="1">
              <a:lnSpc>
                <a:spcPct val="100000"/>
              </a:lnSpc>
              <a:spcBef>
                <a:spcPts val="600"/>
              </a:spcBef>
              <a:buClr>
                <a:schemeClr val="tx2"/>
              </a:buClr>
              <a:buFont typeface="Gill Sans MT" panose="020B0502020104020203" pitchFamily="34" charset="0"/>
              <a:buChar char="»"/>
              <a:defRPr sz="1000" kern="1200">
                <a:solidFill>
                  <a:schemeClr val="tx1">
                    <a:lumMod val="75000"/>
                    <a:lumOff val="25000"/>
                  </a:schemeClr>
                </a:solidFill>
                <a:latin typeface="+mn-lt"/>
                <a:ea typeface="+mn-ea"/>
                <a:cs typeface="+mn-cs"/>
              </a:defRPr>
            </a:lvl3pPr>
            <a:lvl4pPr marL="1007745" indent="-228600" algn="l" defTabSz="914400" rtl="0" eaLnBrk="1" latinLnBrk="0" hangingPunct="1">
              <a:lnSpc>
                <a:spcPct val="100000"/>
              </a:lnSpc>
              <a:spcBef>
                <a:spcPts val="600"/>
              </a:spcBef>
              <a:buClr>
                <a:schemeClr val="tx2"/>
              </a:buClr>
              <a:buFont typeface="Gill Sans MT" panose="020B0502020104020203" pitchFamily="34" charset="0"/>
              <a:buChar char="»"/>
              <a:defRPr sz="1000" kern="1200">
                <a:solidFill>
                  <a:schemeClr val="tx1">
                    <a:lumMod val="75000"/>
                    <a:lumOff val="25000"/>
                  </a:schemeClr>
                </a:solidFill>
                <a:latin typeface="+mn-lt"/>
                <a:ea typeface="+mn-ea"/>
                <a:cs typeface="+mn-cs"/>
              </a:defRPr>
            </a:lvl4pPr>
            <a:lvl5pPr marL="1259840" indent="-228600" algn="l" defTabSz="914400" rtl="0" eaLnBrk="1" latinLnBrk="0" hangingPunct="1">
              <a:lnSpc>
                <a:spcPct val="100000"/>
              </a:lnSpc>
              <a:spcBef>
                <a:spcPts val="600"/>
              </a:spcBef>
              <a:buClr>
                <a:schemeClr val="tx2"/>
              </a:buClr>
              <a:buFont typeface="Gill Sans MT" panose="020B0502020104020203" pitchFamily="34" charset="0"/>
              <a:buChar char="»"/>
              <a:defRPr sz="1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800"/>
              </a:spcAft>
              <a:buNone/>
            </a:pPr>
            <a:r>
              <a:rPr lang="zh-CN" altLang="en-US" sz="1600" b="1" dirty="0">
                <a:solidFill>
                  <a:schemeClr val="accent5">
                    <a:lumMod val="50000"/>
                  </a:schemeClr>
                </a:solidFill>
              </a:rPr>
              <a:t>性别</a:t>
            </a:r>
            <a:endParaRPr lang="en-US" altLang="zh-CN" sz="1600" dirty="0">
              <a:solidFill>
                <a:schemeClr val="accent5">
                  <a:lumMod val="50000"/>
                </a:schemeClr>
              </a:solidFill>
            </a:endParaRPr>
          </a:p>
        </p:txBody>
      </p:sp>
      <p:graphicFrame>
        <p:nvGraphicFramePr>
          <p:cNvPr id="390" name="Chart 3"/>
          <p:cNvGraphicFramePr/>
          <p:nvPr>
            <p:custDataLst>
              <p:tags r:id="rId32"/>
            </p:custDataLst>
          </p:nvPr>
        </p:nvGraphicFramePr>
        <p:xfrm>
          <a:off x="2973388" y="2000250"/>
          <a:ext cx="1397000" cy="1397000"/>
        </p:xfrm>
        <a:graphic>
          <a:graphicData uri="http://schemas.openxmlformats.org/drawingml/2006/chart">
            <c:chart xmlns:c="http://schemas.openxmlformats.org/drawingml/2006/chart" xmlns:r="http://schemas.openxmlformats.org/officeDocument/2006/relationships" r:id="rId3"/>
          </a:graphicData>
        </a:graphic>
      </p:graphicFrame>
      <p:sp>
        <p:nvSpPr>
          <p:cNvPr id="185" name="文本占位符 2"/>
          <p:cNvSpPr>
            <a:spLocks noGrp="1"/>
          </p:cNvSpPr>
          <p:nvPr>
            <p:custDataLst>
              <p:tags r:id="rId33"/>
            </p:custDataLst>
          </p:nvPr>
        </p:nvSpPr>
        <p:spPr bwMode="gray">
          <a:xfrm>
            <a:off x="3738563" y="2868613"/>
            <a:ext cx="419100" cy="212725"/>
          </a:xfrm>
          <a:prstGeom prst="rect">
            <a:avLst/>
          </a:prstGeom>
          <a:solidFill>
            <a:schemeClr val="accent1"/>
          </a:solidFill>
          <a:ln>
            <a:noFill/>
          </a:ln>
          <a:effectLst/>
        </p:spPr>
        <p:txBody>
          <a:bodyPr vert="horz" wrap="none" lIns="25400" tIns="0" rIns="2540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C6B04E40-3129-463B-8A82-37D42E662A26}" type="datetime'''''''''''''7''''''''''''''''''''''''''''5''''''''''%'''''''''">
              <a:rPr lang="en-US" altLang="en-US" sz="1400" smtClean="0">
                <a:solidFill>
                  <a:schemeClr val="bg1"/>
                </a:solidFill>
              </a:rPr>
            </a:fld>
            <a:endParaRPr lang="zh-CN" altLang="en-US" sz="1400" dirty="0">
              <a:solidFill>
                <a:schemeClr val="bg1"/>
              </a:solidFill>
            </a:endParaRPr>
          </a:p>
        </p:txBody>
      </p:sp>
      <p:sp>
        <p:nvSpPr>
          <p:cNvPr id="187" name="文本占位符 2"/>
          <p:cNvSpPr>
            <a:spLocks noGrp="1"/>
          </p:cNvSpPr>
          <p:nvPr>
            <p:custDataLst>
              <p:tags r:id="rId34"/>
            </p:custDataLst>
          </p:nvPr>
        </p:nvSpPr>
        <p:spPr bwMode="gray">
          <a:xfrm>
            <a:off x="3186113" y="2316163"/>
            <a:ext cx="419100" cy="212725"/>
          </a:xfrm>
          <a:prstGeom prst="rect">
            <a:avLst/>
          </a:prstGeom>
          <a:solidFill>
            <a:schemeClr val="accent2"/>
          </a:solidFill>
          <a:ln>
            <a:noFill/>
          </a:ln>
          <a:effectLst/>
        </p:spPr>
        <p:txBody>
          <a:bodyPr vert="horz" wrap="none" lIns="25400" tIns="0" rIns="2540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D3A2F034-5CB0-4333-BB2B-9C68E1943871}" type="datetime'2''''''''''''''''''''''''''''''''5''''''''%'''''''''''''">
              <a:rPr lang="en-US" altLang="en-US" sz="1400" smtClean="0">
                <a:solidFill>
                  <a:schemeClr val="bg1"/>
                </a:solidFill>
              </a:rPr>
            </a:fld>
            <a:endParaRPr lang="zh-CN" altLang="en-US" sz="1400" dirty="0">
              <a:solidFill>
                <a:schemeClr val="bg1"/>
              </a:solidFill>
            </a:endParaRPr>
          </a:p>
        </p:txBody>
      </p:sp>
      <p:sp>
        <p:nvSpPr>
          <p:cNvPr id="184" name="文本占位符 2"/>
          <p:cNvSpPr>
            <a:spLocks noGrp="1"/>
          </p:cNvSpPr>
          <p:nvPr>
            <p:custDataLst>
              <p:tags r:id="rId35"/>
            </p:custDataLst>
          </p:nvPr>
        </p:nvSpPr>
        <p:spPr bwMode="auto">
          <a:xfrm>
            <a:off x="4132263" y="3155950"/>
            <a:ext cx="3556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17134DF1-53B5-457B-8F5F-FCFB6BD27A32}" type="datetime'''''''''''男''''''''''''''''''''''''''生'''''''''''''''">
              <a:rPr lang="zh-CN" altLang="en-US" sz="1400" smtClean="0"/>
            </a:fld>
            <a:endParaRPr lang="zh-CN" altLang="en-US" sz="1400" dirty="0"/>
          </a:p>
        </p:txBody>
      </p:sp>
      <p:sp>
        <p:nvSpPr>
          <p:cNvPr id="186" name="文本占位符 2"/>
          <p:cNvSpPr>
            <a:spLocks noGrp="1"/>
          </p:cNvSpPr>
          <p:nvPr>
            <p:custDataLst>
              <p:tags r:id="rId36"/>
            </p:custDataLst>
          </p:nvPr>
        </p:nvSpPr>
        <p:spPr bwMode="auto">
          <a:xfrm>
            <a:off x="2855913" y="2028825"/>
            <a:ext cx="3556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3475452E-2661-4489-9FA8-3A3A576486A1}" type="datetime'''''''''''''''''''''''女''''''''''''''''''''''''''''''''''生'''">
              <a:rPr lang="zh-CN" altLang="en-US" sz="1400" smtClean="0"/>
            </a:fld>
            <a:endParaRPr lang="zh-CN" altLang="en-US" sz="1400" dirty="0"/>
          </a:p>
        </p:txBody>
      </p:sp>
      <p:sp>
        <p:nvSpPr>
          <p:cNvPr id="198" name="椭圆 197"/>
          <p:cNvSpPr/>
          <p:nvPr/>
        </p:nvSpPr>
        <p:spPr>
          <a:xfrm>
            <a:off x="628298" y="4398037"/>
            <a:ext cx="1141549" cy="1141549"/>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9" name="文本占位符 15"/>
          <p:cNvSpPr txBox="1"/>
          <p:nvPr/>
        </p:nvSpPr>
        <p:spPr>
          <a:xfrm>
            <a:off x="779697" y="4738984"/>
            <a:ext cx="847345" cy="5303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lvl1pPr marL="177800" indent="-177800" algn="l" defTabSz="914400" rtl="0" eaLnBrk="1" latinLnBrk="0" hangingPunct="1">
              <a:lnSpc>
                <a:spcPct val="100000"/>
              </a:lnSpc>
              <a:spcBef>
                <a:spcPts val="600"/>
              </a:spcBef>
              <a:buClr>
                <a:schemeClr val="tx2"/>
              </a:buClr>
              <a:buFontTx/>
              <a:buBlip>
                <a:blip r:embed="rId11"/>
              </a:buBlip>
              <a:defRPr sz="1400" kern="1200">
                <a:solidFill>
                  <a:schemeClr val="tx1"/>
                </a:solidFill>
                <a:latin typeface="+mn-lt"/>
                <a:ea typeface="+mn-ea"/>
                <a:cs typeface="+mn-cs"/>
              </a:defRPr>
            </a:lvl1pPr>
            <a:lvl2pPr marL="401955" indent="-224155" algn="l" defTabSz="914400" rtl="0" eaLnBrk="1" latinLnBrk="0" hangingPunct="1">
              <a:lnSpc>
                <a:spcPct val="100000"/>
              </a:lnSpc>
              <a:spcBef>
                <a:spcPts val="300"/>
              </a:spcBef>
              <a:buClr>
                <a:schemeClr val="accent4"/>
              </a:buClr>
              <a:buSzPct val="80000"/>
              <a:buFont typeface="Gill Sans MT" panose="020B0502020104020203" pitchFamily="34" charset="0"/>
              <a:buChar char="»"/>
              <a:defRPr lang="en-US" altLang="zh-CN" sz="1200" kern="1200" dirty="0">
                <a:solidFill>
                  <a:schemeClr val="accent4"/>
                </a:solidFill>
                <a:latin typeface="+mn-lt"/>
                <a:ea typeface="+mn-ea"/>
                <a:cs typeface="+mn-cs"/>
              </a:defRPr>
            </a:lvl2pPr>
            <a:lvl3pPr marL="727075" indent="-228600" algn="l" defTabSz="914400" rtl="0" eaLnBrk="1" latinLnBrk="0" hangingPunct="1">
              <a:lnSpc>
                <a:spcPct val="100000"/>
              </a:lnSpc>
              <a:spcBef>
                <a:spcPts val="600"/>
              </a:spcBef>
              <a:buClr>
                <a:schemeClr val="tx2"/>
              </a:buClr>
              <a:buFont typeface="Gill Sans MT" panose="020B0502020104020203" pitchFamily="34" charset="0"/>
              <a:buChar char="»"/>
              <a:defRPr sz="1000" kern="1200">
                <a:solidFill>
                  <a:schemeClr val="tx1">
                    <a:lumMod val="75000"/>
                    <a:lumOff val="25000"/>
                  </a:schemeClr>
                </a:solidFill>
                <a:latin typeface="+mn-lt"/>
                <a:ea typeface="+mn-ea"/>
                <a:cs typeface="+mn-cs"/>
              </a:defRPr>
            </a:lvl3pPr>
            <a:lvl4pPr marL="1007745" indent="-228600" algn="l" defTabSz="914400" rtl="0" eaLnBrk="1" latinLnBrk="0" hangingPunct="1">
              <a:lnSpc>
                <a:spcPct val="100000"/>
              </a:lnSpc>
              <a:spcBef>
                <a:spcPts val="600"/>
              </a:spcBef>
              <a:buClr>
                <a:schemeClr val="tx2"/>
              </a:buClr>
              <a:buFont typeface="Gill Sans MT" panose="020B0502020104020203" pitchFamily="34" charset="0"/>
              <a:buChar char="»"/>
              <a:defRPr sz="1000" kern="1200">
                <a:solidFill>
                  <a:schemeClr val="tx1">
                    <a:lumMod val="75000"/>
                    <a:lumOff val="25000"/>
                  </a:schemeClr>
                </a:solidFill>
                <a:latin typeface="+mn-lt"/>
                <a:ea typeface="+mn-ea"/>
                <a:cs typeface="+mn-cs"/>
              </a:defRPr>
            </a:lvl4pPr>
            <a:lvl5pPr marL="1259840" indent="-228600" algn="l" defTabSz="914400" rtl="0" eaLnBrk="1" latinLnBrk="0" hangingPunct="1">
              <a:lnSpc>
                <a:spcPct val="100000"/>
              </a:lnSpc>
              <a:spcBef>
                <a:spcPts val="600"/>
              </a:spcBef>
              <a:buClr>
                <a:schemeClr val="tx2"/>
              </a:buClr>
              <a:buFont typeface="Gill Sans MT" panose="020B0502020104020203" pitchFamily="34" charset="0"/>
              <a:buChar char="»"/>
              <a:defRPr sz="1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735"/>
              </a:lnSpc>
              <a:buNone/>
            </a:pPr>
            <a:r>
              <a:rPr lang="zh-CN" altLang="en-US" sz="1865" b="1" dirty="0">
                <a:solidFill>
                  <a:schemeClr val="bg1"/>
                </a:solidFill>
                <a:effectLst>
                  <a:outerShdw blurRad="38100" dist="38100" dir="2700000" algn="tl">
                    <a:srgbClr val="000000">
                      <a:alpha val="43137"/>
                    </a:srgbClr>
                  </a:outerShdw>
                </a:effectLst>
              </a:rPr>
              <a:t>症状情况</a:t>
            </a:r>
            <a:endParaRPr lang="en-US" altLang="zh-CN" sz="1865" b="1" dirty="0">
              <a:solidFill>
                <a:schemeClr val="bg1"/>
              </a:solidFill>
              <a:effectLst>
                <a:outerShdw blurRad="38100" dist="38100" dir="2700000" algn="tl">
                  <a:srgbClr val="000000">
                    <a:alpha val="43137"/>
                  </a:srgbClr>
                </a:outerShdw>
              </a:effectLst>
            </a:endParaRPr>
          </a:p>
        </p:txBody>
      </p:sp>
      <p:sp>
        <p:nvSpPr>
          <p:cNvPr id="200" name="弧形 199"/>
          <p:cNvSpPr/>
          <p:nvPr/>
        </p:nvSpPr>
        <p:spPr>
          <a:xfrm>
            <a:off x="563865" y="4333124"/>
            <a:ext cx="1271375" cy="1271375"/>
          </a:xfrm>
          <a:prstGeom prst="arc">
            <a:avLst>
              <a:gd name="adj1" fmla="val 18486421"/>
              <a:gd name="adj2" fmla="val 8172441"/>
            </a:avLst>
          </a:prstGeom>
          <a:ln w="12700">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01" name="椭圆 200"/>
          <p:cNvSpPr/>
          <p:nvPr/>
        </p:nvSpPr>
        <p:spPr>
          <a:xfrm>
            <a:off x="1689696" y="4009459"/>
            <a:ext cx="349357" cy="34935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02" name="直接连接符 201"/>
          <p:cNvCxnSpPr/>
          <p:nvPr/>
        </p:nvCxnSpPr>
        <p:spPr>
          <a:xfrm>
            <a:off x="1835239" y="5003159"/>
            <a:ext cx="203815" cy="0"/>
          </a:xfrm>
          <a:prstGeom prst="line">
            <a:avLst/>
          </a:prstGeom>
          <a:ln w="9525">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2039053" y="3922453"/>
            <a:ext cx="0" cy="2194480"/>
          </a:xfrm>
          <a:prstGeom prst="line">
            <a:avLst/>
          </a:prstGeom>
          <a:ln w="9525">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4" name="文本占位符 15"/>
          <p:cNvSpPr txBox="1"/>
          <p:nvPr/>
        </p:nvSpPr>
        <p:spPr>
          <a:xfrm>
            <a:off x="2159000" y="3921975"/>
            <a:ext cx="3073406" cy="2193925"/>
          </a:xfrm>
          <a:prstGeom prst="roundRect">
            <a:avLst/>
          </a:prstGeom>
          <a:solidFill>
            <a:schemeClr val="accent4">
              <a:lumMod val="20000"/>
              <a:lumOff val="80000"/>
              <a:alpha val="50000"/>
            </a:schemeClr>
          </a:solidFill>
          <a:ln>
            <a:noFill/>
          </a:ln>
        </p:spPr>
        <p:style>
          <a:lnRef idx="2">
            <a:schemeClr val="accent1"/>
          </a:lnRef>
          <a:fillRef idx="1">
            <a:schemeClr val="lt1"/>
          </a:fillRef>
          <a:effectRef idx="0">
            <a:schemeClr val="accent1"/>
          </a:effectRef>
          <a:fontRef idx="minor">
            <a:schemeClr val="dk1"/>
          </a:fontRef>
        </p:style>
        <p:txBody>
          <a:bodyPr/>
          <a:lstStyle>
            <a:defPPr>
              <a:defRPr lang="zh-CN"/>
            </a:defPPr>
            <a:lvl1pPr indent="0">
              <a:lnSpc>
                <a:spcPct val="100000"/>
              </a:lnSpc>
              <a:spcBef>
                <a:spcPts val="0"/>
              </a:spcBef>
              <a:spcAft>
                <a:spcPts val="1800"/>
              </a:spcAft>
              <a:buClr>
                <a:schemeClr val="tx2"/>
              </a:buClr>
              <a:buFontTx/>
              <a:buNone/>
              <a:defRPr sz="1600" b="1">
                <a:solidFill>
                  <a:schemeClr val="accent5">
                    <a:lumMod val="50000"/>
                  </a:schemeClr>
                </a:solidFill>
              </a:defRPr>
            </a:lvl1pPr>
            <a:lvl2pPr marL="401955" indent="-224155">
              <a:lnSpc>
                <a:spcPct val="100000"/>
              </a:lnSpc>
              <a:spcBef>
                <a:spcPts val="300"/>
              </a:spcBef>
              <a:buClr>
                <a:schemeClr val="accent4"/>
              </a:buClr>
              <a:buSzPct val="80000"/>
              <a:buFont typeface="Gill Sans MT" panose="020B0502020104020203" pitchFamily="34" charset="0"/>
              <a:buChar char="»"/>
              <a:defRPr sz="1200">
                <a:solidFill>
                  <a:schemeClr val="accent4"/>
                </a:solidFill>
              </a:defRPr>
            </a:lvl2pPr>
            <a:lvl3pPr marL="727075"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3pPr>
            <a:lvl4pPr marL="1007745"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4pPr>
            <a:lvl5pPr marL="1259840"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zh-CN" altLang="en-US"/>
              <a:t>症状分布</a:t>
            </a:r>
            <a:endParaRPr lang="en-US" altLang="zh-CN" dirty="0"/>
          </a:p>
        </p:txBody>
      </p:sp>
      <p:graphicFrame>
        <p:nvGraphicFramePr>
          <p:cNvPr id="395" name="Chart 3"/>
          <p:cNvGraphicFramePr/>
          <p:nvPr>
            <p:custDataLst>
              <p:tags r:id="rId37"/>
            </p:custDataLst>
          </p:nvPr>
        </p:nvGraphicFramePr>
        <p:xfrm>
          <a:off x="2151063" y="4532313"/>
          <a:ext cx="3062287" cy="1243012"/>
        </p:xfrm>
        <a:graphic>
          <a:graphicData uri="http://schemas.openxmlformats.org/drawingml/2006/chart">
            <c:chart xmlns:c="http://schemas.openxmlformats.org/drawingml/2006/chart" xmlns:r="http://schemas.openxmlformats.org/officeDocument/2006/relationships" r:id="rId4"/>
          </a:graphicData>
        </a:graphic>
      </p:graphicFrame>
      <p:sp>
        <p:nvSpPr>
          <p:cNvPr id="215" name="文本占位符 2"/>
          <p:cNvSpPr>
            <a:spLocks noGrp="1"/>
          </p:cNvSpPr>
          <p:nvPr>
            <p:custDataLst>
              <p:tags r:id="rId38"/>
            </p:custDataLst>
          </p:nvPr>
        </p:nvSpPr>
        <p:spPr bwMode="auto">
          <a:xfrm>
            <a:off x="4265613" y="5737225"/>
            <a:ext cx="279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C855A80B-723C-41E5-B0CE-69F6C66633DA}" type="datetime'''''''唐''''''''''''''''''''''''''''''''''''''''''氏'''''''''''">
              <a:rPr lang="zh-CN" altLang="en-US" sz="1050" smtClean="0"/>
            </a:fld>
            <a:endParaRPr lang="zh-CN" altLang="en-US" sz="1050" dirty="0">
              <a:sym typeface="微软雅黑" pitchFamily="34" charset="-122"/>
            </a:endParaRPr>
          </a:p>
        </p:txBody>
      </p:sp>
      <p:sp>
        <p:nvSpPr>
          <p:cNvPr id="210" name="文本占位符 2"/>
          <p:cNvSpPr>
            <a:spLocks noGrp="1"/>
          </p:cNvSpPr>
          <p:nvPr>
            <p:custDataLst>
              <p:tags r:id="rId39"/>
            </p:custDataLst>
          </p:nvPr>
        </p:nvSpPr>
        <p:spPr bwMode="auto">
          <a:xfrm>
            <a:off x="2238375" y="5737225"/>
            <a:ext cx="469900"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3361115B-0362-4DAF-9722-63ADE7D76CC0}" type="datetime'自''''''''''''''''''''''''闭症''''''''''''''/''''孤''''''''独症'">
              <a:rPr lang="zh-CN" altLang="en-US" sz="1050" smtClean="0"/>
            </a:fld>
            <a:endParaRPr lang="zh-CN" altLang="en-US" sz="1050" dirty="0">
              <a:sym typeface="微软雅黑" pitchFamily="34" charset="-122"/>
            </a:endParaRPr>
          </a:p>
        </p:txBody>
      </p:sp>
      <p:sp>
        <p:nvSpPr>
          <p:cNvPr id="212" name="文本占位符 2"/>
          <p:cNvSpPr>
            <a:spLocks noGrp="1"/>
          </p:cNvSpPr>
          <p:nvPr>
            <p:custDataLst>
              <p:tags r:id="rId40"/>
            </p:custDataLst>
          </p:nvPr>
        </p:nvSpPr>
        <p:spPr bwMode="auto">
          <a:xfrm>
            <a:off x="2816225" y="5737225"/>
            <a:ext cx="279400"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3D3F2767-E02F-4BF1-ACC1-661E86960CAC}" type="datetime'''''''''''''''''''发''''育迟''缓'''''''">
              <a:rPr lang="zh-CN" altLang="en-US" sz="1050" smtClean="0"/>
            </a:fld>
            <a:endParaRPr lang="zh-CN" altLang="en-US" sz="1050" dirty="0">
              <a:sym typeface="微软雅黑" pitchFamily="34" charset="-122"/>
            </a:endParaRPr>
          </a:p>
        </p:txBody>
      </p:sp>
      <p:sp>
        <p:nvSpPr>
          <p:cNvPr id="211" name="文本占位符 2"/>
          <p:cNvSpPr>
            <a:spLocks noGrp="1"/>
          </p:cNvSpPr>
          <p:nvPr>
            <p:custDataLst>
              <p:tags r:id="rId41"/>
            </p:custDataLst>
          </p:nvPr>
        </p:nvSpPr>
        <p:spPr bwMode="auto">
          <a:xfrm>
            <a:off x="3716338" y="5737225"/>
            <a:ext cx="4127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528D4060-16BC-4AB9-A020-1579D0F98A22}" type="datetime'''多''''''''''''''''''''''动''''''''''''''''''''''''''''''''''症'">
              <a:rPr lang="zh-CN" altLang="en-US" sz="1050" smtClean="0"/>
            </a:fld>
            <a:endParaRPr lang="zh-CN" altLang="en-US" sz="1050" dirty="0">
              <a:sym typeface="微软雅黑" pitchFamily="34" charset="-122"/>
            </a:endParaRPr>
          </a:p>
        </p:txBody>
      </p:sp>
      <p:sp>
        <p:nvSpPr>
          <p:cNvPr id="213" name="文本占位符 2"/>
          <p:cNvSpPr>
            <a:spLocks noGrp="1"/>
          </p:cNvSpPr>
          <p:nvPr>
            <p:custDataLst>
              <p:tags r:id="rId42"/>
            </p:custDataLst>
          </p:nvPr>
        </p:nvSpPr>
        <p:spPr bwMode="auto">
          <a:xfrm>
            <a:off x="3300413" y="5737225"/>
            <a:ext cx="279400"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2AEB5161-0F8E-4D25-A4ED-97220277F4F9}" type="datetime'''''''智''''''''''''''''力障''碍'">
              <a:rPr lang="zh-CN" altLang="en-US" sz="1050" smtClean="0"/>
            </a:fld>
            <a:endParaRPr lang="zh-CN" altLang="en-US" sz="1050" dirty="0">
              <a:sym typeface="微软雅黑" pitchFamily="34" charset="-122"/>
            </a:endParaRPr>
          </a:p>
        </p:txBody>
      </p:sp>
      <p:sp>
        <p:nvSpPr>
          <p:cNvPr id="231" name="文本占位符 2"/>
          <p:cNvSpPr>
            <a:spLocks noGrp="1"/>
          </p:cNvSpPr>
          <p:nvPr>
            <p:custDataLst>
              <p:tags r:id="rId43"/>
            </p:custDataLst>
          </p:nvPr>
        </p:nvSpPr>
        <p:spPr bwMode="auto">
          <a:xfrm>
            <a:off x="4748213" y="5737225"/>
            <a:ext cx="279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B5473467-4A54-498F-80C9-00247A76D783}" type="datetime'''''''脑''''瘫'''''''''''''''''''''''''''''''''''''''''''">
              <a:rPr lang="zh-CN" altLang="en-US" sz="1050" smtClean="0"/>
            </a:fld>
            <a:endParaRPr lang="zh-CN" altLang="en-US" sz="1050" dirty="0">
              <a:sym typeface="微软雅黑" pitchFamily="34" charset="-122"/>
            </a:endParaRPr>
          </a:p>
        </p:txBody>
      </p:sp>
      <p:sp>
        <p:nvSpPr>
          <p:cNvPr id="214" name="文本占位符 2"/>
          <p:cNvSpPr>
            <a:spLocks noGrp="1"/>
          </p:cNvSpPr>
          <p:nvPr>
            <p:custDataLst>
              <p:tags r:id="rId44"/>
            </p:custDataLst>
          </p:nvPr>
        </p:nvSpPr>
        <p:spPr bwMode="gray">
          <a:xfrm>
            <a:off x="2317750" y="4429125"/>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B3E28106-29FF-43EC-B083-DF4D1FC3C9EF}" type="datetime'''''''''''''''''''''6''''''''''''''''''''''4''''''%'''''''''''">
              <a:rPr lang="en-US" altLang="en-US" sz="1050" smtClean="0"/>
            </a:fld>
            <a:endParaRPr lang="zh-CN" altLang="en-US" sz="1050" dirty="0">
              <a:sym typeface="微软雅黑" pitchFamily="34" charset="-122"/>
            </a:endParaRPr>
          </a:p>
        </p:txBody>
      </p:sp>
      <p:sp>
        <p:nvSpPr>
          <p:cNvPr id="209" name="文本占位符 2"/>
          <p:cNvSpPr>
            <a:spLocks noGrp="1"/>
          </p:cNvSpPr>
          <p:nvPr>
            <p:custDataLst>
              <p:tags r:id="rId45"/>
            </p:custDataLst>
          </p:nvPr>
        </p:nvSpPr>
        <p:spPr bwMode="gray">
          <a:xfrm>
            <a:off x="2800350" y="5170488"/>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D2E6A5B1-CB11-4A05-B352-9849A68BBE53}" type="datetime'''''''''''''''''''''''''''''''''''''''''''''''''''''''2''0%'''">
              <a:rPr lang="en-US" altLang="en-US" sz="1050" smtClean="0"/>
            </a:fld>
            <a:endParaRPr lang="zh-CN" altLang="en-US" sz="1050" dirty="0">
              <a:sym typeface="微软雅黑" pitchFamily="34" charset="-122"/>
            </a:endParaRPr>
          </a:p>
        </p:txBody>
      </p:sp>
      <p:sp>
        <p:nvSpPr>
          <p:cNvPr id="207" name="文本占位符 2"/>
          <p:cNvSpPr>
            <a:spLocks noGrp="1"/>
          </p:cNvSpPr>
          <p:nvPr>
            <p:custDataLst>
              <p:tags r:id="rId46"/>
            </p:custDataLst>
          </p:nvPr>
        </p:nvSpPr>
        <p:spPr bwMode="gray">
          <a:xfrm>
            <a:off x="3284538" y="527050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2EFA7C8D-1867-4D22-9C12-B086FCA33E1D}" type="datetime'''''''''''''''14''''''''''''''''''''''''''%'''''''">
              <a:rPr lang="en-US" altLang="en-US" sz="1050" smtClean="0"/>
            </a:fld>
            <a:endParaRPr lang="zh-CN" altLang="en-US" sz="1050" dirty="0">
              <a:sym typeface="微软雅黑" pitchFamily="34" charset="-122"/>
            </a:endParaRPr>
          </a:p>
        </p:txBody>
      </p:sp>
      <p:sp>
        <p:nvSpPr>
          <p:cNvPr id="208" name="文本占位符 2"/>
          <p:cNvSpPr>
            <a:spLocks noGrp="1"/>
          </p:cNvSpPr>
          <p:nvPr>
            <p:custDataLst>
              <p:tags r:id="rId47"/>
            </p:custDataLst>
          </p:nvPr>
        </p:nvSpPr>
        <p:spPr bwMode="gray">
          <a:xfrm>
            <a:off x="3805238" y="5372100"/>
            <a:ext cx="234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FF2D6AD6-104A-43BF-B6CC-F995E16B8564}" type="datetime'''''''''''''8''''''''%'''''''''''''''''''''''">
              <a:rPr lang="en-US" altLang="en-US" sz="1050" smtClean="0"/>
            </a:fld>
            <a:endParaRPr lang="zh-CN" altLang="en-US" sz="1050" dirty="0">
              <a:sym typeface="微软雅黑" pitchFamily="34" charset="-122"/>
            </a:endParaRPr>
          </a:p>
        </p:txBody>
      </p:sp>
      <p:sp>
        <p:nvSpPr>
          <p:cNvPr id="216" name="文本占位符 2"/>
          <p:cNvSpPr>
            <a:spLocks noGrp="1"/>
          </p:cNvSpPr>
          <p:nvPr>
            <p:custDataLst>
              <p:tags r:id="rId48"/>
            </p:custDataLst>
          </p:nvPr>
        </p:nvSpPr>
        <p:spPr bwMode="gray">
          <a:xfrm>
            <a:off x="4287838" y="5405438"/>
            <a:ext cx="234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4F44DE30-6CEC-474B-B3F2-AACEE17B8710}" type="datetime'''''''''''''6''''''%'''''''''''''''''''''''''''''''''''''">
              <a:rPr lang="en-US" altLang="en-US" sz="1050" smtClean="0"/>
            </a:fld>
            <a:endParaRPr lang="zh-CN" altLang="en-US" sz="1050" dirty="0">
              <a:sym typeface="微软雅黑" pitchFamily="34" charset="-122"/>
            </a:endParaRPr>
          </a:p>
        </p:txBody>
      </p:sp>
      <p:sp>
        <p:nvSpPr>
          <p:cNvPr id="242" name="文本占位符 2"/>
          <p:cNvSpPr>
            <a:spLocks noGrp="1"/>
          </p:cNvSpPr>
          <p:nvPr>
            <p:custDataLst>
              <p:tags r:id="rId49"/>
            </p:custDataLst>
          </p:nvPr>
        </p:nvSpPr>
        <p:spPr bwMode="gray">
          <a:xfrm>
            <a:off x="4770438" y="5456238"/>
            <a:ext cx="234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AE986CA1-F25C-4BC8-B95B-C769F5EAB937}" type="datetime'''''''''''3''''''''''''''''''%'''''''''''''''">
              <a:rPr lang="en-US" altLang="en-US" sz="1050" smtClean="0"/>
            </a:fld>
            <a:endParaRPr lang="zh-CN" altLang="en-US" sz="1050" dirty="0">
              <a:sym typeface="微软雅黑" pitchFamily="34" charset="-122"/>
            </a:endParaRPr>
          </a:p>
        </p:txBody>
      </p:sp>
      <p:sp>
        <p:nvSpPr>
          <p:cNvPr id="251" name="文本占位符 15"/>
          <p:cNvSpPr txBox="1"/>
          <p:nvPr/>
        </p:nvSpPr>
        <p:spPr>
          <a:xfrm>
            <a:off x="5349876" y="3921975"/>
            <a:ext cx="3073406" cy="2193925"/>
          </a:xfrm>
          <a:prstGeom prst="roundRect">
            <a:avLst/>
          </a:prstGeom>
          <a:solidFill>
            <a:schemeClr val="accent4">
              <a:lumMod val="20000"/>
              <a:lumOff val="80000"/>
              <a:alpha val="50000"/>
            </a:schemeClr>
          </a:solidFill>
          <a:ln>
            <a:noFill/>
          </a:ln>
        </p:spPr>
        <p:style>
          <a:lnRef idx="2">
            <a:schemeClr val="accent1"/>
          </a:lnRef>
          <a:fillRef idx="1">
            <a:schemeClr val="lt1"/>
          </a:fillRef>
          <a:effectRef idx="0">
            <a:schemeClr val="accent1"/>
          </a:effectRef>
          <a:fontRef idx="minor">
            <a:schemeClr val="dk1"/>
          </a:fontRef>
        </p:style>
        <p:txBody>
          <a:bodyPr/>
          <a:lstStyle>
            <a:defPPr>
              <a:defRPr lang="zh-CN"/>
            </a:defPPr>
            <a:lvl1pPr indent="0">
              <a:lnSpc>
                <a:spcPct val="100000"/>
              </a:lnSpc>
              <a:spcBef>
                <a:spcPts val="0"/>
              </a:spcBef>
              <a:spcAft>
                <a:spcPts val="1800"/>
              </a:spcAft>
              <a:buClr>
                <a:schemeClr val="tx2"/>
              </a:buClr>
              <a:buFontTx/>
              <a:buNone/>
              <a:defRPr sz="1600" b="1">
                <a:solidFill>
                  <a:schemeClr val="accent5">
                    <a:lumMod val="50000"/>
                  </a:schemeClr>
                </a:solidFill>
              </a:defRPr>
            </a:lvl1pPr>
            <a:lvl2pPr marL="401955" indent="-224155">
              <a:lnSpc>
                <a:spcPct val="100000"/>
              </a:lnSpc>
              <a:spcBef>
                <a:spcPts val="300"/>
              </a:spcBef>
              <a:buClr>
                <a:schemeClr val="accent4"/>
              </a:buClr>
              <a:buSzPct val="80000"/>
              <a:buFont typeface="Gill Sans MT" panose="020B0502020104020203" pitchFamily="34" charset="0"/>
              <a:buChar char="»"/>
              <a:defRPr sz="1200">
                <a:solidFill>
                  <a:schemeClr val="accent4"/>
                </a:solidFill>
              </a:defRPr>
            </a:lvl2pPr>
            <a:lvl3pPr marL="727075"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3pPr>
            <a:lvl4pPr marL="1007745"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4pPr>
            <a:lvl5pPr marL="1259840"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zh-CN" altLang="en-US" dirty="0"/>
              <a:t>整体学员</a:t>
            </a:r>
            <a:r>
              <a:rPr lang="zh-CN" altLang="en-US"/>
              <a:t>核心问题</a:t>
            </a:r>
            <a:endParaRPr lang="en-US" altLang="zh-CN" dirty="0"/>
          </a:p>
        </p:txBody>
      </p:sp>
      <p:sp>
        <p:nvSpPr>
          <p:cNvPr id="260" name="文本占位符 15"/>
          <p:cNvSpPr txBox="1"/>
          <p:nvPr/>
        </p:nvSpPr>
        <p:spPr>
          <a:xfrm>
            <a:off x="8554729" y="3921975"/>
            <a:ext cx="3073406" cy="2193925"/>
          </a:xfrm>
          <a:prstGeom prst="roundRect">
            <a:avLst/>
          </a:prstGeom>
          <a:solidFill>
            <a:schemeClr val="accent4">
              <a:lumMod val="20000"/>
              <a:lumOff val="80000"/>
              <a:alpha val="50000"/>
            </a:schemeClr>
          </a:solidFill>
          <a:ln>
            <a:noFill/>
          </a:ln>
        </p:spPr>
        <p:style>
          <a:lnRef idx="2">
            <a:schemeClr val="accent1"/>
          </a:lnRef>
          <a:fillRef idx="1">
            <a:schemeClr val="lt1"/>
          </a:fillRef>
          <a:effectRef idx="0">
            <a:schemeClr val="accent1"/>
          </a:effectRef>
          <a:fontRef idx="minor">
            <a:schemeClr val="dk1"/>
          </a:fontRef>
        </p:style>
        <p:txBody>
          <a:bodyPr/>
          <a:lstStyle>
            <a:defPPr>
              <a:defRPr lang="zh-CN"/>
            </a:defPPr>
            <a:lvl1pPr indent="0">
              <a:lnSpc>
                <a:spcPct val="100000"/>
              </a:lnSpc>
              <a:spcBef>
                <a:spcPts val="0"/>
              </a:spcBef>
              <a:spcAft>
                <a:spcPts val="1800"/>
              </a:spcAft>
              <a:buClr>
                <a:schemeClr val="tx2"/>
              </a:buClr>
              <a:buFontTx/>
              <a:buNone/>
              <a:defRPr sz="1600" b="1">
                <a:solidFill>
                  <a:schemeClr val="accent5">
                    <a:lumMod val="50000"/>
                  </a:schemeClr>
                </a:solidFill>
              </a:defRPr>
            </a:lvl1pPr>
            <a:lvl2pPr marL="401955" indent="-224155">
              <a:lnSpc>
                <a:spcPct val="100000"/>
              </a:lnSpc>
              <a:spcBef>
                <a:spcPts val="300"/>
              </a:spcBef>
              <a:buClr>
                <a:schemeClr val="accent4"/>
              </a:buClr>
              <a:buSzPct val="80000"/>
              <a:buFont typeface="Gill Sans MT" panose="020B0502020104020203" pitchFamily="34" charset="0"/>
              <a:buChar char="»"/>
              <a:defRPr sz="1200">
                <a:solidFill>
                  <a:schemeClr val="accent4"/>
                </a:solidFill>
              </a:defRPr>
            </a:lvl2pPr>
            <a:lvl3pPr marL="727075"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3pPr>
            <a:lvl4pPr marL="1007745"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4pPr>
            <a:lvl5pPr marL="1259840" indent="-228600">
              <a:lnSpc>
                <a:spcPct val="100000"/>
              </a:lnSpc>
              <a:spcBef>
                <a:spcPts val="600"/>
              </a:spcBef>
              <a:buClr>
                <a:schemeClr val="tx2"/>
              </a:buClr>
              <a:buFont typeface="Gill Sans MT" panose="020B0502020104020203" pitchFamily="34" charset="0"/>
              <a:buChar char="»"/>
              <a:defRPr sz="10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zh-CN" altLang="en-US" dirty="0"/>
              <a:t>自</a:t>
            </a:r>
            <a:r>
              <a:rPr lang="zh-CN" altLang="en-US"/>
              <a:t>闭症</a:t>
            </a:r>
            <a:r>
              <a:rPr lang="en-US" altLang="zh-CN" dirty="0"/>
              <a:t>/</a:t>
            </a:r>
            <a:r>
              <a:rPr lang="zh-CN" altLang="en-US" dirty="0"/>
              <a:t>孤独症学员</a:t>
            </a:r>
            <a:r>
              <a:rPr lang="zh-CN" altLang="en-US"/>
              <a:t>核心问题</a:t>
            </a:r>
            <a:endParaRPr lang="en-US" altLang="zh-CN" dirty="0"/>
          </a:p>
        </p:txBody>
      </p:sp>
      <p:graphicFrame>
        <p:nvGraphicFramePr>
          <p:cNvPr id="397" name="Chart 3"/>
          <p:cNvGraphicFramePr/>
          <p:nvPr>
            <p:custDataLst>
              <p:tags r:id="rId50"/>
            </p:custDataLst>
          </p:nvPr>
        </p:nvGraphicFramePr>
        <p:xfrm>
          <a:off x="6600825" y="4276725"/>
          <a:ext cx="1389063" cy="1844675"/>
        </p:xfrm>
        <a:graphic>
          <a:graphicData uri="http://schemas.openxmlformats.org/drawingml/2006/chart">
            <c:chart xmlns:c="http://schemas.openxmlformats.org/drawingml/2006/chart" xmlns:r="http://schemas.openxmlformats.org/officeDocument/2006/relationships" r:id="rId5"/>
          </a:graphicData>
        </a:graphic>
      </p:graphicFrame>
      <p:sp>
        <p:nvSpPr>
          <p:cNvPr id="273" name="文本占位符 2"/>
          <p:cNvSpPr>
            <a:spLocks noGrp="1"/>
          </p:cNvSpPr>
          <p:nvPr>
            <p:custDataLst>
              <p:tags r:id="rId51"/>
            </p:custDataLst>
          </p:nvPr>
        </p:nvSpPr>
        <p:spPr bwMode="auto">
          <a:xfrm>
            <a:off x="6061075" y="5224463"/>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DEEDB933-5022-4D7D-BC37-A88E1D8CB5D6}" type="datetime'''''''''执''''行''''''''''''力差'">
              <a:rPr lang="zh-CN" altLang="en-US" sz="1050" smtClean="0"/>
            </a:fld>
            <a:endParaRPr lang="zh-CN" altLang="en-US" sz="1050" dirty="0">
              <a:sym typeface="微软雅黑" pitchFamily="34" charset="-122"/>
            </a:endParaRPr>
          </a:p>
        </p:txBody>
      </p:sp>
      <p:sp>
        <p:nvSpPr>
          <p:cNvPr id="264" name="文本占位符 2"/>
          <p:cNvSpPr>
            <a:spLocks noGrp="1"/>
          </p:cNvSpPr>
          <p:nvPr>
            <p:custDataLst>
              <p:tags r:id="rId52"/>
            </p:custDataLst>
          </p:nvPr>
        </p:nvSpPr>
        <p:spPr bwMode="auto">
          <a:xfrm>
            <a:off x="6061075" y="4384675"/>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F3AD9072-C348-4DF3-962C-D443AD9588BD}" type="datetime'''''社''''''''''''''''交''''''''''障''''''''''''''碍'''''''">
              <a:rPr lang="zh-CN" altLang="en-US" sz="1050" smtClean="0"/>
            </a:fld>
            <a:endParaRPr lang="zh-CN" altLang="en-US" sz="1050" dirty="0">
              <a:sym typeface="微软雅黑" pitchFamily="34" charset="-122"/>
            </a:endParaRPr>
          </a:p>
        </p:txBody>
      </p:sp>
      <p:sp>
        <p:nvSpPr>
          <p:cNvPr id="270" name="文本占位符 2"/>
          <p:cNvSpPr>
            <a:spLocks noGrp="1"/>
          </p:cNvSpPr>
          <p:nvPr>
            <p:custDataLst>
              <p:tags r:id="rId53"/>
            </p:custDataLst>
          </p:nvPr>
        </p:nvSpPr>
        <p:spPr bwMode="auto">
          <a:xfrm>
            <a:off x="5794375" y="4805363"/>
            <a:ext cx="8001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087DF57E-6C50-453C-B9A8-F3BF2E043656}" type="datetime'''''''''''''''运''''''''''''''''''''''动能''''''力不''足'''">
              <a:rPr lang="zh-CN" altLang="en-US" sz="1050" smtClean="0"/>
            </a:fld>
            <a:endParaRPr lang="zh-CN" altLang="en-US" sz="1050" dirty="0">
              <a:sym typeface="微软雅黑" pitchFamily="34" charset="-122"/>
            </a:endParaRPr>
          </a:p>
        </p:txBody>
      </p:sp>
      <p:sp>
        <p:nvSpPr>
          <p:cNvPr id="266" name="文本占位符 2"/>
          <p:cNvSpPr>
            <a:spLocks noGrp="1"/>
          </p:cNvSpPr>
          <p:nvPr>
            <p:custDataLst>
              <p:tags r:id="rId54"/>
            </p:custDataLst>
          </p:nvPr>
        </p:nvSpPr>
        <p:spPr bwMode="auto">
          <a:xfrm>
            <a:off x="5794375" y="4594225"/>
            <a:ext cx="8001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53D0245E-E49C-4E47-B700-DF5C2A99A6A9}" type="datetime'''''''''''注''意''''力''''''''''''''''不集''''''''''中'">
              <a:rPr lang="zh-CN" altLang="en-US" sz="1050" smtClean="0"/>
            </a:fld>
            <a:endParaRPr lang="zh-CN" altLang="en-US" sz="1050" dirty="0">
              <a:sym typeface="微软雅黑" pitchFamily="34" charset="-122"/>
            </a:endParaRPr>
          </a:p>
        </p:txBody>
      </p:sp>
      <p:sp>
        <p:nvSpPr>
          <p:cNvPr id="271" name="文本占位符 2"/>
          <p:cNvSpPr>
            <a:spLocks noGrp="1"/>
          </p:cNvSpPr>
          <p:nvPr>
            <p:custDataLst>
              <p:tags r:id="rId55"/>
            </p:custDataLst>
          </p:nvPr>
        </p:nvSpPr>
        <p:spPr bwMode="auto">
          <a:xfrm>
            <a:off x="6061075" y="5014913"/>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A05DD9E7-90BE-4830-9331-7284BAC9B0DA}" type="datetime'语''''''''''''''''''''''''''''''''''''言''''''''障碍'">
              <a:rPr lang="zh-CN" altLang="en-US" sz="1050" smtClean="0"/>
            </a:fld>
            <a:endParaRPr lang="zh-CN" altLang="en-US" sz="1050" dirty="0">
              <a:sym typeface="微软雅黑" pitchFamily="34" charset="-122"/>
            </a:endParaRPr>
          </a:p>
        </p:txBody>
      </p:sp>
      <p:sp>
        <p:nvSpPr>
          <p:cNvPr id="298" name="文本占位符 2"/>
          <p:cNvSpPr>
            <a:spLocks noGrp="1"/>
          </p:cNvSpPr>
          <p:nvPr>
            <p:custDataLst>
              <p:tags r:id="rId56"/>
            </p:custDataLst>
          </p:nvPr>
        </p:nvSpPr>
        <p:spPr bwMode="auto">
          <a:xfrm>
            <a:off x="5394325" y="5645150"/>
            <a:ext cx="12001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AB9E5540-0A52-478A-B025-9D4169796439}" type="datetime'''很''''难听指''令''''完''''成''任''''''''''务'''''''''''''">
              <a:rPr lang="zh-CN" altLang="en-US" sz="1050" smtClean="0"/>
            </a:fld>
            <a:endParaRPr lang="zh-CN" altLang="en-US" sz="1050" dirty="0">
              <a:sym typeface="微软雅黑" pitchFamily="34" charset="-122"/>
            </a:endParaRPr>
          </a:p>
        </p:txBody>
      </p:sp>
      <p:sp>
        <p:nvSpPr>
          <p:cNvPr id="272" name="文本占位符 2"/>
          <p:cNvSpPr>
            <a:spLocks noGrp="1"/>
          </p:cNvSpPr>
          <p:nvPr>
            <p:custDataLst>
              <p:tags r:id="rId57"/>
            </p:custDataLst>
          </p:nvPr>
        </p:nvSpPr>
        <p:spPr bwMode="auto">
          <a:xfrm>
            <a:off x="5527675" y="5434013"/>
            <a:ext cx="10668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FBDF0DFF-B485-43EF-BB80-99968379C1A4}" type="datetime'重复''''''''''''''''''刻''''''''''''板行为''严重'''''''''''''''''''">
              <a:rPr lang="zh-CN" altLang="en-US" sz="1050" smtClean="0"/>
            </a:fld>
            <a:endParaRPr lang="zh-CN" altLang="en-US" sz="1050" dirty="0">
              <a:sym typeface="微软雅黑" pitchFamily="34" charset="-122"/>
            </a:endParaRPr>
          </a:p>
        </p:txBody>
      </p:sp>
      <p:sp>
        <p:nvSpPr>
          <p:cNvPr id="316" name="文本占位符 2"/>
          <p:cNvSpPr>
            <a:spLocks noGrp="1"/>
          </p:cNvSpPr>
          <p:nvPr>
            <p:custDataLst>
              <p:tags r:id="rId58"/>
            </p:custDataLst>
          </p:nvPr>
        </p:nvSpPr>
        <p:spPr bwMode="gray">
          <a:xfrm>
            <a:off x="6935788" y="564515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76E06CAC-2A43-459A-ADB3-E9B67938DB23}" type="datetime'''''''1''''''''3%'''''''''''''''''''''''''''''">
              <a:rPr lang="en-US" altLang="en-US" sz="1050" smtClean="0"/>
            </a:fld>
            <a:endParaRPr lang="zh-CN" altLang="en-US" sz="1050" dirty="0">
              <a:sym typeface="微软雅黑" pitchFamily="34" charset="-122"/>
            </a:endParaRPr>
          </a:p>
        </p:txBody>
      </p:sp>
      <p:sp>
        <p:nvSpPr>
          <p:cNvPr id="301" name="文本占位符 2"/>
          <p:cNvSpPr>
            <a:spLocks noGrp="1"/>
          </p:cNvSpPr>
          <p:nvPr>
            <p:custDataLst>
              <p:tags r:id="rId59"/>
            </p:custDataLst>
          </p:nvPr>
        </p:nvSpPr>
        <p:spPr bwMode="auto">
          <a:xfrm>
            <a:off x="5794375" y="5854700"/>
            <a:ext cx="8001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DDAC9C35-F5B5-4692-9694-1C2D07AF3B0D}" type="datetime'''''自''残''''行''''''''''''为''''''''严''''''重'''''''">
              <a:rPr lang="zh-CN" altLang="en-US" sz="1050" smtClean="0"/>
            </a:fld>
            <a:endParaRPr lang="zh-CN" altLang="en-US" sz="1050" dirty="0">
              <a:sym typeface="微软雅黑" pitchFamily="34" charset="-122"/>
            </a:endParaRPr>
          </a:p>
        </p:txBody>
      </p:sp>
      <p:sp>
        <p:nvSpPr>
          <p:cNvPr id="269" name="文本占位符 2"/>
          <p:cNvSpPr>
            <a:spLocks noGrp="1"/>
          </p:cNvSpPr>
          <p:nvPr>
            <p:custDataLst>
              <p:tags r:id="rId60"/>
            </p:custDataLst>
          </p:nvPr>
        </p:nvSpPr>
        <p:spPr bwMode="gray">
          <a:xfrm>
            <a:off x="7932738" y="4384675"/>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056E902D-4B06-4BA8-A967-EB17DE0C8184}" type="datetime'''''''''''''''''7''''''''''''0''''%'''''''''''''''''''''''">
              <a:rPr lang="en-US" altLang="en-US" sz="1050" smtClean="0"/>
            </a:fld>
            <a:endParaRPr lang="zh-CN" altLang="en-US" sz="1050" dirty="0">
              <a:sym typeface="微软雅黑" pitchFamily="34" charset="-122"/>
            </a:endParaRPr>
          </a:p>
        </p:txBody>
      </p:sp>
      <p:sp>
        <p:nvSpPr>
          <p:cNvPr id="267" name="文本占位符 2"/>
          <p:cNvSpPr>
            <a:spLocks noGrp="1"/>
          </p:cNvSpPr>
          <p:nvPr>
            <p:custDataLst>
              <p:tags r:id="rId61"/>
            </p:custDataLst>
          </p:nvPr>
        </p:nvSpPr>
        <p:spPr bwMode="gray">
          <a:xfrm>
            <a:off x="7775575" y="4594225"/>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958B7518-F4BD-49FB-8F3E-F4EF883AF18D}" type="datetime'''''''''''6''1''''''''%'''''''">
              <a:rPr lang="en-US" altLang="en-US" sz="1050" smtClean="0"/>
            </a:fld>
            <a:endParaRPr lang="zh-CN" altLang="en-US" sz="1050" dirty="0">
              <a:sym typeface="微软雅黑" pitchFamily="34" charset="-122"/>
            </a:endParaRPr>
          </a:p>
        </p:txBody>
      </p:sp>
      <p:sp>
        <p:nvSpPr>
          <p:cNvPr id="274" name="文本占位符 2"/>
          <p:cNvSpPr>
            <a:spLocks noGrp="1"/>
          </p:cNvSpPr>
          <p:nvPr>
            <p:custDataLst>
              <p:tags r:id="rId62"/>
            </p:custDataLst>
          </p:nvPr>
        </p:nvSpPr>
        <p:spPr bwMode="gray">
          <a:xfrm>
            <a:off x="7496175" y="4805363"/>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378EBCAC-C37E-43BC-9F7B-84E9174EB320}" type="datetime'''''4''''''''''''''''''''''''''''''''''''''''5''''''%'''">
              <a:rPr lang="en-US" altLang="en-US" sz="1050" smtClean="0"/>
            </a:fld>
            <a:endParaRPr lang="zh-CN" altLang="en-US" sz="1050" dirty="0">
              <a:sym typeface="微软雅黑" pitchFamily="34" charset="-122"/>
            </a:endParaRPr>
          </a:p>
        </p:txBody>
      </p:sp>
      <p:sp>
        <p:nvSpPr>
          <p:cNvPr id="275" name="文本占位符 2"/>
          <p:cNvSpPr>
            <a:spLocks noGrp="1"/>
          </p:cNvSpPr>
          <p:nvPr>
            <p:custDataLst>
              <p:tags r:id="rId63"/>
            </p:custDataLst>
          </p:nvPr>
        </p:nvSpPr>
        <p:spPr bwMode="gray">
          <a:xfrm>
            <a:off x="7461250" y="5014913"/>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5FC4A40E-221C-451A-B97E-33C0C4D05664}" type="datetime'43%'''''''''''''''''''''''''''''''''''''''''''''''''">
              <a:rPr lang="en-US" altLang="en-US" sz="1050" smtClean="0"/>
            </a:fld>
            <a:endParaRPr lang="zh-CN" altLang="en-US" sz="1050" dirty="0">
              <a:sym typeface="微软雅黑" pitchFamily="34" charset="-122"/>
            </a:endParaRPr>
          </a:p>
        </p:txBody>
      </p:sp>
      <p:sp>
        <p:nvSpPr>
          <p:cNvPr id="268" name="文本占位符 2"/>
          <p:cNvSpPr>
            <a:spLocks noGrp="1"/>
          </p:cNvSpPr>
          <p:nvPr>
            <p:custDataLst>
              <p:tags r:id="rId64"/>
            </p:custDataLst>
          </p:nvPr>
        </p:nvSpPr>
        <p:spPr bwMode="gray">
          <a:xfrm>
            <a:off x="7110413" y="5224463"/>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B556D186-38A2-4434-80F9-3E2220807552}" type="datetime'''''''''''''''2''''3''''''''''''''''%'''''''''">
              <a:rPr lang="en-US" altLang="en-US" sz="1050" smtClean="0"/>
            </a:fld>
            <a:endParaRPr lang="zh-CN" altLang="en-US" sz="1050" dirty="0">
              <a:sym typeface="微软雅黑" pitchFamily="34" charset="-122"/>
            </a:endParaRPr>
          </a:p>
        </p:txBody>
      </p:sp>
      <p:sp>
        <p:nvSpPr>
          <p:cNvPr id="326" name="文本占位符 2"/>
          <p:cNvSpPr>
            <a:spLocks noGrp="1"/>
          </p:cNvSpPr>
          <p:nvPr>
            <p:custDataLst>
              <p:tags r:id="rId65"/>
            </p:custDataLst>
          </p:nvPr>
        </p:nvSpPr>
        <p:spPr bwMode="gray">
          <a:xfrm>
            <a:off x="6726238" y="5854700"/>
            <a:ext cx="234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F418A889-00F2-405E-BC4F-C35475405C18}" type="datetime'''1''%'''''''''''''''''''''''''">
              <a:rPr lang="en-US" altLang="en-US" sz="1050" smtClean="0"/>
            </a:fld>
            <a:endParaRPr lang="zh-CN" altLang="en-US" sz="1050" dirty="0">
              <a:sym typeface="微软雅黑" pitchFamily="34" charset="-122"/>
            </a:endParaRPr>
          </a:p>
        </p:txBody>
      </p:sp>
      <p:sp>
        <p:nvSpPr>
          <p:cNvPr id="265" name="文本占位符 2"/>
          <p:cNvSpPr>
            <a:spLocks noGrp="1"/>
          </p:cNvSpPr>
          <p:nvPr>
            <p:custDataLst>
              <p:tags r:id="rId66"/>
            </p:custDataLst>
          </p:nvPr>
        </p:nvSpPr>
        <p:spPr bwMode="gray">
          <a:xfrm>
            <a:off x="6988175" y="5434013"/>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87FB4EDC-88DB-40E6-A9ED-6AC65993B644}" type="datetime'''1''''''6''''''''''''''''''''''''''''''''''%'''''">
              <a:rPr lang="en-US" altLang="en-US" sz="1050" smtClean="0"/>
            </a:fld>
            <a:endParaRPr lang="zh-CN" altLang="en-US" sz="1050" dirty="0">
              <a:sym typeface="微软雅黑" pitchFamily="34" charset="-122"/>
            </a:endParaRPr>
          </a:p>
        </p:txBody>
      </p:sp>
      <p:graphicFrame>
        <p:nvGraphicFramePr>
          <p:cNvPr id="399" name="Chart 3"/>
          <p:cNvGraphicFramePr/>
          <p:nvPr>
            <p:custDataLst>
              <p:tags r:id="rId67"/>
            </p:custDataLst>
          </p:nvPr>
        </p:nvGraphicFramePr>
        <p:xfrm>
          <a:off x="9894888" y="4276725"/>
          <a:ext cx="1389062" cy="1844675"/>
        </p:xfrm>
        <a:graphic>
          <a:graphicData uri="http://schemas.openxmlformats.org/drawingml/2006/chart">
            <c:chart xmlns:c="http://schemas.openxmlformats.org/drawingml/2006/chart" xmlns:r="http://schemas.openxmlformats.org/officeDocument/2006/relationships" r:id="rId6"/>
          </a:graphicData>
        </a:graphic>
      </p:graphicFrame>
      <p:sp>
        <p:nvSpPr>
          <p:cNvPr id="347" name="文本占位符 2"/>
          <p:cNvSpPr>
            <a:spLocks noGrp="1"/>
          </p:cNvSpPr>
          <p:nvPr>
            <p:custDataLst>
              <p:tags r:id="rId68"/>
            </p:custDataLst>
          </p:nvPr>
        </p:nvSpPr>
        <p:spPr bwMode="auto">
          <a:xfrm>
            <a:off x="9088438" y="5854700"/>
            <a:ext cx="8001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92394688-1853-44CA-96A7-D75D96C9CE5E}" type="datetime'自''''''''''''残行''''''''为''''''''''''''''严''''重'''''">
              <a:rPr lang="zh-CN" altLang="en-US" sz="1050" smtClean="0"/>
            </a:fld>
            <a:endParaRPr lang="zh-CN" altLang="en-US" sz="1050" dirty="0">
              <a:sym typeface="微软雅黑" pitchFamily="34" charset="-122"/>
            </a:endParaRPr>
          </a:p>
        </p:txBody>
      </p:sp>
      <p:sp>
        <p:nvSpPr>
          <p:cNvPr id="335" name="文本占位符 2"/>
          <p:cNvSpPr>
            <a:spLocks noGrp="1"/>
          </p:cNvSpPr>
          <p:nvPr>
            <p:custDataLst>
              <p:tags r:id="rId69"/>
            </p:custDataLst>
          </p:nvPr>
        </p:nvSpPr>
        <p:spPr bwMode="auto">
          <a:xfrm>
            <a:off x="9355138" y="5014913"/>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B6B6233D-7528-4F83-A0F1-278AF5B7D9CA}" type="datetime'语''''''''''''''''''''言''障''''碍'''''''''''''''''''''">
              <a:rPr lang="zh-CN" altLang="en-US" sz="1050" smtClean="0"/>
            </a:fld>
            <a:endParaRPr lang="zh-CN" altLang="en-US" sz="1050" dirty="0">
              <a:sym typeface="微软雅黑" pitchFamily="34" charset="-122"/>
            </a:endParaRPr>
          </a:p>
        </p:txBody>
      </p:sp>
      <p:sp>
        <p:nvSpPr>
          <p:cNvPr id="338" name="文本占位符 2"/>
          <p:cNvSpPr>
            <a:spLocks noGrp="1"/>
          </p:cNvSpPr>
          <p:nvPr>
            <p:custDataLst>
              <p:tags r:id="rId70"/>
            </p:custDataLst>
          </p:nvPr>
        </p:nvSpPr>
        <p:spPr bwMode="auto">
          <a:xfrm>
            <a:off x="8821738" y="5434013"/>
            <a:ext cx="10668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94AC0543-8380-4AED-93E4-DFA88D755749}" type="datetime'重''''复''''''''刻''''''板''''''行''''''''''''为''''''严''重'''''''''">
              <a:rPr lang="zh-CN" altLang="en-US" sz="1050" smtClean="0"/>
            </a:fld>
            <a:endParaRPr lang="zh-CN" altLang="en-US" sz="1050" dirty="0">
              <a:sym typeface="微软雅黑" pitchFamily="34" charset="-122"/>
            </a:endParaRPr>
          </a:p>
        </p:txBody>
      </p:sp>
      <p:sp>
        <p:nvSpPr>
          <p:cNvPr id="336" name="文本占位符 2"/>
          <p:cNvSpPr>
            <a:spLocks noGrp="1"/>
          </p:cNvSpPr>
          <p:nvPr>
            <p:custDataLst>
              <p:tags r:id="rId71"/>
            </p:custDataLst>
          </p:nvPr>
        </p:nvSpPr>
        <p:spPr bwMode="auto">
          <a:xfrm>
            <a:off x="9355138" y="4384675"/>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491DD472-B3B7-4D4A-AFE5-5DEFC35A89DD}" type="datetime'''''社''''''''''''''''''''交''''''''''''''''''''障''碍'''''''''">
              <a:rPr lang="zh-CN" altLang="en-US" sz="1050" smtClean="0"/>
            </a:fld>
            <a:endParaRPr lang="zh-CN" altLang="en-US" sz="1050" dirty="0">
              <a:sym typeface="微软雅黑" pitchFamily="34" charset="-122"/>
            </a:endParaRPr>
          </a:p>
        </p:txBody>
      </p:sp>
      <p:sp>
        <p:nvSpPr>
          <p:cNvPr id="342" name="文本占位符 2"/>
          <p:cNvSpPr>
            <a:spLocks noGrp="1"/>
          </p:cNvSpPr>
          <p:nvPr>
            <p:custDataLst>
              <p:tags r:id="rId72"/>
            </p:custDataLst>
          </p:nvPr>
        </p:nvSpPr>
        <p:spPr bwMode="auto">
          <a:xfrm>
            <a:off x="9355138" y="5224463"/>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EA265856-3769-4083-BA24-B0C86280B0B4}" type="datetime'''''''执''''''''''''''''''''''''''''''''行''''''''''''力''''''差'">
              <a:rPr lang="zh-CN" altLang="en-US" sz="1050" smtClean="0"/>
            </a:fld>
            <a:endParaRPr lang="zh-CN" altLang="en-US" sz="1050" dirty="0">
              <a:sym typeface="微软雅黑" pitchFamily="34" charset="-122"/>
            </a:endParaRPr>
          </a:p>
        </p:txBody>
      </p:sp>
      <p:sp>
        <p:nvSpPr>
          <p:cNvPr id="339" name="文本占位符 2"/>
          <p:cNvSpPr>
            <a:spLocks noGrp="1"/>
          </p:cNvSpPr>
          <p:nvPr>
            <p:custDataLst>
              <p:tags r:id="rId73"/>
            </p:custDataLst>
          </p:nvPr>
        </p:nvSpPr>
        <p:spPr bwMode="auto">
          <a:xfrm>
            <a:off x="9088438" y="4594225"/>
            <a:ext cx="8001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BB129A23-B9B3-48DB-AAF5-D56FB8B35AC9}" type="datetime'注''''意力''''''''不''''''''''''集''''''中'''''''''''''''''">
              <a:rPr lang="zh-CN" altLang="en-US" sz="1050" smtClean="0"/>
            </a:fld>
            <a:endParaRPr lang="zh-CN" altLang="en-US" sz="1050" dirty="0">
              <a:sym typeface="微软雅黑" pitchFamily="34" charset="-122"/>
            </a:endParaRPr>
          </a:p>
        </p:txBody>
      </p:sp>
      <p:sp>
        <p:nvSpPr>
          <p:cNvPr id="340" name="文本占位符 2"/>
          <p:cNvSpPr>
            <a:spLocks noGrp="1"/>
          </p:cNvSpPr>
          <p:nvPr>
            <p:custDataLst>
              <p:tags r:id="rId74"/>
            </p:custDataLst>
          </p:nvPr>
        </p:nvSpPr>
        <p:spPr bwMode="auto">
          <a:xfrm>
            <a:off x="9088438" y="4805363"/>
            <a:ext cx="8001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262065DC-82B7-479A-AC1C-1D6BE8F4B027}" type="datetime'''运''''''''''''''动''''''''能''''力''''''''''''''''''不''''''''足'">
              <a:rPr lang="zh-CN" altLang="en-US" sz="1050" smtClean="0"/>
            </a:fld>
            <a:endParaRPr lang="zh-CN" altLang="en-US" sz="1050" dirty="0">
              <a:sym typeface="微软雅黑" pitchFamily="34" charset="-122"/>
            </a:endParaRPr>
          </a:p>
        </p:txBody>
      </p:sp>
      <p:sp>
        <p:nvSpPr>
          <p:cNvPr id="346" name="文本占位符 2"/>
          <p:cNvSpPr>
            <a:spLocks noGrp="1"/>
          </p:cNvSpPr>
          <p:nvPr>
            <p:custDataLst>
              <p:tags r:id="rId75"/>
            </p:custDataLst>
          </p:nvPr>
        </p:nvSpPr>
        <p:spPr bwMode="auto">
          <a:xfrm>
            <a:off x="8688388" y="5645150"/>
            <a:ext cx="12001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B15D969F-0894-4575-BF05-F819D83C5613}" type="datetime'''''''''很''''难''''''听''''''''''指''''''令''完成任''''务'''''">
              <a:rPr lang="zh-CN" altLang="en-US" sz="1050" smtClean="0"/>
            </a:fld>
            <a:endParaRPr lang="zh-CN" altLang="en-US" sz="1050" dirty="0">
              <a:sym typeface="微软雅黑" pitchFamily="34" charset="-122"/>
            </a:endParaRPr>
          </a:p>
        </p:txBody>
      </p:sp>
      <p:sp>
        <p:nvSpPr>
          <p:cNvPr id="369" name="文本占位符 2"/>
          <p:cNvSpPr>
            <a:spLocks noGrp="1"/>
          </p:cNvSpPr>
          <p:nvPr>
            <p:custDataLst>
              <p:tags r:id="rId76"/>
            </p:custDataLst>
          </p:nvPr>
        </p:nvSpPr>
        <p:spPr bwMode="gray">
          <a:xfrm>
            <a:off x="10301288" y="5434013"/>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692D0F82-6DE4-4A66-94C3-A0016EF6554F}" type="datetime'''''''''''''''''''''''2''''''''''''''''1%'''''''''''">
              <a:rPr lang="en-US" altLang="en-US" sz="1050" smtClean="0"/>
            </a:fld>
            <a:endParaRPr lang="zh-CN" altLang="en-US" sz="1050" dirty="0">
              <a:sym typeface="微软雅黑" pitchFamily="34" charset="-122"/>
            </a:endParaRPr>
          </a:p>
        </p:txBody>
      </p:sp>
      <p:sp>
        <p:nvSpPr>
          <p:cNvPr id="337" name="文本占位符 2"/>
          <p:cNvSpPr>
            <a:spLocks noGrp="1"/>
          </p:cNvSpPr>
          <p:nvPr>
            <p:custDataLst>
              <p:tags r:id="rId77"/>
            </p:custDataLst>
          </p:nvPr>
        </p:nvSpPr>
        <p:spPr bwMode="gray">
          <a:xfrm>
            <a:off x="11226800" y="4384675"/>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AAE057C4-E264-44E8-A474-4BCEFB81822D}" type="datetime'''''''''''''''''''''8''''''6''''''%'''''''''''">
              <a:rPr lang="en-US" altLang="en-US" sz="1050" smtClean="0"/>
            </a:fld>
            <a:endParaRPr lang="zh-CN" altLang="en-US" sz="1050" dirty="0">
              <a:sym typeface="微软雅黑" pitchFamily="34" charset="-122"/>
            </a:endParaRPr>
          </a:p>
        </p:txBody>
      </p:sp>
      <p:sp>
        <p:nvSpPr>
          <p:cNvPr id="357" name="文本占位符 2"/>
          <p:cNvSpPr>
            <a:spLocks noGrp="1"/>
          </p:cNvSpPr>
          <p:nvPr>
            <p:custDataLst>
              <p:tags r:id="rId78"/>
            </p:custDataLst>
          </p:nvPr>
        </p:nvSpPr>
        <p:spPr bwMode="gray">
          <a:xfrm>
            <a:off x="10914063" y="4594225"/>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80E9CD54-E24E-426D-9ED7-243F8C65AE35}" type="datetime'''''''''''''''''''6''''''''''''''''''''''''4''''''''%'''''''">
              <a:rPr lang="en-US" altLang="en-US" sz="1050" smtClean="0"/>
            </a:fld>
            <a:endParaRPr lang="zh-CN" altLang="en-US" sz="1050" dirty="0">
              <a:sym typeface="微软雅黑" pitchFamily="34" charset="-122"/>
            </a:endParaRPr>
          </a:p>
        </p:txBody>
      </p:sp>
      <p:sp>
        <p:nvSpPr>
          <p:cNvPr id="366" name="文本占位符 2"/>
          <p:cNvSpPr>
            <a:spLocks noGrp="1"/>
          </p:cNvSpPr>
          <p:nvPr>
            <p:custDataLst>
              <p:tags r:id="rId79"/>
            </p:custDataLst>
          </p:nvPr>
        </p:nvSpPr>
        <p:spPr bwMode="gray">
          <a:xfrm>
            <a:off x="10329863" y="5224463"/>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29EDB884-2135-438E-B5A4-A1C8729BECA5}" type="datetime'''2''''''''''''''''''''''3''''''''''''%'''''''''''''">
              <a:rPr lang="en-US" altLang="en-US" sz="1050" smtClean="0"/>
            </a:fld>
            <a:endParaRPr lang="zh-CN" altLang="en-US" sz="1050" dirty="0">
              <a:sym typeface="微软雅黑" pitchFamily="34" charset="-122"/>
            </a:endParaRPr>
          </a:p>
        </p:txBody>
      </p:sp>
      <p:sp>
        <p:nvSpPr>
          <p:cNvPr id="360" name="文本占位符 2"/>
          <p:cNvSpPr>
            <a:spLocks noGrp="1"/>
          </p:cNvSpPr>
          <p:nvPr>
            <p:custDataLst>
              <p:tags r:id="rId80"/>
            </p:custDataLst>
          </p:nvPr>
        </p:nvSpPr>
        <p:spPr bwMode="gray">
          <a:xfrm>
            <a:off x="10572750" y="4805363"/>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2DCBA2DC-FF74-4A6F-A72E-D50FDD7B67AC}" type="datetime'''''''''''''''''''''''''''''''''''''''''''4''0''''''''''''%'''">
              <a:rPr lang="en-US" altLang="en-US" sz="1050" smtClean="0"/>
            </a:fld>
            <a:endParaRPr lang="zh-CN" altLang="en-US" sz="1050" dirty="0">
              <a:sym typeface="微软雅黑" pitchFamily="34" charset="-122"/>
            </a:endParaRPr>
          </a:p>
        </p:txBody>
      </p:sp>
      <p:sp>
        <p:nvSpPr>
          <p:cNvPr id="363" name="文本占位符 2"/>
          <p:cNvSpPr>
            <a:spLocks noGrp="1"/>
          </p:cNvSpPr>
          <p:nvPr>
            <p:custDataLst>
              <p:tags r:id="rId81"/>
            </p:custDataLst>
          </p:nvPr>
        </p:nvSpPr>
        <p:spPr bwMode="gray">
          <a:xfrm>
            <a:off x="10756900" y="5014913"/>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1EE2AE4E-FC11-46FF-B536-DCEFB30A3931}" type="datetime'''''''''''''''5''''''''''3''%'''''">
              <a:rPr lang="en-US" altLang="en-US" sz="1050" smtClean="0"/>
            </a:fld>
            <a:endParaRPr lang="zh-CN" altLang="en-US" sz="1050" dirty="0">
              <a:sym typeface="微软雅黑" pitchFamily="34" charset="-122"/>
            </a:endParaRPr>
          </a:p>
        </p:txBody>
      </p:sp>
      <p:sp>
        <p:nvSpPr>
          <p:cNvPr id="372" name="文本占位符 2"/>
          <p:cNvSpPr>
            <a:spLocks noGrp="1"/>
          </p:cNvSpPr>
          <p:nvPr>
            <p:custDataLst>
              <p:tags r:id="rId82"/>
            </p:custDataLst>
          </p:nvPr>
        </p:nvSpPr>
        <p:spPr bwMode="gray">
          <a:xfrm>
            <a:off x="10202863" y="564515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B4194BDE-2F04-4FC7-955B-CA6C3CA98C29}" type="datetime'1''''''''''''''4''''''''%'''">
              <a:rPr lang="en-US" altLang="en-US" sz="1050" smtClean="0"/>
            </a:fld>
            <a:endParaRPr lang="zh-CN" altLang="en-US" sz="1050" dirty="0">
              <a:sym typeface="微软雅黑" pitchFamily="34" charset="-122"/>
            </a:endParaRPr>
          </a:p>
        </p:txBody>
      </p:sp>
      <p:sp>
        <p:nvSpPr>
          <p:cNvPr id="375" name="文本占位符 2"/>
          <p:cNvSpPr>
            <a:spLocks noGrp="1"/>
          </p:cNvSpPr>
          <p:nvPr>
            <p:custDataLst>
              <p:tags r:id="rId83"/>
            </p:custDataLst>
          </p:nvPr>
        </p:nvSpPr>
        <p:spPr bwMode="gray">
          <a:xfrm>
            <a:off x="10017125" y="5854700"/>
            <a:ext cx="234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CBE9E939-5518-4C0D-904C-457AFA325781}" type="datetime'1''%'''''''''''''''''''''''''''''''''''''''''''''''''">
              <a:rPr lang="en-US" altLang="en-US" sz="1050" smtClean="0"/>
            </a:fld>
            <a:endParaRPr lang="zh-CN" altLang="en-US" sz="1050" dirty="0">
              <a:sym typeface="微软雅黑" pitchFamily="34" charset="-122"/>
            </a:endParaRPr>
          </a:p>
        </p:txBody>
      </p:sp>
      <p:sp>
        <p:nvSpPr>
          <p:cNvPr id="391" name="文本占位符 4"/>
          <p:cNvSpPr txBox="1"/>
          <p:nvPr/>
        </p:nvSpPr>
        <p:spPr>
          <a:xfrm>
            <a:off x="699632" y="930961"/>
            <a:ext cx="8620578" cy="636002"/>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0"/>
              </a:spcBef>
              <a:buClrTx/>
              <a:buFont typeface="Arial" panose="020B0604020202020204"/>
              <a:buNone/>
              <a:defRPr sz="1800" kern="1200">
                <a:solidFill>
                  <a:srgbClr val="2D97C8"/>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dirty="0"/>
              <a:t>羽之爱在训学员</a:t>
            </a:r>
            <a:r>
              <a:rPr lang="zh-CN" altLang="zh-CN" dirty="0"/>
              <a:t>以男生</a:t>
            </a:r>
            <a:r>
              <a:rPr lang="en-US" altLang="zh-CN" dirty="0"/>
              <a:t>(~75%)</a:t>
            </a:r>
            <a:r>
              <a:rPr lang="zh-CN" altLang="zh-CN" dirty="0"/>
              <a:t>，</a:t>
            </a:r>
            <a:r>
              <a:rPr lang="en-US" altLang="zh-CN" dirty="0"/>
              <a:t>14</a:t>
            </a:r>
            <a:r>
              <a:rPr lang="zh-CN" altLang="zh-CN" dirty="0"/>
              <a:t>岁以下（</a:t>
            </a:r>
            <a:r>
              <a:rPr lang="en-US" altLang="zh-CN" dirty="0"/>
              <a:t>~85%</a:t>
            </a:r>
            <a:r>
              <a:rPr lang="zh-CN" altLang="zh-CN" dirty="0"/>
              <a:t>）为主</a:t>
            </a:r>
            <a:r>
              <a:rPr lang="zh-CN" altLang="en-US" dirty="0"/>
              <a:t>；自闭症</a:t>
            </a:r>
            <a:r>
              <a:rPr lang="en-US" altLang="zh-CN" dirty="0"/>
              <a:t>/</a:t>
            </a:r>
            <a:r>
              <a:rPr lang="zh-CN" altLang="en-US" dirty="0"/>
              <a:t>孤独症为核心症状（</a:t>
            </a:r>
            <a:r>
              <a:rPr lang="en-US" altLang="zh-CN" dirty="0"/>
              <a:t>~65%</a:t>
            </a:r>
            <a:r>
              <a:rPr lang="zh-CN" altLang="en-US" dirty="0"/>
              <a:t>），其中社交障碍、注意力不集中为核心问题</a:t>
            </a:r>
            <a:endParaRPr lang="zh-CN" altLang="en-US" dirty="0"/>
          </a:p>
        </p:txBody>
      </p:sp>
      <p:sp>
        <p:nvSpPr>
          <p:cNvPr id="394" name="文本框 17"/>
          <p:cNvSpPr/>
          <p:nvPr/>
        </p:nvSpPr>
        <p:spPr bwMode="auto">
          <a:xfrm>
            <a:off x="7037294" y="6410004"/>
            <a:ext cx="4344855" cy="274320"/>
          </a:xfrm>
          <a:prstGeom prst="rect">
            <a:avLst/>
          </a:prstGeom>
          <a:noFill/>
        </p:spPr>
        <p:txBody>
          <a:bodyPr wrap="square" rtlCol="0">
            <a:spAutoFit/>
          </a:bodyPr>
          <a:lstStyle/>
          <a:p>
            <a:pPr marL="0" marR="0" lvl="0" indent="0" algn="l" defTabSz="914400" rtl="0">
              <a:lnSpc>
                <a:spcPct val="100000"/>
              </a:lnSpc>
              <a:spcBef>
                <a:spcPts val="0"/>
              </a:spcBef>
              <a:spcAft>
                <a:spcPts val="0"/>
              </a:spcAft>
              <a:buClr>
                <a:srgbClr val="2D97C8"/>
              </a:buClr>
              <a:buSzTx/>
              <a:buFontTx/>
              <a:buNone/>
              <a:defRPr lang="en-US" sz="1800" b="0" i="0" u="none" strike="noStrike" cap="none" spc="0">
                <a:solidFill>
                  <a:srgbClr val="000000"/>
                </a:solidFill>
                <a:latin typeface="Arial" panose="020B0604020202020204"/>
                <a:ea typeface="微软雅黑"/>
                <a:cs typeface="Arial" panose="020B0604020202020204"/>
              </a:defRPr>
            </a:pPr>
            <a:r>
              <a:rPr lang="en-US" sz="1200" b="0" i="0" u="none" strike="noStrike" cap="none" spc="0" dirty="0">
                <a:ln>
                  <a:noFill/>
                </a:ln>
                <a:solidFill>
                  <a:srgbClr val="000000"/>
                </a:solidFill>
                <a:latin typeface="Heiti SC Light" panose="02000000000000000000" charset="-122"/>
                <a:ea typeface="Heiti SC Light" panose="02000000000000000000" charset="-122"/>
                <a:cs typeface="Heiti SC Light" panose="02000000000000000000" charset="-122"/>
              </a:rPr>
              <a:t>Source</a:t>
            </a:r>
            <a:r>
              <a:rPr lang="zh-CN" sz="1200" b="0" i="0" u="none" strike="noStrike" cap="none" spc="0" dirty="0">
                <a:ln>
                  <a:noFill/>
                </a:ln>
                <a:solidFill>
                  <a:srgbClr val="000000"/>
                </a:solidFill>
                <a:latin typeface="Heiti SC Light" panose="02000000000000000000" charset="-122"/>
                <a:ea typeface="Heiti SC Light" panose="02000000000000000000" charset="-122"/>
                <a:cs typeface="Heiti SC Light" panose="02000000000000000000" charset="-122"/>
              </a:rPr>
              <a:t>：</a:t>
            </a:r>
            <a:r>
              <a:rPr lang="en-US" sz="1200" b="0" i="0" u="none" strike="noStrike" cap="none" spc="0" dirty="0">
                <a:ln>
                  <a:noFill/>
                </a:ln>
                <a:solidFill>
                  <a:srgbClr val="000000"/>
                </a:solidFill>
                <a:latin typeface="Arial" panose="020B0604020202020204"/>
                <a:ea typeface="微软雅黑"/>
                <a:cs typeface="Arial" panose="020B0604020202020204"/>
              </a:rPr>
              <a:t>22</a:t>
            </a:r>
            <a:r>
              <a:rPr lang="zh-CN" sz="1200" b="0" i="0" u="none" strike="noStrike" cap="none" spc="0" dirty="0">
                <a:ln>
                  <a:noFill/>
                </a:ln>
                <a:solidFill>
                  <a:srgbClr val="000000"/>
                </a:solidFill>
                <a:latin typeface="Arial" panose="020B0604020202020204"/>
                <a:ea typeface="微软雅黑"/>
                <a:cs typeface="Arial" panose="020B0604020202020204"/>
              </a:rPr>
              <a:t>年羽之爱在训学员家长调研结果分析 </a:t>
            </a:r>
            <a:r>
              <a:rPr lang="en-US" sz="1200" b="0" i="0" u="none" strike="noStrike" cap="none" spc="0" dirty="0">
                <a:ln>
                  <a:noFill/>
                </a:ln>
                <a:solidFill>
                  <a:srgbClr val="000000"/>
                </a:solidFill>
                <a:latin typeface="Arial" panose="020B0604020202020204"/>
                <a:ea typeface="微软雅黑"/>
                <a:cs typeface="Arial" panose="020B0604020202020204"/>
              </a:rPr>
              <a:t>N=207</a:t>
            </a:r>
            <a:endParaRPr lang="zh-CN" sz="1200" b="0" i="0" u="none" strike="noStrike" cap="none" spc="0" dirty="0">
              <a:ln>
                <a:noFill/>
              </a:ln>
              <a:solidFill>
                <a:srgbClr val="000000"/>
              </a:solidFill>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pic>
        <p:nvPicPr>
          <p:cNvPr id="11" name="对象 10" hidden="1"/>
          <p:cNvPicPr/>
          <p:nvPr/>
        </p:nvPicPr>
        <p:blipFill>
          <a:blip r:embed="rId4"/>
          <a:stretch>
            <a:fillRect/>
          </a:stretch>
        </p:blipFill>
        <p:spPr>
          <a:xfrm>
            <a:off x="1588" y="1588"/>
            <a:ext cx="1588" cy="1588"/>
          </a:xfrm>
          <a:prstGeom prst="rect">
            <a:avLst/>
          </a:prstGeom>
        </p:spPr>
      </p:pic>
      <p:pic>
        <p:nvPicPr>
          <p:cNvPr id="9" name="图片 8"/>
          <p:cNvPicPr>
            <a:picLocks noChangeAspect="1"/>
          </p:cNvPicPr>
          <p:nvPr/>
        </p:nvPicPr>
        <p:blipFill rotWithShape="1">
          <a:blip r:embed="rId5"/>
          <a:srcRect r="33765" b="5960"/>
          <a:stretch>
            <a:fillRect/>
          </a:stretch>
        </p:blipFill>
        <p:spPr>
          <a:xfrm>
            <a:off x="4950717" y="508"/>
            <a:ext cx="7241283" cy="6857492"/>
          </a:xfrm>
          <a:prstGeom prst="rect">
            <a:avLst/>
          </a:prstGeom>
        </p:spPr>
      </p:pic>
      <p:sp>
        <p:nvSpPr>
          <p:cNvPr id="10" name="矩形 9"/>
          <p:cNvSpPr/>
          <p:nvPr/>
        </p:nvSpPr>
        <p:spPr>
          <a:xfrm flipH="1">
            <a:off x="2223930" y="0"/>
            <a:ext cx="8884333" cy="6857491"/>
          </a:xfrm>
          <a:prstGeom prst="rect">
            <a:avLst/>
          </a:prstGeom>
          <a:gradFill>
            <a:gsLst>
              <a:gs pos="31200">
                <a:srgbClr val="FFFFFF"/>
              </a:gs>
              <a:gs pos="0">
                <a:schemeClr val="bg1"/>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defTabSz="914400">
              <a:defRPr/>
            </a:pPr>
            <a:endParaRPr lang="zh-CN" altLang="en-US" sz="1200" dirty="0">
              <a:solidFill>
                <a:prstClr val="white"/>
              </a:solidFill>
              <a:latin typeface="Arial" panose="020B0604020202020204"/>
              <a:ea typeface="微软雅黑"/>
            </a:endParaRPr>
          </a:p>
        </p:txBody>
      </p:sp>
      <p:sp>
        <p:nvSpPr>
          <p:cNvPr id="2" name="标题 1"/>
          <p:cNvSpPr>
            <a:spLocks noGrp="1"/>
          </p:cNvSpPr>
          <p:nvPr>
            <p:ph type="title"/>
          </p:nvPr>
        </p:nvSpPr>
        <p:spPr/>
        <p:txBody>
          <a:bodyPr vert="horz"/>
          <a:lstStyle/>
          <a:p>
            <a:r>
              <a:rPr lang="zh-CN" altLang="en-US" dirty="0"/>
              <a:t>羽之爱在训学员家长画像</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bwMode="auto">
          <a:prstGeom prst="rect">
            <a:avLst/>
          </a:prstGeom>
        </p:spPr>
        <p:txBody>
          <a:bodyPr/>
          <a:lstStyle/>
          <a:p>
            <a:r>
              <a:rPr lang="zh-CN" sz="1200">
                <a:latin typeface="微软雅黑"/>
                <a:ea typeface="微软雅黑"/>
                <a:cs typeface="微软雅黑"/>
              </a:rPr>
              <a:t>羽之爱品牌规划咨询项目</a:t>
            </a:r>
            <a:endParaRPr lang="zh-CN"/>
          </a:p>
        </p:txBody>
      </p:sp>
      <p:sp>
        <p:nvSpPr>
          <p:cNvPr id="12" name="椭圆 11"/>
          <p:cNvSpPr/>
          <p:nvPr/>
        </p:nvSpPr>
        <p:spPr bwMode="auto">
          <a:xfrm>
            <a:off x="581960" y="3088053"/>
            <a:ext cx="1141549" cy="1141549"/>
          </a:xfrm>
          <a:prstGeom prst="ellipse">
            <a:avLst/>
          </a:prstGeom>
          <a:gradFill>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弧形 12"/>
          <p:cNvSpPr/>
          <p:nvPr/>
        </p:nvSpPr>
        <p:spPr bwMode="auto">
          <a:xfrm>
            <a:off x="517527" y="3023140"/>
            <a:ext cx="1271375" cy="1271375"/>
          </a:xfrm>
          <a:prstGeom prst="arc">
            <a:avLst>
              <a:gd name="adj1" fmla="val 18486421"/>
              <a:gd name="adj2" fmla="val 8172441"/>
            </a:avLst>
          </a:prstGeom>
          <a:ln w="12700">
            <a:solidFill>
              <a:schemeClr val="tx2">
                <a:lumMod val="40000"/>
                <a:lumOff val="6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4" name="直接连接符 13"/>
          <p:cNvCxnSpPr/>
          <p:nvPr/>
        </p:nvCxnSpPr>
        <p:spPr bwMode="auto">
          <a:xfrm>
            <a:off x="1788901" y="3693175"/>
            <a:ext cx="203815" cy="0"/>
          </a:xfrm>
          <a:prstGeom prst="line">
            <a:avLst/>
          </a:prstGeom>
          <a:ln w="9525">
            <a:solidFill>
              <a:schemeClr val="tx2">
                <a:lumMod val="40000"/>
                <a:lumOff val="6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auto">
          <a:xfrm flipH="1">
            <a:off x="2000953" y="1644410"/>
            <a:ext cx="0" cy="4592884"/>
          </a:xfrm>
          <a:prstGeom prst="line">
            <a:avLst/>
          </a:prstGeom>
          <a:ln w="9525">
            <a:solidFill>
              <a:schemeClr val="tx2">
                <a:lumMod val="40000"/>
                <a:lumOff val="6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文本占位符 15"/>
          <p:cNvSpPr/>
          <p:nvPr/>
        </p:nvSpPr>
        <p:spPr bwMode="auto">
          <a:xfrm>
            <a:off x="733359" y="3429000"/>
            <a:ext cx="847345" cy="53162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lvl1pPr marL="177800" indent="-177800" algn="l" defTabSz="914400" rtl="0" eaLnBrk="1" latinLnBrk="0" hangingPunct="1">
              <a:lnSpc>
                <a:spcPct val="100000"/>
              </a:lnSpc>
              <a:spcBef>
                <a:spcPts val="600"/>
              </a:spcBef>
              <a:buClr>
                <a:schemeClr val="tx2"/>
              </a:buClr>
              <a:buFontTx/>
              <a:defRPr sz="1400" kern="1200">
                <a:solidFill>
                  <a:schemeClr val="tx1"/>
                </a:solidFill>
                <a:latin typeface="+mn-lt"/>
                <a:ea typeface="+mn-ea"/>
                <a:cs typeface="+mn-cs"/>
              </a:defRPr>
            </a:lvl1pPr>
            <a:lvl2pPr marL="401955" indent="-224155" algn="l" defTabSz="914400" rtl="0" eaLnBrk="1" latinLnBrk="0" hangingPunct="1">
              <a:lnSpc>
                <a:spcPct val="100000"/>
              </a:lnSpc>
              <a:spcBef>
                <a:spcPts val="300"/>
              </a:spcBef>
              <a:buClr>
                <a:schemeClr val="accent4"/>
              </a:buClr>
              <a:buSzPct val="80000"/>
              <a:buFont typeface="Gill Sans MT"/>
              <a:buChar char="»"/>
              <a:defRPr lang="en-US" altLang="zh-CN" sz="1200" kern="1200" dirty="0">
                <a:solidFill>
                  <a:schemeClr val="accent4"/>
                </a:solidFill>
                <a:latin typeface="+mn-lt"/>
                <a:ea typeface="+mn-ea"/>
                <a:cs typeface="+mn-cs"/>
              </a:defRPr>
            </a:lvl2pPr>
            <a:lvl3pPr marL="727075" indent="-228600" algn="l" defTabSz="914400" rtl="0" eaLnBrk="1" latinLnBrk="0" hangingPunct="1">
              <a:lnSpc>
                <a:spcPct val="100000"/>
              </a:lnSpc>
              <a:spcBef>
                <a:spcPts val="600"/>
              </a:spcBef>
              <a:buClr>
                <a:schemeClr val="tx2"/>
              </a:buClr>
              <a:buFont typeface="Gill Sans MT"/>
              <a:buChar char="»"/>
              <a:defRPr sz="1000" kern="1200">
                <a:solidFill>
                  <a:schemeClr val="tx1">
                    <a:lumMod val="75000"/>
                    <a:lumOff val="25000"/>
                  </a:schemeClr>
                </a:solidFill>
                <a:latin typeface="+mn-lt"/>
                <a:ea typeface="+mn-ea"/>
                <a:cs typeface="+mn-cs"/>
              </a:defRPr>
            </a:lvl3pPr>
            <a:lvl4pPr marL="1007745" indent="-228600" algn="l" defTabSz="914400" rtl="0" eaLnBrk="1" latinLnBrk="0" hangingPunct="1">
              <a:lnSpc>
                <a:spcPct val="100000"/>
              </a:lnSpc>
              <a:spcBef>
                <a:spcPts val="600"/>
              </a:spcBef>
              <a:buClr>
                <a:schemeClr val="tx2"/>
              </a:buClr>
              <a:buFont typeface="Gill Sans MT"/>
              <a:buChar char="»"/>
              <a:defRPr sz="1000" kern="1200">
                <a:solidFill>
                  <a:schemeClr val="tx1">
                    <a:lumMod val="75000"/>
                    <a:lumOff val="25000"/>
                  </a:schemeClr>
                </a:solidFill>
                <a:latin typeface="+mn-lt"/>
                <a:ea typeface="+mn-ea"/>
                <a:cs typeface="+mn-cs"/>
              </a:defRPr>
            </a:lvl4pPr>
            <a:lvl5pPr marL="1259840" indent="-228600" algn="l" defTabSz="914400" rtl="0" eaLnBrk="1" latinLnBrk="0" hangingPunct="1">
              <a:lnSpc>
                <a:spcPct val="100000"/>
              </a:lnSpc>
              <a:spcBef>
                <a:spcPts val="600"/>
              </a:spcBef>
              <a:buClr>
                <a:schemeClr val="tx2"/>
              </a:buClr>
              <a:buFont typeface="Gill Sans MT"/>
              <a:buChar char="»"/>
              <a:defRPr sz="1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lnSpc>
                <a:spcPts val="1735"/>
              </a:lnSpc>
              <a:spcAft>
                <a:spcPts val="600"/>
              </a:spcAft>
              <a:buNone/>
            </a:pPr>
            <a:r>
              <a:rPr lang="zh-CN" altLang="en-US" sz="1865" b="1" dirty="0">
                <a:solidFill>
                  <a:schemeClr val="bg1"/>
                </a:solidFill>
                <a:effectLst>
                  <a:outerShdw blurRad="38100" dist="38100" dir="2700000" algn="tl">
                    <a:srgbClr val="000000">
                      <a:alpha val="43137"/>
                    </a:srgbClr>
                  </a:outerShdw>
                </a:effectLst>
              </a:rPr>
              <a:t>核心特征</a:t>
            </a:r>
            <a:endParaRPr lang="en-US" altLang="zh-CN" sz="1865" b="1" dirty="0">
              <a:solidFill>
                <a:schemeClr val="bg1"/>
              </a:solidFill>
              <a:effectLst>
                <a:outerShdw blurRad="38100" dist="38100" dir="2700000" algn="tl">
                  <a:srgbClr val="000000">
                    <a:alpha val="43137"/>
                  </a:srgbClr>
                </a:outerShdw>
              </a:effectLst>
            </a:endParaRPr>
          </a:p>
        </p:txBody>
      </p:sp>
      <p:sp>
        <p:nvSpPr>
          <p:cNvPr id="19" name="矩形 18"/>
          <p:cNvSpPr/>
          <p:nvPr/>
        </p:nvSpPr>
        <p:spPr bwMode="auto">
          <a:xfrm>
            <a:off x="2204874" y="1662382"/>
            <a:ext cx="6648443" cy="4574911"/>
          </a:xfrm>
          <a:prstGeom prst="rect">
            <a:avLst/>
          </a:prstGeom>
          <a:gradFill>
            <a:gsLst>
              <a:gs pos="0">
                <a:schemeClr val="accent6">
                  <a:lumMod val="95000"/>
                </a:schemeClr>
              </a:gs>
              <a:gs pos="100000">
                <a:schemeClr val="accent6">
                  <a:lumMod val="95000"/>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800" b="1" dirty="0">
              <a:solidFill>
                <a:schemeClr val="bg1"/>
              </a:solidFill>
            </a:endParaRPr>
          </a:p>
        </p:txBody>
      </p:sp>
      <p:sp>
        <p:nvSpPr>
          <p:cNvPr id="21" name="文本占位符 15"/>
          <p:cNvSpPr/>
          <p:nvPr/>
        </p:nvSpPr>
        <p:spPr bwMode="auto">
          <a:xfrm>
            <a:off x="2408439" y="1900961"/>
            <a:ext cx="6354561" cy="407408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77800" indent="-177800" algn="l" defTabSz="914400" rtl="0" eaLnBrk="1" latinLnBrk="0" hangingPunct="1">
              <a:lnSpc>
                <a:spcPct val="100000"/>
              </a:lnSpc>
              <a:spcBef>
                <a:spcPts val="600"/>
              </a:spcBef>
              <a:buClr>
                <a:schemeClr val="tx2"/>
              </a:buClr>
              <a:buFontTx/>
              <a:defRPr sz="1400" kern="1200">
                <a:solidFill>
                  <a:schemeClr val="tx1"/>
                </a:solidFill>
                <a:latin typeface="+mn-lt"/>
                <a:ea typeface="+mn-ea"/>
                <a:cs typeface="+mn-cs"/>
              </a:defRPr>
            </a:lvl1pPr>
            <a:lvl2pPr marL="401955" indent="-224155" algn="l" defTabSz="914400" rtl="0" eaLnBrk="1" latinLnBrk="0" hangingPunct="1">
              <a:lnSpc>
                <a:spcPct val="100000"/>
              </a:lnSpc>
              <a:spcBef>
                <a:spcPts val="300"/>
              </a:spcBef>
              <a:buClr>
                <a:schemeClr val="accent4"/>
              </a:buClr>
              <a:buSzPct val="80000"/>
              <a:buFont typeface="Gill Sans MT"/>
              <a:buChar char="»"/>
              <a:defRPr lang="en-US" altLang="zh-CN" sz="1200" kern="1200" dirty="0">
                <a:solidFill>
                  <a:schemeClr val="accent4"/>
                </a:solidFill>
                <a:latin typeface="+mn-lt"/>
                <a:ea typeface="+mn-ea"/>
                <a:cs typeface="+mn-cs"/>
              </a:defRPr>
            </a:lvl2pPr>
            <a:lvl3pPr marL="727075" indent="-228600" algn="l" defTabSz="914400" rtl="0" eaLnBrk="1" latinLnBrk="0" hangingPunct="1">
              <a:lnSpc>
                <a:spcPct val="100000"/>
              </a:lnSpc>
              <a:spcBef>
                <a:spcPts val="600"/>
              </a:spcBef>
              <a:buClr>
                <a:schemeClr val="tx2"/>
              </a:buClr>
              <a:buFont typeface="Gill Sans MT"/>
              <a:buChar char="»"/>
              <a:defRPr sz="1000" kern="1200">
                <a:solidFill>
                  <a:schemeClr val="tx1">
                    <a:lumMod val="75000"/>
                    <a:lumOff val="25000"/>
                  </a:schemeClr>
                </a:solidFill>
                <a:latin typeface="+mn-lt"/>
                <a:ea typeface="+mn-ea"/>
                <a:cs typeface="+mn-cs"/>
              </a:defRPr>
            </a:lvl3pPr>
            <a:lvl4pPr marL="1007745" indent="-228600" algn="l" defTabSz="914400" rtl="0" eaLnBrk="1" latinLnBrk="0" hangingPunct="1">
              <a:lnSpc>
                <a:spcPct val="100000"/>
              </a:lnSpc>
              <a:spcBef>
                <a:spcPts val="600"/>
              </a:spcBef>
              <a:buClr>
                <a:schemeClr val="tx2"/>
              </a:buClr>
              <a:buFont typeface="Gill Sans MT"/>
              <a:buChar char="»"/>
              <a:defRPr sz="1000" kern="1200">
                <a:solidFill>
                  <a:schemeClr val="tx1">
                    <a:lumMod val="75000"/>
                    <a:lumOff val="25000"/>
                  </a:schemeClr>
                </a:solidFill>
                <a:latin typeface="+mn-lt"/>
                <a:ea typeface="+mn-ea"/>
                <a:cs typeface="+mn-cs"/>
              </a:defRPr>
            </a:lvl4pPr>
            <a:lvl5pPr marL="1259840" indent="-228600" algn="l" defTabSz="914400" rtl="0" eaLnBrk="1" latinLnBrk="0" hangingPunct="1">
              <a:lnSpc>
                <a:spcPct val="100000"/>
              </a:lnSpc>
              <a:spcBef>
                <a:spcPts val="600"/>
              </a:spcBef>
              <a:buClr>
                <a:schemeClr val="tx2"/>
              </a:buClr>
              <a:buFont typeface="Gill Sans MT"/>
              <a:buChar char="»"/>
              <a:defRPr sz="1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179705" indent="-179705">
              <a:spcAft>
                <a:spcPts val="600"/>
              </a:spcAft>
              <a:buClr>
                <a:schemeClr val="tx2">
                  <a:lumMod val="40000"/>
                  <a:lumOff val="60000"/>
                </a:schemeClr>
              </a:buClr>
              <a:buFont typeface="Arial" panose="020B0604020202020204"/>
              <a:buChar char="•"/>
            </a:pPr>
            <a:r>
              <a:rPr lang="zh-CN" altLang="en-US" sz="1600" b="1" dirty="0">
                <a:solidFill>
                  <a:schemeClr val="accent5">
                    <a:lumMod val="50000"/>
                  </a:schemeClr>
                </a:solidFill>
              </a:rPr>
              <a:t>对孩子康复的态度：</a:t>
            </a:r>
            <a:r>
              <a:rPr lang="zh-CN" altLang="en-US" sz="1600" b="1" dirty="0">
                <a:solidFill>
                  <a:schemeClr val="tx2">
                    <a:lumMod val="60000"/>
                    <a:lumOff val="40000"/>
                  </a:schemeClr>
                </a:solidFill>
              </a:rPr>
              <a:t>对孩子康复及恢复有耐心</a:t>
            </a:r>
            <a:r>
              <a:rPr lang="zh-CN" altLang="en-US" sz="1600" dirty="0">
                <a:solidFill>
                  <a:schemeClr val="accent5">
                    <a:lumMod val="50000"/>
                  </a:schemeClr>
                </a:solidFill>
              </a:rPr>
              <a:t>，能够持之以恒坚持带孩子训练</a:t>
            </a:r>
            <a:endParaRPr lang="en-US" altLang="zh-CN" sz="1600" dirty="0">
              <a:solidFill>
                <a:schemeClr val="tx2">
                  <a:lumMod val="60000"/>
                  <a:lumOff val="40000"/>
                </a:schemeClr>
              </a:solidFill>
            </a:endParaRPr>
          </a:p>
          <a:p>
            <a:pPr marL="179705" indent="-179705">
              <a:spcAft>
                <a:spcPts val="600"/>
              </a:spcAft>
              <a:buClr>
                <a:schemeClr val="tx2">
                  <a:lumMod val="40000"/>
                  <a:lumOff val="60000"/>
                </a:schemeClr>
              </a:buClr>
              <a:buFont typeface="Arial" panose="020B0604020202020204"/>
              <a:buChar char="•"/>
            </a:pPr>
            <a:r>
              <a:rPr lang="zh-CN" altLang="en-US" sz="1600" b="1" dirty="0">
                <a:solidFill>
                  <a:schemeClr val="accent5">
                    <a:lumMod val="50000"/>
                  </a:schemeClr>
                </a:solidFill>
              </a:rPr>
              <a:t>活动</a:t>
            </a:r>
            <a:r>
              <a:rPr lang="en-US" altLang="zh-CN" sz="1600" b="1" dirty="0">
                <a:solidFill>
                  <a:schemeClr val="accent5">
                    <a:lumMod val="50000"/>
                  </a:schemeClr>
                </a:solidFill>
              </a:rPr>
              <a:t>/</a:t>
            </a:r>
            <a:r>
              <a:rPr lang="zh-CN" altLang="en-US" sz="1600" b="1" dirty="0">
                <a:solidFill>
                  <a:schemeClr val="accent5">
                    <a:lumMod val="50000"/>
                  </a:schemeClr>
                </a:solidFill>
              </a:rPr>
              <a:t>康复机构参与经历：</a:t>
            </a:r>
            <a:r>
              <a:rPr lang="zh-CN" altLang="en-US" sz="1600" b="1" dirty="0">
                <a:solidFill>
                  <a:schemeClr val="tx2">
                    <a:lumMod val="60000"/>
                    <a:lumOff val="40000"/>
                  </a:schemeClr>
                </a:solidFill>
              </a:rPr>
              <a:t>会带孩子尝试多种活动</a:t>
            </a:r>
            <a:r>
              <a:rPr lang="en-US" altLang="zh-CN" sz="1600" b="1" dirty="0">
                <a:solidFill>
                  <a:schemeClr val="tx2">
                    <a:lumMod val="60000"/>
                    <a:lumOff val="40000"/>
                  </a:schemeClr>
                </a:solidFill>
              </a:rPr>
              <a:t>/</a:t>
            </a:r>
            <a:r>
              <a:rPr lang="zh-CN" altLang="en-US" sz="1600" b="1" dirty="0">
                <a:solidFill>
                  <a:schemeClr val="tx2">
                    <a:lumMod val="60000"/>
                    <a:lumOff val="40000"/>
                  </a:schemeClr>
                </a:solidFill>
              </a:rPr>
              <a:t>康复机构，</a:t>
            </a:r>
            <a:r>
              <a:rPr lang="zh-CN" altLang="en-US" sz="1600" dirty="0">
                <a:solidFill>
                  <a:schemeClr val="accent5">
                    <a:lumMod val="50000"/>
                  </a:schemeClr>
                </a:solidFill>
                <a:latin typeface="微软雅黑"/>
              </a:rPr>
              <a:t>家长对运动类需求以游泳、篮球、羽毛球居多，对艺术类需求以绘画、围棋、音乐居多，康复类需求则根据机构提供进行尝试</a:t>
            </a:r>
            <a:endParaRPr lang="zh-CN" altLang="en-US" sz="1600" b="1" dirty="0">
              <a:solidFill>
                <a:schemeClr val="accent5">
                  <a:lumMod val="50000"/>
                </a:schemeClr>
              </a:solidFill>
            </a:endParaRPr>
          </a:p>
          <a:p>
            <a:pPr marL="179705" indent="-179705">
              <a:spcAft>
                <a:spcPts val="600"/>
              </a:spcAft>
              <a:buClr>
                <a:schemeClr val="tx2">
                  <a:lumMod val="40000"/>
                  <a:lumOff val="60000"/>
                </a:schemeClr>
              </a:buClr>
              <a:buFont typeface="Arial" panose="020B0604020202020204"/>
              <a:buChar char="•"/>
            </a:pPr>
            <a:r>
              <a:rPr lang="zh-CN" altLang="en-US" sz="1600" b="1" dirty="0">
                <a:solidFill>
                  <a:schemeClr val="accent5">
                    <a:lumMod val="50000"/>
                  </a:schemeClr>
                </a:solidFill>
              </a:rPr>
              <a:t>对于运动康复的态度：</a:t>
            </a:r>
            <a:r>
              <a:rPr lang="zh-CN" altLang="en-US" sz="1600" b="1" dirty="0">
                <a:solidFill>
                  <a:schemeClr val="tx2">
                    <a:lumMod val="60000"/>
                    <a:lumOff val="40000"/>
                  </a:schemeClr>
                </a:solidFill>
              </a:rPr>
              <a:t>认可运动作为康复手段</a:t>
            </a:r>
            <a:r>
              <a:rPr lang="zh-CN" altLang="en-US" sz="1600" b="1" dirty="0">
                <a:solidFill>
                  <a:schemeClr val="accent5">
                    <a:lumMod val="50000"/>
                  </a:schemeClr>
                </a:solidFill>
              </a:rPr>
              <a:t>，</a:t>
            </a:r>
            <a:r>
              <a:rPr lang="zh-CN" altLang="en-US" sz="1600" dirty="0">
                <a:solidFill>
                  <a:schemeClr val="accent5">
                    <a:lumMod val="50000"/>
                  </a:schemeClr>
                </a:solidFill>
              </a:rPr>
              <a:t>认为孩子在身体得到锻炼的同时，能够培养其独立性、融入集体与人相处的社会性能力以及孩子开心，不断得到正向反馈</a:t>
            </a:r>
            <a:endParaRPr lang="en-US" altLang="zh-CN" sz="1600" dirty="0">
              <a:solidFill>
                <a:schemeClr val="accent5">
                  <a:lumMod val="50000"/>
                </a:schemeClr>
              </a:solidFill>
            </a:endParaRPr>
          </a:p>
        </p:txBody>
      </p:sp>
      <p:sp>
        <p:nvSpPr>
          <p:cNvPr id="22" name="矩形 21"/>
          <p:cNvSpPr/>
          <p:nvPr/>
        </p:nvSpPr>
        <p:spPr bwMode="auto">
          <a:xfrm>
            <a:off x="10016500" y="0"/>
            <a:ext cx="2175500" cy="899404"/>
          </a:xfrm>
          <a:prstGeom prst="rect">
            <a:avLst/>
          </a:prstGeom>
          <a:solidFill>
            <a:srgbClr val="FFC000"/>
          </a:solidFill>
          <a:ln w="12700" cap="flat" cmpd="sng" algn="ctr">
            <a:solidFill>
              <a:srgbClr val="040D13">
                <a:shade val="5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altLang="zh-CN" sz="1600" dirty="0">
                <a:solidFill>
                  <a:srgbClr val="19439C"/>
                </a:solidFill>
              </a:rPr>
              <a:t>WIP</a:t>
            </a:r>
            <a:endParaRPr lang="en-US" altLang="zh-CN" sz="1600" dirty="0">
              <a:solidFill>
                <a:srgbClr val="19439C"/>
              </a:solidFill>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600" dirty="0">
                <a:solidFill>
                  <a:srgbClr val="19439C"/>
                </a:solidFill>
              </a:rPr>
              <a:t>待问卷数据补充验证</a:t>
            </a:r>
            <a:endParaRPr sz="1600" dirty="0">
              <a:solidFill>
                <a:srgbClr val="19439C"/>
              </a:solidFill>
            </a:endParaRPr>
          </a:p>
        </p:txBody>
      </p:sp>
      <p:pic>
        <p:nvPicPr>
          <p:cNvPr id="24" name="图片 23"/>
          <p:cNvPicPr>
            <a:picLocks noChangeAspect="1"/>
          </p:cNvPicPr>
          <p:nvPr/>
        </p:nvPicPr>
        <p:blipFill>
          <a:blip r:embed="rId6"/>
          <a:stretch>
            <a:fillRect/>
          </a:stretch>
        </p:blipFill>
        <p:spPr>
          <a:xfrm>
            <a:off x="2679533" y="4601076"/>
            <a:ext cx="2849562" cy="1079335"/>
          </a:xfrm>
          <a:prstGeom prst="rect">
            <a:avLst/>
          </a:prstGeom>
        </p:spPr>
      </p:pic>
      <p:pic>
        <p:nvPicPr>
          <p:cNvPr id="25" name="图片 24"/>
          <p:cNvPicPr>
            <a:picLocks noChangeAspect="1"/>
          </p:cNvPicPr>
          <p:nvPr/>
        </p:nvPicPr>
        <p:blipFill>
          <a:blip r:embed="rId7"/>
          <a:stretch>
            <a:fillRect/>
          </a:stretch>
        </p:blipFill>
        <p:spPr>
          <a:xfrm>
            <a:off x="5766425" y="4601076"/>
            <a:ext cx="2849561" cy="1114645"/>
          </a:xfrm>
          <a:prstGeom prst="rect">
            <a:avLst/>
          </a:prstGeom>
        </p:spPr>
      </p:pic>
      <p:sp>
        <p:nvSpPr>
          <p:cNvPr id="27" name="文本占位符 4"/>
          <p:cNvSpPr/>
          <p:nvPr/>
        </p:nvSpPr>
        <p:spPr>
          <a:xfrm>
            <a:off x="699633" y="930961"/>
            <a:ext cx="9453314" cy="636002"/>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0"/>
              </a:spcBef>
              <a:buClrTx/>
              <a:buFont typeface="Arial" panose="020B0604020202020204"/>
              <a:buNone/>
              <a:defRPr sz="1800" kern="1200">
                <a:solidFill>
                  <a:srgbClr val="2D97C8"/>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dirty="0"/>
              <a:t>羽之爱家长对孩子康复非常有耐心，愿意尝试多种类型的康复机构及活动，同时认可运动作为康复手段，认为运动能够帮助孩子培养独立性、强身健体，并学会融入集体环境</a:t>
            </a:r>
            <a:endParaRPr lang="zh-CN" altLang="en-US" dirty="0"/>
          </a:p>
        </p:txBody>
      </p:sp>
      <p:sp>
        <p:nvSpPr>
          <p:cNvPr id="20" name="文本框 12"/>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：羽之爱家长访谈，</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对象 14" hidden="1"/>
          <p:cNvPicPr/>
          <p:nvPr/>
        </p:nvPicPr>
        <p:blipFill>
          <a:blip r:embed="rId1"/>
          <a:stretch>
            <a:fillRect/>
          </a:stretch>
        </p:blipFill>
        <p:spPr>
          <a:xfrm>
            <a:off x="1588" y="1588"/>
            <a:ext cx="1588" cy="1588"/>
          </a:xfrm>
          <a:prstGeom prst="rect">
            <a:avLst/>
          </a:prstGeom>
        </p:spPr>
      </p:pic>
      <p:sp>
        <p:nvSpPr>
          <p:cNvPr id="2" name="标题 1"/>
          <p:cNvSpPr>
            <a:spLocks noGrp="1"/>
          </p:cNvSpPr>
          <p:nvPr>
            <p:ph type="title"/>
          </p:nvPr>
        </p:nvSpPr>
        <p:spPr/>
        <p:txBody>
          <a:bodyPr vert="horz"/>
          <a:lstStyle/>
          <a:p>
            <a:r>
              <a:rPr lang="zh-CN" altLang="en-US" dirty="0"/>
              <a:t>家长选择机构时的关键因素</a:t>
            </a:r>
            <a:endParaRPr lang="zh-CN" altLang="en-US" dirty="0"/>
          </a:p>
        </p:txBody>
      </p:sp>
      <p:sp>
        <p:nvSpPr>
          <p:cNvPr id="5" name="文本占位符 4"/>
          <p:cNvSpPr>
            <a:spLocks noGrp="1"/>
          </p:cNvSpPr>
          <p:nvPr>
            <p:ph type="body" sz="quarter" idx="12"/>
          </p:nvPr>
        </p:nvSpPr>
        <p:spPr/>
        <p:txBody>
          <a:bodyPr/>
          <a:lstStyle/>
          <a:p>
            <a:r>
              <a:rPr lang="zh-CN" altLang="zh-CN" dirty="0"/>
              <a:t>在机构选择上，家长认为教练专业性</a:t>
            </a:r>
            <a:r>
              <a:rPr lang="en-US" altLang="zh-CN" dirty="0"/>
              <a:t>/</a:t>
            </a:r>
            <a:r>
              <a:rPr lang="zh-CN" altLang="en-US" dirty="0"/>
              <a:t>爱心</a:t>
            </a:r>
            <a:r>
              <a:rPr lang="zh-CN" altLang="zh-CN" dirty="0"/>
              <a:t>、孩子兴趣与距离近是关键要素</a:t>
            </a:r>
            <a:endParaRPr lang="en-US" altLang="zh-CN"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bwMode="auto">
          <a:prstGeom prst="rect">
            <a:avLst/>
          </a:prstGeom>
        </p:spPr>
        <p:txBody>
          <a:bodyPr/>
          <a:lstStyle/>
          <a:p>
            <a:r>
              <a:rPr lang="zh-CN" sz="1200">
                <a:latin typeface="微软雅黑"/>
                <a:ea typeface="微软雅黑"/>
                <a:cs typeface="微软雅黑"/>
              </a:rPr>
              <a:t>羽之爱品牌规划咨询项目</a:t>
            </a:r>
            <a:endParaRPr lang="zh-CN"/>
          </a:p>
        </p:txBody>
      </p:sp>
      <p:pic>
        <p:nvPicPr>
          <p:cNvPr id="8" name="图片 7"/>
          <p:cNvPicPr>
            <a:picLocks noChangeAspect="1"/>
          </p:cNvPicPr>
          <p:nvPr/>
        </p:nvPicPr>
        <p:blipFill>
          <a:blip r:embed="rId2"/>
          <a:stretch>
            <a:fillRect/>
          </a:stretch>
        </p:blipFill>
        <p:spPr>
          <a:xfrm>
            <a:off x="6262881" y="2420681"/>
            <a:ext cx="5119196" cy="3172611"/>
          </a:xfrm>
          <a:prstGeom prst="rect">
            <a:avLst/>
          </a:prstGeom>
        </p:spPr>
      </p:pic>
      <p:sp>
        <p:nvSpPr>
          <p:cNvPr id="16" name="矩形 15"/>
          <p:cNvSpPr/>
          <p:nvPr/>
        </p:nvSpPr>
        <p:spPr bwMode="auto">
          <a:xfrm>
            <a:off x="770273" y="2400394"/>
            <a:ext cx="5048556" cy="457200"/>
          </a:xfrm>
          <a:prstGeom prst="rect">
            <a:avLst/>
          </a:prstGeom>
          <a:gradFill>
            <a:gsLst>
              <a:gs pos="0">
                <a:schemeClr val="accent3">
                  <a:tint val="66000"/>
                  <a:satMod val="160000"/>
                </a:schemeClr>
              </a:gs>
              <a:gs pos="50000">
                <a:schemeClr val="accent3">
                  <a:tint val="44500"/>
                  <a:satMod val="160000"/>
                </a:schemeClr>
              </a:gs>
              <a:gs pos="100000">
                <a:schemeClr val="accent3">
                  <a:tint val="23500"/>
                  <a:satMod val="160000"/>
                  <a:alpha val="50000"/>
                </a:schemeClr>
              </a:gs>
            </a:gsLst>
            <a:lin ang="0" scaled="1"/>
            <a:tileRect/>
          </a:gradFill>
          <a:ln w="6350" cap="flat" cmpd="sng" algn="ctr">
            <a:noFill/>
            <a:prstDash val="solid"/>
            <a:miter lim="800000"/>
          </a:ln>
        </p:spPr>
        <p:style>
          <a:lnRef idx="1">
            <a:schemeClr val="accent1"/>
          </a:lnRef>
          <a:fillRef idx="3">
            <a:schemeClr val="accent1"/>
          </a:fillRef>
          <a:effectRef idx="2">
            <a:schemeClr val="accent1"/>
          </a:effectRef>
          <a:fontRef idx="minor">
            <a:schemeClr val="lt1"/>
          </a:fontRef>
        </p:style>
        <p:txBody>
          <a:bodyPr lIns="540000" rtlCol="0" anchor="ctr"/>
          <a:lstStyle/>
          <a:p>
            <a:pPr lvl="0">
              <a:defRPr lang="en-US" sz="1800" b="0" i="0" u="none" strike="noStrike" cap="none" spc="0">
                <a:solidFill>
                  <a:srgbClr val="FFFFFF"/>
                </a:solidFill>
                <a:latin typeface="Arial" panose="020B0604020202020204"/>
                <a:ea typeface="微软雅黑"/>
                <a:cs typeface="Arial" panose="020B0604020202020204"/>
              </a:defRPr>
            </a:pPr>
            <a:r>
              <a:rPr lang="zh-CN" altLang="en-US" sz="1400" b="1" dirty="0">
                <a:solidFill>
                  <a:schemeClr val="accent5">
                    <a:lumMod val="50000"/>
                  </a:schemeClr>
                </a:solidFill>
                <a:latin typeface="微软雅黑"/>
                <a:ea typeface="微软雅黑"/>
                <a:cs typeface="Arial" panose="020B0604020202020204"/>
              </a:rPr>
              <a:t>教练有爱心、耐心、专业（包括运动技巧和情绪管理）</a:t>
            </a:r>
            <a:endParaRPr lang="zh-CN" altLang="en-US" sz="1400" b="1" dirty="0">
              <a:solidFill>
                <a:schemeClr val="accent5">
                  <a:lumMod val="50000"/>
                </a:schemeClr>
              </a:solidFill>
              <a:latin typeface="微软雅黑"/>
              <a:ea typeface="微软雅黑"/>
              <a:cs typeface="Arial" panose="020B0604020202020204"/>
            </a:endParaRPr>
          </a:p>
        </p:txBody>
      </p:sp>
      <p:sp>
        <p:nvSpPr>
          <p:cNvPr id="17" name="矩形 16"/>
          <p:cNvSpPr/>
          <p:nvPr/>
        </p:nvSpPr>
        <p:spPr bwMode="auto">
          <a:xfrm>
            <a:off x="769788" y="3704845"/>
            <a:ext cx="5049041" cy="457200"/>
          </a:xfrm>
          <a:prstGeom prst="rect">
            <a:avLst/>
          </a:prstGeom>
          <a:gradFill>
            <a:gsLst>
              <a:gs pos="0">
                <a:schemeClr val="accent3">
                  <a:tint val="66000"/>
                  <a:satMod val="160000"/>
                </a:schemeClr>
              </a:gs>
              <a:gs pos="50000">
                <a:schemeClr val="accent3">
                  <a:tint val="44500"/>
                  <a:satMod val="160000"/>
                </a:schemeClr>
              </a:gs>
              <a:gs pos="100000">
                <a:schemeClr val="accent3">
                  <a:tint val="23500"/>
                  <a:satMod val="160000"/>
                  <a:alpha val="50000"/>
                </a:schemeClr>
              </a:gs>
            </a:gsLst>
            <a:lin ang="0" scaled="1"/>
            <a:tileRect/>
          </a:gradFill>
          <a:ln w="6350" cap="flat" cmpd="sng" algn="ctr">
            <a:noFill/>
            <a:prstDash val="solid"/>
            <a:miter lim="800000"/>
          </a:ln>
        </p:spPr>
        <p:style>
          <a:lnRef idx="1">
            <a:schemeClr val="accent1"/>
          </a:lnRef>
          <a:fillRef idx="3">
            <a:schemeClr val="accent1"/>
          </a:fillRef>
          <a:effectRef idx="2">
            <a:schemeClr val="accent1"/>
          </a:effectRef>
          <a:fontRef idx="minor">
            <a:schemeClr val="lt1"/>
          </a:fontRef>
        </p:style>
        <p:txBody>
          <a:bodyPr lIns="540000" rtlCol="0" anchor="ctr"/>
          <a:lstStyle/>
          <a:p>
            <a:r>
              <a:rPr lang="zh-CN" altLang="en-US" sz="1400" b="1">
                <a:solidFill>
                  <a:schemeClr val="accent5">
                    <a:lumMod val="50000"/>
                  </a:schemeClr>
                </a:solidFill>
                <a:latin typeface="微软雅黑"/>
                <a:ea typeface="微软雅黑"/>
                <a:cs typeface="Arial" panose="020B0604020202020204"/>
              </a:rPr>
              <a:t>孩子兴趣</a:t>
            </a:r>
            <a:endParaRPr lang="en-US" sz="1400" b="1">
              <a:solidFill>
                <a:schemeClr val="accent5">
                  <a:lumMod val="50000"/>
                </a:schemeClr>
              </a:solidFill>
              <a:latin typeface="微软雅黑"/>
              <a:ea typeface="微软雅黑"/>
              <a:cs typeface="Arial" panose="020B0604020202020204"/>
            </a:endParaRPr>
          </a:p>
        </p:txBody>
      </p:sp>
      <p:sp>
        <p:nvSpPr>
          <p:cNvPr id="18" name="矩形 17"/>
          <p:cNvSpPr/>
          <p:nvPr/>
        </p:nvSpPr>
        <p:spPr bwMode="auto">
          <a:xfrm>
            <a:off x="770579" y="4572397"/>
            <a:ext cx="5048250" cy="457200"/>
          </a:xfrm>
          <a:prstGeom prst="rect">
            <a:avLst/>
          </a:prstGeom>
          <a:gradFill>
            <a:gsLst>
              <a:gs pos="0">
                <a:schemeClr val="accent3">
                  <a:tint val="66000"/>
                  <a:satMod val="160000"/>
                </a:schemeClr>
              </a:gs>
              <a:gs pos="50000">
                <a:schemeClr val="accent3">
                  <a:tint val="44500"/>
                  <a:satMod val="160000"/>
                </a:schemeClr>
              </a:gs>
              <a:gs pos="100000">
                <a:schemeClr val="accent3">
                  <a:tint val="23500"/>
                  <a:satMod val="160000"/>
                  <a:alpha val="50000"/>
                </a:schemeClr>
              </a:gs>
            </a:gsLst>
            <a:lin ang="0" scaled="1"/>
            <a:tileRect/>
          </a:gradFill>
          <a:ln w="6350" cap="flat" cmpd="sng" algn="ctr">
            <a:noFill/>
            <a:prstDash val="solid"/>
            <a:miter lim="800000"/>
          </a:ln>
        </p:spPr>
        <p:style>
          <a:lnRef idx="1">
            <a:schemeClr val="accent1"/>
          </a:lnRef>
          <a:fillRef idx="3">
            <a:schemeClr val="accent1"/>
          </a:fillRef>
          <a:effectRef idx="2">
            <a:schemeClr val="accent1"/>
          </a:effectRef>
          <a:fontRef idx="minor">
            <a:schemeClr val="lt1"/>
          </a:fontRef>
        </p:style>
        <p:txBody>
          <a:bodyPr lIns="540000" rtlCol="0" anchor="ctr"/>
          <a:lstStyle/>
          <a:p>
            <a:r>
              <a:rPr lang="zh-CN" altLang="en-US" sz="1400" b="1">
                <a:solidFill>
                  <a:schemeClr val="accent5">
                    <a:lumMod val="50000"/>
                  </a:schemeClr>
                </a:solidFill>
                <a:latin typeface="微软雅黑"/>
                <a:ea typeface="微软雅黑"/>
                <a:cs typeface="Arial" panose="020B0604020202020204"/>
              </a:rPr>
              <a:t>离家近场地便捷</a:t>
            </a:r>
            <a:endParaRPr lang="en-US" sz="1400" b="1">
              <a:solidFill>
                <a:schemeClr val="accent5">
                  <a:lumMod val="50000"/>
                </a:schemeClr>
              </a:solidFill>
              <a:latin typeface="微软雅黑"/>
              <a:ea typeface="微软雅黑"/>
              <a:cs typeface="Arial" panose="020B0604020202020204"/>
            </a:endParaRPr>
          </a:p>
        </p:txBody>
      </p:sp>
      <p:cxnSp>
        <p:nvCxnSpPr>
          <p:cNvPr id="19" name="直接连接符 18"/>
          <p:cNvCxnSpPr/>
          <p:nvPr/>
        </p:nvCxnSpPr>
        <p:spPr>
          <a:xfrm>
            <a:off x="699633" y="2051977"/>
            <a:ext cx="1060336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TextBox 45"/>
          <p:cNvSpPr/>
          <p:nvPr/>
        </p:nvSpPr>
        <p:spPr>
          <a:xfrm>
            <a:off x="699633" y="1633964"/>
            <a:ext cx="23112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97C8"/>
                </a:solidFill>
                <a:effectLst/>
                <a:uLnTx/>
                <a:uFillTx/>
                <a:latin typeface="微软雅黑" pitchFamily="34" charset="-122"/>
                <a:ea typeface="微软雅黑"/>
                <a:cs typeface="Calibri"/>
              </a:rPr>
              <a:t>关键因素分析</a:t>
            </a:r>
            <a:endParaRPr kumimoji="0" lang="en-US" altLang="zh-CN" sz="1800" b="1" i="0" u="none" strike="noStrike" kern="1200" cap="none" spc="0" normalizeH="0" baseline="0" noProof="0" dirty="0">
              <a:ln>
                <a:noFill/>
              </a:ln>
              <a:solidFill>
                <a:srgbClr val="2D97C8"/>
              </a:solidFill>
              <a:effectLst/>
              <a:uLnTx/>
              <a:uFillTx/>
              <a:latin typeface="微软雅黑" pitchFamily="34" charset="-122"/>
              <a:ea typeface="微软雅黑"/>
              <a:cs typeface="Calibri"/>
            </a:endParaRPr>
          </a:p>
        </p:txBody>
      </p:sp>
      <p:sp>
        <p:nvSpPr>
          <p:cNvPr id="23" name="椭圆 22"/>
          <p:cNvSpPr/>
          <p:nvPr/>
        </p:nvSpPr>
        <p:spPr>
          <a:xfrm>
            <a:off x="601434" y="2332154"/>
            <a:ext cx="558801" cy="558801"/>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t>1</a:t>
            </a:r>
            <a:endParaRPr lang="zh-CN" altLang="en-US" b="1" i="1" dirty="0"/>
          </a:p>
        </p:txBody>
      </p:sp>
      <p:sp>
        <p:nvSpPr>
          <p:cNvPr id="24" name="椭圆 23"/>
          <p:cNvSpPr/>
          <p:nvPr/>
        </p:nvSpPr>
        <p:spPr>
          <a:xfrm>
            <a:off x="601434" y="3640790"/>
            <a:ext cx="558801" cy="5588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t>2</a:t>
            </a:r>
            <a:endParaRPr lang="zh-CN" altLang="en-US" b="1" i="1" dirty="0"/>
          </a:p>
        </p:txBody>
      </p:sp>
      <p:sp>
        <p:nvSpPr>
          <p:cNvPr id="25" name="文本框 6"/>
          <p:cNvSpPr/>
          <p:nvPr/>
        </p:nvSpPr>
        <p:spPr bwMode="auto">
          <a:xfrm>
            <a:off x="1070858" y="2914812"/>
            <a:ext cx="4677785" cy="646331"/>
          </a:xfrm>
          <a:prstGeom prst="rect">
            <a:avLst/>
          </a:prstGeom>
          <a:noFill/>
        </p:spPr>
        <p:txBody>
          <a:bodyPr wrap="square" rtlCol="0">
            <a:spAutoFit/>
          </a:bodyPr>
          <a:lstStyle/>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“教练人员充足、专业、有爱心”</a:t>
            </a:r>
            <a:endParaRPr lang="en-US" altLang="zh-CN" sz="1200" i="1" dirty="0">
              <a:solidFill>
                <a:srgbClr val="000000"/>
              </a:solidFill>
              <a:latin typeface="Times New Roman" panose="02020603050405020304"/>
              <a:ea typeface="Heiti SC Light" panose="02000000000000000000" charset="-122"/>
              <a:cs typeface="Times New Roman" panose="02020603050405020304"/>
            </a:endParaRPr>
          </a:p>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“非常看重教练整体的专业性，不只是运动技巧方面的，更需要能够充分照顾这类孩子的情绪问题”</a:t>
            </a:r>
            <a:endParaRPr lang="zh-CN" altLang="en-US" sz="1200" i="1" dirty="0">
              <a:solidFill>
                <a:srgbClr val="000000"/>
              </a:solidFill>
              <a:latin typeface="Times New Roman" panose="02020603050405020304"/>
              <a:ea typeface="Heiti SC Light" panose="02000000000000000000" charset="-122"/>
              <a:cs typeface="Times New Roman" panose="02020603050405020304"/>
            </a:endParaRPr>
          </a:p>
        </p:txBody>
      </p:sp>
      <p:sp>
        <p:nvSpPr>
          <p:cNvPr id="27" name="椭圆 26"/>
          <p:cNvSpPr/>
          <p:nvPr/>
        </p:nvSpPr>
        <p:spPr>
          <a:xfrm>
            <a:off x="601434" y="4516528"/>
            <a:ext cx="558801" cy="5588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t>3</a:t>
            </a:r>
            <a:endParaRPr lang="zh-CN" altLang="en-US" b="1" i="1" dirty="0"/>
          </a:p>
        </p:txBody>
      </p:sp>
      <p:sp>
        <p:nvSpPr>
          <p:cNvPr id="28" name="文本框 6"/>
          <p:cNvSpPr/>
          <p:nvPr/>
        </p:nvSpPr>
        <p:spPr bwMode="auto">
          <a:xfrm>
            <a:off x="1070858" y="4207770"/>
            <a:ext cx="4677785" cy="276999"/>
          </a:xfrm>
          <a:prstGeom prst="rect">
            <a:avLst/>
          </a:prstGeom>
          <a:noFill/>
        </p:spPr>
        <p:txBody>
          <a:bodyPr wrap="square" rtlCol="0">
            <a:spAutoFit/>
          </a:bodyPr>
          <a:lstStyle/>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“孩子自身喜欢。他喜欢教练，喜欢课程，这样才有主动性。”</a:t>
            </a:r>
            <a:endParaRPr lang="zh-CN" altLang="en-US" sz="1200" i="1" dirty="0">
              <a:solidFill>
                <a:srgbClr val="000000"/>
              </a:solidFill>
              <a:latin typeface="Times New Roman" panose="02020603050405020304"/>
              <a:ea typeface="Heiti SC Light" panose="02000000000000000000" charset="-122"/>
              <a:cs typeface="Times New Roman" panose="02020603050405020304"/>
            </a:endParaRPr>
          </a:p>
        </p:txBody>
      </p:sp>
      <p:sp>
        <p:nvSpPr>
          <p:cNvPr id="29" name="文本框 6"/>
          <p:cNvSpPr/>
          <p:nvPr/>
        </p:nvSpPr>
        <p:spPr bwMode="auto">
          <a:xfrm>
            <a:off x="1070858" y="5083646"/>
            <a:ext cx="4677785" cy="646331"/>
          </a:xfrm>
          <a:prstGeom prst="rect">
            <a:avLst/>
          </a:prstGeom>
          <a:noFill/>
        </p:spPr>
        <p:txBody>
          <a:bodyPr wrap="square" rtlCol="0">
            <a:spAutoFit/>
          </a:bodyPr>
          <a:lstStyle/>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“场地便捷性很重要，因为以前只有一个教学点，要驱车很久。自家孩子比较胖，目前在静安的教学点离家近，可以上两天课（加练，增加运动量），而路程过远就只能上一天。”</a:t>
            </a:r>
            <a:endParaRPr lang="zh-CN" altLang="en-US" sz="1200" i="1" dirty="0">
              <a:solidFill>
                <a:srgbClr val="000000"/>
              </a:solidFill>
              <a:latin typeface="Times New Roman" panose="02020603050405020304"/>
              <a:ea typeface="Heiti SC Light" panose="02000000000000000000" charset="-122"/>
              <a:cs typeface="Times New Roman" panose="02020603050405020304"/>
            </a:endParaRPr>
          </a:p>
        </p:txBody>
      </p:sp>
      <p:sp>
        <p:nvSpPr>
          <p:cNvPr id="33" name="矩形 32"/>
          <p:cNvSpPr/>
          <p:nvPr/>
        </p:nvSpPr>
        <p:spPr bwMode="auto">
          <a:xfrm>
            <a:off x="10016500" y="0"/>
            <a:ext cx="2175500" cy="899404"/>
          </a:xfrm>
          <a:prstGeom prst="rect">
            <a:avLst/>
          </a:prstGeom>
          <a:solidFill>
            <a:srgbClr val="FFC000"/>
          </a:solidFill>
          <a:ln w="12700" cap="flat" cmpd="sng" algn="ctr">
            <a:solidFill>
              <a:srgbClr val="040D13">
                <a:shade val="5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altLang="zh-CN" sz="1600" dirty="0">
                <a:solidFill>
                  <a:srgbClr val="19439C"/>
                </a:solidFill>
              </a:rPr>
              <a:t>WIP</a:t>
            </a:r>
            <a:endParaRPr lang="en-US" altLang="zh-CN" sz="1600" dirty="0">
              <a:solidFill>
                <a:srgbClr val="19439C"/>
              </a:solidFill>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600" dirty="0">
                <a:solidFill>
                  <a:srgbClr val="19439C"/>
                </a:solidFill>
              </a:rPr>
              <a:t>待问卷数据补充验证</a:t>
            </a:r>
            <a:endParaRPr sz="1600" dirty="0">
              <a:solidFill>
                <a:srgbClr val="19439C"/>
              </a:solidFill>
            </a:endParaRPr>
          </a:p>
        </p:txBody>
      </p:sp>
      <p:sp>
        <p:nvSpPr>
          <p:cNvPr id="21" name="文本框 12"/>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：羽之爱家长访谈，</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lstStyle/>
          <a:p>
            <a:r>
              <a:rPr lang="en-US" altLang="zh-CN" dirty="0"/>
              <a:t>1</a:t>
            </a:r>
            <a:endParaRPr lang="zh-CN" altLang="en-US" dirty="0"/>
          </a:p>
        </p:txBody>
      </p:sp>
      <p:sp>
        <p:nvSpPr>
          <p:cNvPr id="3" name="文本占位符 2"/>
          <p:cNvSpPr>
            <a:spLocks noGrp="1"/>
          </p:cNvSpPr>
          <p:nvPr>
            <p:ph type="body" sz="quarter" idx="14"/>
          </p:nvPr>
        </p:nvSpPr>
        <p:spPr bwMode="auto">
          <a:xfrm>
            <a:off x="816501" y="935071"/>
            <a:ext cx="10558997" cy="4987857"/>
          </a:xfrm>
          <a:prstGeom prst="rect">
            <a:avLst/>
          </a:prstGeom>
          <a:ln w="12699">
            <a:noFill/>
            <a:prstDash val="solid"/>
          </a:ln>
        </p:spPr>
        <p:txBody>
          <a:bodyPr>
            <a:normAutofit/>
          </a:bodyPr>
          <a:lstStyle/>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项目背景与进度</a:t>
            </a:r>
            <a:endParaRPr lang="en-US" altLang="zh-CN" sz="2000" dirty="0">
              <a:solidFill>
                <a:schemeClr val="accent5">
                  <a:lumMod val="50000"/>
                </a:schemeClr>
              </a:solidFill>
              <a:latin typeface="微软雅黑"/>
              <a:ea typeface="微软雅黑"/>
            </a:endParaRPr>
          </a:p>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cs typeface="微软雅黑"/>
              </a:rPr>
              <a:t>品牌现状分析</a:t>
            </a:r>
            <a:endParaRPr lang="en-US" altLang="zh-CN" sz="2000" dirty="0">
              <a:solidFill>
                <a:schemeClr val="accent5">
                  <a:lumMod val="50000"/>
                </a:schemeClr>
              </a:solidFill>
              <a:latin typeface="Heiti SC Medium" panose="02000000000000000000" charset="-122"/>
              <a:ea typeface="微软雅黑"/>
              <a:cs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Heiti SC Medium" panose="02000000000000000000" charset="-122"/>
                <a:ea typeface="微软雅黑"/>
              </a:rPr>
              <a:t>羽之爱内部能力分析</a:t>
            </a:r>
            <a:endParaRPr lang="en-US" altLang="zh-CN" sz="2000" dirty="0">
              <a:solidFill>
                <a:schemeClr val="accent5">
                  <a:lumMod val="50000"/>
                </a:schemeClr>
              </a:solidFill>
              <a:latin typeface="微软雅黑"/>
              <a:ea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cs typeface="微软雅黑"/>
              </a:rPr>
              <a:t>受众</a:t>
            </a:r>
            <a:r>
              <a:rPr lang="zh-CN" altLang="en-US" sz="2000" dirty="0">
                <a:solidFill>
                  <a:schemeClr val="accent5">
                    <a:lumMod val="50000"/>
                  </a:schemeClr>
                </a:solidFill>
                <a:latin typeface="微软雅黑"/>
                <a:ea typeface="微软雅黑"/>
                <a:cs typeface="微软雅黑"/>
              </a:rPr>
              <a:t>需求</a:t>
            </a:r>
            <a:r>
              <a:rPr lang="zh-CN" sz="2000" dirty="0">
                <a:solidFill>
                  <a:schemeClr val="accent5">
                    <a:lumMod val="50000"/>
                  </a:schemeClr>
                </a:solidFill>
                <a:latin typeface="微软雅黑"/>
                <a:ea typeface="微软雅黑"/>
                <a:cs typeface="微软雅黑"/>
              </a:rPr>
              <a:t>分析</a:t>
            </a:r>
            <a:endParaRPr lang="en-US" altLang="zh-CN" sz="2000" dirty="0">
              <a:solidFill>
                <a:schemeClr val="accent5">
                  <a:lumMod val="50000"/>
                </a:schemeClr>
              </a:solidFill>
              <a:latin typeface="微软雅黑"/>
              <a:ea typeface="微软雅黑"/>
              <a:cs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cs typeface="微软雅黑"/>
              </a:rPr>
              <a:t>现有品牌形象感知</a:t>
            </a:r>
            <a:endParaRPr lang="en-US" altLang="zh-CN" sz="2000" dirty="0">
              <a:solidFill>
                <a:schemeClr val="accent5">
                  <a:lumMod val="50000"/>
                </a:schemeClr>
              </a:solidFill>
              <a:latin typeface="微软雅黑"/>
              <a:ea typeface="微软雅黑"/>
              <a:cs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rPr>
              <a:t>外部机构分析借鉴</a:t>
            </a:r>
            <a:endParaRPr lang="en-US" sz="2000" dirty="0">
              <a:solidFill>
                <a:schemeClr val="accent5">
                  <a:lumMod val="50000"/>
                </a:schemeClr>
              </a:solidFill>
              <a:latin typeface="微软雅黑"/>
              <a:ea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品牌主张方向探索</a:t>
            </a:r>
            <a:r>
              <a:rPr lang="zh-CN" altLang="en-US" sz="2000" dirty="0">
                <a:solidFill>
                  <a:schemeClr val="accent5">
                    <a:lumMod val="50000"/>
                  </a:schemeClr>
                </a:solidFill>
                <a:latin typeface="微软雅黑"/>
                <a:ea typeface="微软雅黑"/>
              </a:rPr>
              <a:t>（</a:t>
            </a:r>
            <a:r>
              <a:rPr lang="en-US" altLang="zh-CN" sz="2000" dirty="0">
                <a:solidFill>
                  <a:schemeClr val="accent5">
                    <a:lumMod val="50000"/>
                  </a:schemeClr>
                </a:solidFill>
                <a:latin typeface="微软雅黑"/>
                <a:ea typeface="微软雅黑"/>
              </a:rPr>
              <a:t>WIP</a:t>
            </a:r>
            <a:r>
              <a:rPr lang="zh-CN" altLang="en-US" sz="2000" dirty="0">
                <a:solidFill>
                  <a:schemeClr val="accent5">
                    <a:lumMod val="50000"/>
                  </a:schemeClr>
                </a:solidFill>
                <a:latin typeface="微软雅黑"/>
                <a:ea typeface="微软雅黑"/>
              </a:rPr>
              <a:t>）</a:t>
            </a:r>
            <a:endParaRPr lang="en-US" sz="2000" dirty="0">
              <a:solidFill>
                <a:schemeClr val="accent5">
                  <a:lumMod val="50000"/>
                </a:schemeClr>
              </a:solidFill>
              <a:latin typeface="微软雅黑"/>
              <a:ea typeface="微软雅黑"/>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对象 7" hidden="1"/>
          <p:cNvPicPr/>
          <p:nvPr/>
        </p:nvPicPr>
        <p:blipFill>
          <a:blip r:embed="rId1"/>
          <a:stretch>
            <a:fillRect/>
          </a:stretch>
        </p:blipFill>
        <p:spPr>
          <a:xfrm>
            <a:off x="1588" y="1588"/>
            <a:ext cx="1588" cy="1588"/>
          </a:xfrm>
          <a:prstGeom prst="rect">
            <a:avLst/>
          </a:prstGeom>
        </p:spPr>
      </p:pic>
      <p:sp>
        <p:nvSpPr>
          <p:cNvPr id="2" name="标题 1"/>
          <p:cNvSpPr>
            <a:spLocks noGrp="1"/>
          </p:cNvSpPr>
          <p:nvPr>
            <p:ph type="title"/>
          </p:nvPr>
        </p:nvSpPr>
        <p:spPr bwMode="auto">
          <a:prstGeom prst="rect">
            <a:avLst/>
          </a:prstGeom>
        </p:spPr>
        <p:txBody>
          <a:bodyPr vert="horz"/>
          <a:lstStyle/>
          <a:p>
            <a:r>
              <a:rPr lang="zh-CN"/>
              <a:t>家长选择羽之爱的原因与顾虑</a:t>
            </a:r>
            <a:endParaRPr lang="zh-CN"/>
          </a:p>
        </p:txBody>
      </p:sp>
      <p:sp>
        <p:nvSpPr>
          <p:cNvPr id="5" name="文本占位符 4"/>
          <p:cNvSpPr>
            <a:spLocks noGrp="1"/>
          </p:cNvSpPr>
          <p:nvPr>
            <p:ph type="body" sz="quarter" idx="12"/>
          </p:nvPr>
        </p:nvSpPr>
        <p:spPr/>
        <p:txBody>
          <a:bodyPr/>
          <a:lstStyle/>
          <a:p>
            <a:r>
              <a:rPr lang="zh-CN" altLang="en-US" dirty="0"/>
              <a:t>教练有爱心耐心专业、离家近、机构包容，孩子感兴趣为家长选择羽之爱的核心原因，而距离远、孩子对其他课程更感兴趣则会导致家长流失</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bwMode="auto">
          <a:prstGeom prst="rect">
            <a:avLst/>
          </a:prstGeom>
        </p:spPr>
        <p:txBody>
          <a:bodyPr/>
          <a:lstStyle/>
          <a:p>
            <a:r>
              <a:rPr lang="zh-CN" sz="1200">
                <a:latin typeface="微软雅黑"/>
                <a:ea typeface="微软雅黑"/>
                <a:cs typeface="微软雅黑"/>
              </a:rPr>
              <a:t>羽之爱品牌规划咨询项目</a:t>
            </a:r>
            <a:endParaRPr lang="zh-CN"/>
          </a:p>
        </p:txBody>
      </p:sp>
      <p:cxnSp>
        <p:nvCxnSpPr>
          <p:cNvPr id="11" name="直接连接符 10"/>
          <p:cNvCxnSpPr/>
          <p:nvPr/>
        </p:nvCxnSpPr>
        <p:spPr>
          <a:xfrm>
            <a:off x="725991" y="2096220"/>
            <a:ext cx="511919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45"/>
          <p:cNvSpPr/>
          <p:nvPr/>
        </p:nvSpPr>
        <p:spPr bwMode="auto">
          <a:xfrm>
            <a:off x="725991" y="1610518"/>
            <a:ext cx="2311238"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a:lnSpc>
                <a:spcPct val="100000"/>
              </a:lnSpc>
              <a:spcBef>
                <a:spcPts val="0"/>
              </a:spcBef>
              <a:spcAft>
                <a:spcPts val="0"/>
              </a:spcAft>
              <a:buClrTx/>
              <a:buSzTx/>
              <a:buFontTx/>
              <a:buNone/>
            </a:pPr>
            <a:r>
              <a:rPr lang="en-US" sz="1800" b="1" i="0" u="none" strike="noStrike" cap="none" spc="0">
                <a:ln>
                  <a:noFill/>
                </a:ln>
                <a:solidFill>
                  <a:srgbClr val="2D97C8"/>
                </a:solidFill>
                <a:effectLst/>
                <a:latin typeface="微软雅黑"/>
                <a:ea typeface="微软雅黑"/>
                <a:cs typeface="Calibri"/>
              </a:rPr>
              <a:t>原因</a:t>
            </a:r>
            <a:endParaRPr lang="en-US" sz="1800" b="1" i="0" u="none" strike="noStrike" cap="none" spc="0">
              <a:ln>
                <a:noFill/>
              </a:ln>
              <a:solidFill>
                <a:srgbClr val="2D97C8"/>
              </a:solidFill>
              <a:effectLst/>
              <a:latin typeface="微软雅黑"/>
              <a:ea typeface="微软雅黑"/>
              <a:cs typeface="Calibri"/>
            </a:endParaRPr>
          </a:p>
        </p:txBody>
      </p:sp>
      <p:cxnSp>
        <p:nvCxnSpPr>
          <p:cNvPr id="13" name="直接连接符 12"/>
          <p:cNvCxnSpPr/>
          <p:nvPr/>
        </p:nvCxnSpPr>
        <p:spPr>
          <a:xfrm>
            <a:off x="6271092" y="2096220"/>
            <a:ext cx="5119196"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TextBox 45"/>
          <p:cNvSpPr/>
          <p:nvPr/>
        </p:nvSpPr>
        <p:spPr bwMode="auto">
          <a:xfrm>
            <a:off x="6271092" y="1610518"/>
            <a:ext cx="2274311"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457200" rtl="0">
              <a:lnSpc>
                <a:spcPct val="100000"/>
              </a:lnSpc>
              <a:spcBef>
                <a:spcPts val="0"/>
              </a:spcBef>
              <a:spcAft>
                <a:spcPts val="0"/>
              </a:spcAft>
              <a:buClrTx/>
              <a:buSzTx/>
              <a:buFontTx/>
              <a:buNone/>
            </a:pPr>
            <a:r>
              <a:rPr lang="en-US" b="1">
                <a:solidFill>
                  <a:schemeClr val="accent5">
                    <a:lumMod val="50000"/>
                  </a:schemeClr>
                </a:solidFill>
                <a:latin typeface="微软雅黑"/>
                <a:ea typeface="微软雅黑"/>
                <a:cs typeface="Calibri"/>
              </a:rPr>
              <a:t>顾虑</a:t>
            </a:r>
            <a:endParaRPr lang="en-US" sz="1800" b="1" i="0" u="none" strike="noStrike" cap="none" spc="0">
              <a:ln>
                <a:noFill/>
              </a:ln>
              <a:solidFill>
                <a:schemeClr val="accent5">
                  <a:lumMod val="50000"/>
                </a:schemeClr>
              </a:solidFill>
              <a:effectLst/>
              <a:latin typeface="微软雅黑"/>
              <a:ea typeface="微软雅黑"/>
              <a:cs typeface="Calibri"/>
            </a:endParaRPr>
          </a:p>
        </p:txBody>
      </p:sp>
      <p:sp>
        <p:nvSpPr>
          <p:cNvPr id="19" name="矩形 18"/>
          <p:cNvSpPr/>
          <p:nvPr/>
        </p:nvSpPr>
        <p:spPr>
          <a:xfrm>
            <a:off x="6271093" y="2212591"/>
            <a:ext cx="5119195" cy="3916861"/>
          </a:xfrm>
          <a:prstGeom prst="rect">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800" b="1" dirty="0">
              <a:solidFill>
                <a:schemeClr val="bg1"/>
              </a:solidFill>
            </a:endParaRPr>
          </a:p>
        </p:txBody>
      </p:sp>
      <p:sp>
        <p:nvSpPr>
          <p:cNvPr id="20" name="矩形 19"/>
          <p:cNvSpPr/>
          <p:nvPr/>
        </p:nvSpPr>
        <p:spPr>
          <a:xfrm>
            <a:off x="725991" y="2212592"/>
            <a:ext cx="5119195" cy="3916855"/>
          </a:xfrm>
          <a:prstGeom prst="rect">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800" b="1" dirty="0">
              <a:solidFill>
                <a:schemeClr val="bg1"/>
              </a:solidFill>
            </a:endParaRPr>
          </a:p>
        </p:txBody>
      </p:sp>
      <p:sp>
        <p:nvSpPr>
          <p:cNvPr id="16" name="矩形: 圆角 15"/>
          <p:cNvSpPr/>
          <p:nvPr/>
        </p:nvSpPr>
        <p:spPr bwMode="auto">
          <a:xfrm>
            <a:off x="6410978" y="2270026"/>
            <a:ext cx="1725494" cy="719118"/>
          </a:xfrm>
          <a:prstGeom prst="roundRect">
            <a:avLst/>
          </a:prstGeom>
          <a:solidFill>
            <a:schemeClr val="accent5">
              <a:lumMod val="40000"/>
              <a:lumOff val="60000"/>
            </a:schemeClr>
          </a:solidFill>
          <a:ln w="6350" cap="flat" cmpd="sng" algn="ctr">
            <a:noFill/>
            <a:prstDash val="solid"/>
            <a:miter lim="800000"/>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lang="en-US" sz="1800" b="0" i="0" u="none" strike="noStrike" cap="none" spc="0">
                <a:solidFill>
                  <a:srgbClr val="FFFFFF"/>
                </a:solidFill>
                <a:latin typeface="Arial" panose="020B0604020202020204"/>
                <a:ea typeface="微软雅黑"/>
                <a:cs typeface="Arial" panose="020B0604020202020204"/>
              </a:defRPr>
            </a:pPr>
            <a:r>
              <a:rPr kumimoji="0" lang="zh-CN" altLang="en-US" sz="1200" b="1" i="0" u="none" strike="noStrike" kern="1200" cap="none" spc="0" normalizeH="0" baseline="0" noProof="0">
                <a:ln>
                  <a:noFill/>
                </a:ln>
                <a:solidFill>
                  <a:schemeClr val="accent5">
                    <a:lumMod val="50000"/>
                  </a:schemeClr>
                </a:solidFill>
                <a:effectLst/>
                <a:uLnTx/>
                <a:uFillTx/>
                <a:latin typeface="微软雅黑"/>
                <a:ea typeface="微软雅黑"/>
                <a:cs typeface="Arial" panose="020B0604020202020204"/>
              </a:rPr>
              <a:t>离家远接送不便</a:t>
            </a:r>
            <a:endParaRPr kumimoji="0" lang="en-US" sz="1800" b="0" i="0" u="none" strike="noStrike" kern="1200" cap="none" spc="0" normalizeH="0" baseline="0" noProof="0">
              <a:ln>
                <a:noFill/>
              </a:ln>
              <a:solidFill>
                <a:schemeClr val="accent5">
                  <a:lumMod val="50000"/>
                </a:schemeClr>
              </a:solidFill>
              <a:effectLst/>
              <a:uLnTx/>
              <a:uFillTx/>
              <a:latin typeface="Arial" panose="020B0604020202020204"/>
              <a:ea typeface="微软雅黑"/>
              <a:cs typeface="Arial" panose="020B0604020202020204"/>
            </a:endParaRPr>
          </a:p>
        </p:txBody>
      </p:sp>
      <p:sp>
        <p:nvSpPr>
          <p:cNvPr id="17" name="矩形: 圆角 16"/>
          <p:cNvSpPr/>
          <p:nvPr/>
        </p:nvSpPr>
        <p:spPr bwMode="auto">
          <a:xfrm>
            <a:off x="6410978" y="4242967"/>
            <a:ext cx="1725494" cy="719118"/>
          </a:xfrm>
          <a:prstGeom prst="roundRect">
            <a:avLst>
              <a:gd name="adj" fmla="val 16667"/>
            </a:avLst>
          </a:prstGeom>
          <a:solidFill>
            <a:schemeClr val="accent5">
              <a:lumMod val="40000"/>
              <a:lumOff val="60000"/>
            </a:schemeClr>
          </a:solidFill>
          <a:ln w="6350" cap="flat" cmpd="sng" algn="ctr">
            <a:noFill/>
            <a:prstDash val="solid"/>
            <a:miter lim="800000"/>
          </a:ln>
        </p:spPr>
        <p:style>
          <a:lnRef idx="1">
            <a:schemeClr val="accent1"/>
          </a:lnRef>
          <a:fillRef idx="3">
            <a:schemeClr val="accent1"/>
          </a:fillRef>
          <a:effectRef idx="2">
            <a:schemeClr val="accent1"/>
          </a:effectRef>
          <a:fontRef idx="minor">
            <a:schemeClr val="lt1"/>
          </a:fontRef>
        </p:style>
        <p:txBody>
          <a:bodyPr rtlCol="0" anchor="ctr"/>
          <a:lstStyle/>
          <a:p>
            <a:pPr lvl="0">
              <a:defRPr lang="en-US" sz="1800" b="0" i="0" u="none" strike="noStrike" cap="none" spc="0">
                <a:solidFill>
                  <a:srgbClr val="FFFFFF"/>
                </a:solidFill>
                <a:latin typeface="Arial" panose="020B0604020202020204"/>
                <a:ea typeface="微软雅黑"/>
                <a:cs typeface="Arial" panose="020B0604020202020204"/>
              </a:defRPr>
            </a:pPr>
            <a:r>
              <a:rPr lang="zh-CN" sz="1200" b="1">
                <a:solidFill>
                  <a:schemeClr val="accent5">
                    <a:lumMod val="50000"/>
                  </a:schemeClr>
                </a:solidFill>
                <a:latin typeface="微软雅黑"/>
                <a:ea typeface="微软雅黑"/>
                <a:cs typeface="Arial" panose="020B0604020202020204"/>
              </a:rPr>
              <a:t>不符合年龄需求，教学模式家长不认可</a:t>
            </a:r>
            <a:endParaRPr lang="zh-CN" sz="1200" b="1">
              <a:solidFill>
                <a:schemeClr val="accent5">
                  <a:lumMod val="50000"/>
                </a:schemeClr>
              </a:solidFill>
              <a:latin typeface="微软雅黑"/>
              <a:ea typeface="微软雅黑"/>
              <a:cs typeface="Arial" panose="020B0604020202020204"/>
            </a:endParaRPr>
          </a:p>
        </p:txBody>
      </p:sp>
      <p:sp>
        <p:nvSpPr>
          <p:cNvPr id="18" name="矩形: 圆角 17"/>
          <p:cNvSpPr/>
          <p:nvPr/>
        </p:nvSpPr>
        <p:spPr bwMode="auto">
          <a:xfrm>
            <a:off x="6410978" y="3267259"/>
            <a:ext cx="1725494" cy="719118"/>
          </a:xfrm>
          <a:prstGeom prst="roundRect">
            <a:avLst/>
          </a:prstGeom>
          <a:solidFill>
            <a:schemeClr val="accent5">
              <a:lumMod val="40000"/>
              <a:lumOff val="60000"/>
            </a:schemeClr>
          </a:solidFill>
          <a:ln w="6350" cap="flat" cmpd="sng" algn="ctr">
            <a:noFill/>
            <a:prstDash val="solid"/>
            <a:miter lim="800000"/>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lang="en-US" sz="1800" b="0" i="0" u="none" strike="noStrike" cap="none" spc="0">
                <a:solidFill>
                  <a:srgbClr val="FFFFFF"/>
                </a:solidFill>
                <a:latin typeface="Arial" panose="020B0604020202020204"/>
                <a:ea typeface="微软雅黑"/>
                <a:cs typeface="Arial" panose="020B0604020202020204"/>
              </a:defRPr>
            </a:pPr>
            <a:r>
              <a:rPr lang="zh-CN" altLang="en-US" sz="1200" b="1" dirty="0">
                <a:solidFill>
                  <a:schemeClr val="accent5">
                    <a:lumMod val="50000"/>
                  </a:schemeClr>
                </a:solidFill>
                <a:latin typeface="微软雅黑"/>
                <a:ea typeface="微软雅黑"/>
                <a:cs typeface="Arial" panose="020B0604020202020204"/>
              </a:rPr>
              <a:t>孩子对其他课程项目更感兴趣</a:t>
            </a:r>
            <a:endParaRPr kumimoji="0" lang="en-US" sz="1800" b="0" i="0" u="none" strike="noStrike" kern="1200" cap="none" spc="0" normalizeH="0" baseline="0" noProof="0" dirty="0">
              <a:ln>
                <a:noFill/>
              </a:ln>
              <a:solidFill>
                <a:schemeClr val="accent5">
                  <a:lumMod val="50000"/>
                </a:schemeClr>
              </a:solidFill>
              <a:effectLst/>
              <a:uLnTx/>
              <a:uFillTx/>
              <a:latin typeface="Arial" panose="020B0604020202020204"/>
              <a:ea typeface="微软雅黑"/>
              <a:cs typeface="Arial" panose="020B0604020202020204"/>
            </a:endParaRPr>
          </a:p>
        </p:txBody>
      </p:sp>
      <p:sp>
        <p:nvSpPr>
          <p:cNvPr id="22" name="文本框 6"/>
          <p:cNvSpPr/>
          <p:nvPr/>
        </p:nvSpPr>
        <p:spPr bwMode="auto">
          <a:xfrm>
            <a:off x="8168554" y="2214086"/>
            <a:ext cx="2853266" cy="830997"/>
          </a:xfrm>
          <a:prstGeom prst="rect">
            <a:avLst/>
          </a:prstGeom>
          <a:noFill/>
        </p:spPr>
        <p:txBody>
          <a:bodyPr wrap="square" rtlCol="0">
            <a:spAutoFit/>
          </a:bodyPr>
          <a:lstStyle/>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“有些机构离我们比较远，孩子是在朱家角，一些机构会在闵行、浦东。”</a:t>
            </a:r>
            <a:endParaRPr lang="en-US" altLang="zh-CN" sz="1200" i="1" dirty="0">
              <a:solidFill>
                <a:srgbClr val="000000"/>
              </a:solidFill>
              <a:latin typeface="Times New Roman" panose="02020603050405020304"/>
              <a:ea typeface="Heiti SC Light" panose="02000000000000000000" charset="-122"/>
              <a:cs typeface="Times New Roman" panose="02020603050405020304"/>
            </a:endParaRPr>
          </a:p>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”路程太远了，来回大概</a:t>
            </a:r>
            <a:r>
              <a:rPr lang="en-US" altLang="zh-CN" sz="1200" i="1" dirty="0">
                <a:solidFill>
                  <a:srgbClr val="000000"/>
                </a:solidFill>
                <a:latin typeface="Times New Roman" panose="02020603050405020304"/>
                <a:ea typeface="Heiti SC Light" panose="02000000000000000000" charset="-122"/>
                <a:cs typeface="Times New Roman" panose="02020603050405020304"/>
              </a:rPr>
              <a:t>2</a:t>
            </a:r>
            <a:r>
              <a:rPr lang="zh-CN" altLang="en-US" sz="1200" i="1" dirty="0">
                <a:solidFill>
                  <a:srgbClr val="000000"/>
                </a:solidFill>
                <a:latin typeface="Times New Roman" panose="02020603050405020304"/>
                <a:ea typeface="Heiti SC Light" panose="02000000000000000000" charset="-122"/>
                <a:cs typeface="Times New Roman" panose="02020603050405020304"/>
              </a:rPr>
              <a:t>个多小时，持续了</a:t>
            </a:r>
            <a:r>
              <a:rPr lang="en-US" altLang="zh-CN" sz="1200" i="1" dirty="0">
                <a:solidFill>
                  <a:srgbClr val="000000"/>
                </a:solidFill>
                <a:latin typeface="Times New Roman" panose="02020603050405020304"/>
                <a:ea typeface="Heiti SC Light" panose="02000000000000000000" charset="-122"/>
                <a:cs typeface="Times New Roman" panose="02020603050405020304"/>
              </a:rPr>
              <a:t>3-4</a:t>
            </a:r>
            <a:r>
              <a:rPr lang="zh-CN" altLang="en-US" sz="1200" i="1" dirty="0">
                <a:solidFill>
                  <a:srgbClr val="000000"/>
                </a:solidFill>
                <a:latin typeface="Times New Roman" panose="02020603050405020304"/>
                <a:ea typeface="Heiti SC Light" panose="02000000000000000000" charset="-122"/>
                <a:cs typeface="Times New Roman" panose="02020603050405020304"/>
              </a:rPr>
              <a:t>个月之后感觉非常疲惫。”</a:t>
            </a:r>
            <a:endParaRPr lang="zh-CN" altLang="en-US" sz="1200" i="1" dirty="0">
              <a:solidFill>
                <a:srgbClr val="000000"/>
              </a:solidFill>
              <a:latin typeface="Times New Roman" panose="02020603050405020304"/>
              <a:ea typeface="Heiti SC Light" panose="02000000000000000000" charset="-122"/>
              <a:cs typeface="Times New Roman" panose="02020603050405020304"/>
            </a:endParaRPr>
          </a:p>
        </p:txBody>
      </p:sp>
      <p:sp>
        <p:nvSpPr>
          <p:cNvPr id="23" name="矩形 22"/>
          <p:cNvSpPr/>
          <p:nvPr/>
        </p:nvSpPr>
        <p:spPr bwMode="auto">
          <a:xfrm>
            <a:off x="10016500" y="0"/>
            <a:ext cx="2175500" cy="899404"/>
          </a:xfrm>
          <a:prstGeom prst="rect">
            <a:avLst/>
          </a:prstGeom>
          <a:solidFill>
            <a:srgbClr val="FFC000"/>
          </a:solidFill>
          <a:ln w="12700" cap="flat" cmpd="sng" algn="ctr">
            <a:solidFill>
              <a:srgbClr val="040D13">
                <a:shade val="5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altLang="zh-CN" sz="1600" dirty="0">
                <a:solidFill>
                  <a:srgbClr val="19439C"/>
                </a:solidFill>
              </a:rPr>
              <a:t>WIP</a:t>
            </a:r>
            <a:endParaRPr lang="en-US" altLang="zh-CN" sz="1600" dirty="0">
              <a:solidFill>
                <a:srgbClr val="19439C"/>
              </a:solidFill>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600" dirty="0">
                <a:solidFill>
                  <a:srgbClr val="19439C"/>
                </a:solidFill>
              </a:rPr>
              <a:t>待问卷数据补充验证</a:t>
            </a:r>
            <a:endParaRPr sz="1600" dirty="0">
              <a:solidFill>
                <a:srgbClr val="19439C"/>
              </a:solidFill>
            </a:endParaRPr>
          </a:p>
        </p:txBody>
      </p:sp>
      <p:sp>
        <p:nvSpPr>
          <p:cNvPr id="24" name="文本框 6"/>
          <p:cNvSpPr/>
          <p:nvPr/>
        </p:nvSpPr>
        <p:spPr bwMode="auto">
          <a:xfrm>
            <a:off x="8168553" y="3118987"/>
            <a:ext cx="3113932" cy="1015663"/>
          </a:xfrm>
          <a:prstGeom prst="rect">
            <a:avLst/>
          </a:prstGeom>
          <a:noFill/>
        </p:spPr>
        <p:txBody>
          <a:bodyPr wrap="square" rtlCol="0">
            <a:spAutoFit/>
          </a:bodyPr>
          <a:lstStyle/>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“之前在普通小学里上学，但是实在跟不上，老师会推荐各式于是去了辅读小学，里面各类活动（乐器、弹柳琴、旱地冰球），感觉孩子对新鲜项目更感兴趣，因此就取消掉了这个课程。”</a:t>
            </a:r>
            <a:endParaRPr lang="zh-CN" altLang="en-US" sz="1200" i="1" dirty="0">
              <a:solidFill>
                <a:srgbClr val="000000"/>
              </a:solidFill>
              <a:latin typeface="Times New Roman" panose="02020603050405020304"/>
              <a:ea typeface="Heiti SC Light" panose="02000000000000000000" charset="-122"/>
              <a:cs typeface="Times New Roman" panose="02020603050405020304"/>
            </a:endParaRPr>
          </a:p>
        </p:txBody>
      </p:sp>
      <p:sp>
        <p:nvSpPr>
          <p:cNvPr id="25" name="文本框 6"/>
          <p:cNvSpPr/>
          <p:nvPr/>
        </p:nvSpPr>
        <p:spPr bwMode="auto">
          <a:xfrm>
            <a:off x="8168554" y="4264001"/>
            <a:ext cx="3340528" cy="1015663"/>
          </a:xfrm>
          <a:prstGeom prst="rect">
            <a:avLst/>
          </a:prstGeom>
          <a:noFill/>
        </p:spPr>
        <p:txBody>
          <a:bodyPr wrap="square" rtlCol="0">
            <a:spAutoFit/>
          </a:bodyPr>
          <a:lstStyle/>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“孩子年龄大了，对学习就不强求了，开心就好，而且再过一年费用也不能报销了。”</a:t>
            </a:r>
            <a:endParaRPr lang="en-US" altLang="zh-CN" sz="1200" i="1" dirty="0">
              <a:solidFill>
                <a:srgbClr val="000000"/>
              </a:solidFill>
              <a:latin typeface="Times New Roman" panose="02020603050405020304"/>
              <a:ea typeface="Heiti SC Light" panose="02000000000000000000" charset="-122"/>
              <a:cs typeface="Times New Roman" panose="02020603050405020304"/>
            </a:endParaRPr>
          </a:p>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“我们会详细了解教学机构采用的教学模式再进行决定，我个人比较喜欢采用</a:t>
            </a:r>
            <a:r>
              <a:rPr lang="en-US" altLang="zh-CN" sz="1200" i="1" dirty="0">
                <a:solidFill>
                  <a:srgbClr val="000000"/>
                </a:solidFill>
                <a:latin typeface="Times New Roman" panose="02020603050405020304"/>
                <a:ea typeface="Heiti SC Light" panose="02000000000000000000" charset="-122"/>
                <a:cs typeface="Times New Roman" panose="02020603050405020304"/>
              </a:rPr>
              <a:t>ABA</a:t>
            </a:r>
            <a:r>
              <a:rPr lang="zh-CN" altLang="en-US" sz="1200" i="1" dirty="0">
                <a:solidFill>
                  <a:srgbClr val="000000"/>
                </a:solidFill>
                <a:latin typeface="Times New Roman" panose="02020603050405020304"/>
                <a:ea typeface="Heiti SC Light" panose="02000000000000000000" charset="-122"/>
                <a:cs typeface="Times New Roman" panose="02020603050405020304"/>
              </a:rPr>
              <a:t>测试模式的机构”</a:t>
            </a:r>
            <a:endParaRPr lang="zh-CN" altLang="en-US" sz="1200" i="1" dirty="0">
              <a:solidFill>
                <a:srgbClr val="000000"/>
              </a:solidFill>
              <a:latin typeface="Times New Roman" panose="02020603050405020304"/>
              <a:ea typeface="Heiti SC Light" panose="02000000000000000000" charset="-122"/>
              <a:cs typeface="Times New Roman" panose="02020603050405020304"/>
            </a:endParaRPr>
          </a:p>
        </p:txBody>
      </p:sp>
      <p:pic>
        <p:nvPicPr>
          <p:cNvPr id="26" name="图片 25"/>
          <p:cNvPicPr>
            <a:picLocks noChangeAspect="1"/>
          </p:cNvPicPr>
          <p:nvPr/>
        </p:nvPicPr>
        <p:blipFill>
          <a:blip r:embed="rId2"/>
          <a:stretch>
            <a:fillRect/>
          </a:stretch>
        </p:blipFill>
        <p:spPr>
          <a:xfrm>
            <a:off x="9040353" y="5304959"/>
            <a:ext cx="2306294" cy="1483651"/>
          </a:xfrm>
          <a:prstGeom prst="rect">
            <a:avLst/>
          </a:prstGeom>
        </p:spPr>
      </p:pic>
      <p:sp>
        <p:nvSpPr>
          <p:cNvPr id="32" name="矩形: 圆角 31"/>
          <p:cNvSpPr/>
          <p:nvPr/>
        </p:nvSpPr>
        <p:spPr bwMode="auto">
          <a:xfrm>
            <a:off x="801712" y="2304081"/>
            <a:ext cx="1725494" cy="651009"/>
          </a:xfrm>
          <a:prstGeom prst="roundRect">
            <a:avLst/>
          </a:prstGeom>
          <a:solidFill>
            <a:schemeClr val="accent4">
              <a:lumMod val="40000"/>
              <a:lumOff val="60000"/>
            </a:schemeClr>
          </a:solidFill>
          <a:ln w="6350" cap="flat" cmpd="sng" algn="ctr">
            <a:noFill/>
            <a:prstDash val="solid"/>
            <a:miter lim="800000"/>
          </a:ln>
        </p:spPr>
        <p:style>
          <a:lnRef idx="1">
            <a:schemeClr val="accent1"/>
          </a:lnRef>
          <a:fillRef idx="3">
            <a:schemeClr val="accent1"/>
          </a:fillRef>
          <a:effectRef idx="2">
            <a:schemeClr val="accent1"/>
          </a:effectRef>
          <a:fontRef idx="minor">
            <a:schemeClr val="lt1"/>
          </a:fontRef>
        </p:style>
        <p:txBody>
          <a:bodyPr rtlCol="0" anchor="ctr"/>
          <a:lstStyle/>
          <a:p>
            <a:pPr lvl="0">
              <a:defRPr lang="en-US" sz="1800" b="0" i="0" u="none" strike="noStrike" cap="none" spc="0">
                <a:solidFill>
                  <a:srgbClr val="FFFFFF"/>
                </a:solidFill>
                <a:latin typeface="Arial" panose="020B0604020202020204"/>
                <a:ea typeface="微软雅黑"/>
                <a:cs typeface="Arial" panose="020B0604020202020204"/>
              </a:defRPr>
            </a:pPr>
            <a:r>
              <a:rPr lang="zh-CN" altLang="en-US" sz="1200" b="1" dirty="0">
                <a:solidFill>
                  <a:schemeClr val="accent5">
                    <a:lumMod val="50000"/>
                  </a:schemeClr>
                </a:solidFill>
                <a:latin typeface="微软雅黑"/>
                <a:ea typeface="微软雅黑"/>
                <a:cs typeface="Arial" panose="020B0604020202020204"/>
              </a:rPr>
              <a:t>教练有耐心有爱心、能够因材施教，培训专业</a:t>
            </a:r>
            <a:endParaRPr kumimoji="0" lang="en-US" sz="1800" b="0" i="0" u="none" strike="noStrike" kern="1200" cap="none" spc="0" normalizeH="0" baseline="0" noProof="0" dirty="0">
              <a:ln>
                <a:noFill/>
              </a:ln>
              <a:solidFill>
                <a:schemeClr val="accent5">
                  <a:lumMod val="50000"/>
                </a:schemeClr>
              </a:solidFill>
              <a:effectLst/>
              <a:uLnTx/>
              <a:uFillTx/>
              <a:latin typeface="Arial" panose="020B0604020202020204"/>
              <a:ea typeface="微软雅黑"/>
              <a:cs typeface="Arial" panose="020B0604020202020204"/>
            </a:endParaRPr>
          </a:p>
        </p:txBody>
      </p:sp>
      <p:sp>
        <p:nvSpPr>
          <p:cNvPr id="33" name="矩形: 圆角 32"/>
          <p:cNvSpPr/>
          <p:nvPr/>
        </p:nvSpPr>
        <p:spPr bwMode="auto">
          <a:xfrm>
            <a:off x="801712" y="3849929"/>
            <a:ext cx="1725494" cy="651009"/>
          </a:xfrm>
          <a:prstGeom prst="roundRect">
            <a:avLst/>
          </a:prstGeom>
          <a:solidFill>
            <a:schemeClr val="accent4">
              <a:lumMod val="40000"/>
              <a:lumOff val="60000"/>
            </a:schemeClr>
          </a:solidFill>
          <a:ln w="6350" cap="flat" cmpd="sng" algn="ctr">
            <a:noFill/>
            <a:prstDash val="solid"/>
            <a:miter lim="800000"/>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lang="en-US" sz="1800" b="0" i="0" u="none" strike="noStrike" cap="none" spc="0">
                <a:solidFill>
                  <a:srgbClr val="FFFFFF"/>
                </a:solidFill>
                <a:latin typeface="Arial" panose="020B0604020202020204"/>
                <a:ea typeface="微软雅黑"/>
                <a:cs typeface="Arial" panose="020B0604020202020204"/>
              </a:defRPr>
            </a:pPr>
            <a:r>
              <a:rPr lang="zh-CN" altLang="en-US" sz="1200" b="1" dirty="0">
                <a:solidFill>
                  <a:schemeClr val="accent5">
                    <a:lumMod val="50000"/>
                  </a:schemeClr>
                </a:solidFill>
                <a:latin typeface="微软雅黑"/>
                <a:ea typeface="微软雅黑"/>
                <a:cs typeface="Arial" panose="020B0604020202020204"/>
              </a:rPr>
              <a:t>孩子对羽毛球感兴趣</a:t>
            </a:r>
            <a:endParaRPr kumimoji="0" lang="en-US" sz="1800" b="0" i="0" u="none" strike="noStrike" kern="1200" cap="none" spc="0" normalizeH="0" baseline="0" noProof="0" dirty="0">
              <a:ln>
                <a:noFill/>
              </a:ln>
              <a:solidFill>
                <a:schemeClr val="accent5">
                  <a:lumMod val="50000"/>
                </a:schemeClr>
              </a:solidFill>
              <a:effectLst/>
              <a:uLnTx/>
              <a:uFillTx/>
              <a:latin typeface="Arial" panose="020B0604020202020204"/>
              <a:ea typeface="微软雅黑"/>
              <a:cs typeface="Arial" panose="020B0604020202020204"/>
            </a:endParaRPr>
          </a:p>
        </p:txBody>
      </p:sp>
      <p:sp>
        <p:nvSpPr>
          <p:cNvPr id="34" name="矩形: 圆角 33"/>
          <p:cNvSpPr/>
          <p:nvPr/>
        </p:nvSpPr>
        <p:spPr bwMode="auto">
          <a:xfrm>
            <a:off x="801712" y="3077005"/>
            <a:ext cx="1725494" cy="651009"/>
          </a:xfrm>
          <a:prstGeom prst="roundRect">
            <a:avLst/>
          </a:prstGeom>
          <a:solidFill>
            <a:schemeClr val="accent4">
              <a:lumMod val="40000"/>
              <a:lumOff val="60000"/>
            </a:schemeClr>
          </a:solidFill>
          <a:ln w="6350" cap="flat" cmpd="sng" algn="ctr">
            <a:noFill/>
            <a:prstDash val="solid"/>
            <a:miter lim="800000"/>
          </a:ln>
        </p:spPr>
        <p:style>
          <a:lnRef idx="1">
            <a:schemeClr val="accent1"/>
          </a:lnRef>
          <a:fillRef idx="3">
            <a:schemeClr val="accent1"/>
          </a:fillRef>
          <a:effectRef idx="2">
            <a:schemeClr val="accent1"/>
          </a:effectRef>
          <a:fontRef idx="minor">
            <a:schemeClr val="lt1"/>
          </a:fontRef>
        </p:style>
        <p:txBody>
          <a:bodyPr rtlCol="0" anchor="ctr"/>
          <a:lstStyle/>
          <a:p>
            <a:pPr lvl="0">
              <a:defRPr lang="en-US" sz="1800" b="0" i="0" u="none" strike="noStrike" cap="none" spc="0">
                <a:solidFill>
                  <a:srgbClr val="FFFFFF"/>
                </a:solidFill>
                <a:latin typeface="Arial" panose="020B0604020202020204"/>
                <a:ea typeface="微软雅黑"/>
                <a:cs typeface="Arial" panose="020B0604020202020204"/>
              </a:defRPr>
            </a:pPr>
            <a:r>
              <a:rPr lang="zh-CN" altLang="en-US" sz="1200" b="1" dirty="0">
                <a:solidFill>
                  <a:schemeClr val="accent5">
                    <a:lumMod val="50000"/>
                  </a:schemeClr>
                </a:solidFill>
                <a:latin typeface="微软雅黑"/>
                <a:ea typeface="微软雅黑"/>
                <a:cs typeface="Arial" panose="020B0604020202020204"/>
              </a:rPr>
              <a:t>上课地址离家近，家长接送方便</a:t>
            </a:r>
            <a:endParaRPr lang="zh-CN" altLang="en-US" sz="1200" b="1" dirty="0">
              <a:solidFill>
                <a:schemeClr val="accent5">
                  <a:lumMod val="50000"/>
                </a:schemeClr>
              </a:solidFill>
              <a:latin typeface="微软雅黑"/>
              <a:ea typeface="微软雅黑"/>
              <a:cs typeface="Arial" panose="020B0604020202020204"/>
            </a:endParaRPr>
          </a:p>
        </p:txBody>
      </p:sp>
      <p:sp>
        <p:nvSpPr>
          <p:cNvPr id="35" name="矩形: 圆角 34"/>
          <p:cNvSpPr/>
          <p:nvPr/>
        </p:nvSpPr>
        <p:spPr bwMode="auto">
          <a:xfrm>
            <a:off x="801712" y="5395776"/>
            <a:ext cx="1725494" cy="651009"/>
          </a:xfrm>
          <a:prstGeom prst="roundRect">
            <a:avLst/>
          </a:prstGeom>
          <a:solidFill>
            <a:schemeClr val="accent4">
              <a:lumMod val="40000"/>
              <a:lumOff val="60000"/>
            </a:schemeClr>
          </a:solidFill>
          <a:ln w="6350" cap="flat" cmpd="sng" algn="ctr">
            <a:noFill/>
            <a:prstDash val="solid"/>
            <a:miter lim="800000"/>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lang="en-US" sz="1800" b="0" i="0" u="none" strike="noStrike" cap="none" spc="0">
                <a:solidFill>
                  <a:srgbClr val="FFFFFF"/>
                </a:solidFill>
                <a:latin typeface="Arial" panose="020B0604020202020204"/>
                <a:ea typeface="微软雅黑"/>
                <a:cs typeface="Arial" panose="020B0604020202020204"/>
              </a:defRPr>
            </a:pPr>
            <a:r>
              <a:rPr lang="zh-CN" altLang="en-US" sz="1200" b="1" dirty="0">
                <a:solidFill>
                  <a:schemeClr val="accent5">
                    <a:lumMod val="50000"/>
                  </a:schemeClr>
                </a:solidFill>
                <a:latin typeface="微软雅黑"/>
                <a:ea typeface="微软雅黑"/>
                <a:cs typeface="Arial" panose="020B0604020202020204"/>
              </a:rPr>
              <a:t>能够接纳特儿并提供集体环境</a:t>
            </a:r>
            <a:endParaRPr kumimoji="0" lang="en-US" sz="1800" b="0" i="0" u="none" strike="noStrike" kern="1200" cap="none" spc="0" normalizeH="0" baseline="0" noProof="0" dirty="0">
              <a:ln>
                <a:noFill/>
              </a:ln>
              <a:solidFill>
                <a:schemeClr val="accent5">
                  <a:lumMod val="50000"/>
                </a:schemeClr>
              </a:solidFill>
              <a:effectLst/>
              <a:uLnTx/>
              <a:uFillTx/>
              <a:latin typeface="Arial" panose="020B0604020202020204"/>
              <a:ea typeface="微软雅黑"/>
              <a:cs typeface="Arial" panose="020B0604020202020204"/>
            </a:endParaRPr>
          </a:p>
        </p:txBody>
      </p:sp>
      <p:sp>
        <p:nvSpPr>
          <p:cNvPr id="36" name="矩形: 圆角 35"/>
          <p:cNvSpPr/>
          <p:nvPr/>
        </p:nvSpPr>
        <p:spPr bwMode="auto">
          <a:xfrm>
            <a:off x="801712" y="4622853"/>
            <a:ext cx="1725494" cy="651009"/>
          </a:xfrm>
          <a:prstGeom prst="roundRect">
            <a:avLst/>
          </a:prstGeom>
          <a:solidFill>
            <a:schemeClr val="accent4">
              <a:lumMod val="40000"/>
              <a:lumOff val="60000"/>
            </a:schemeClr>
          </a:solidFill>
          <a:ln w="6350" cap="flat" cmpd="sng" algn="ctr">
            <a:noFill/>
            <a:prstDash val="solid"/>
            <a:miter lim="800000"/>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lang="en-US" sz="1800" b="0" i="0" u="none" strike="noStrike" cap="none" spc="0">
                <a:solidFill>
                  <a:srgbClr val="FFFFFF"/>
                </a:solidFill>
                <a:latin typeface="Arial" panose="020B0604020202020204"/>
                <a:ea typeface="微软雅黑"/>
                <a:cs typeface="Arial" panose="020B0604020202020204"/>
              </a:defRPr>
            </a:pPr>
            <a:r>
              <a:rPr lang="zh-CN" altLang="en-US" sz="1200" b="1" dirty="0">
                <a:solidFill>
                  <a:schemeClr val="accent5">
                    <a:lumMod val="50000"/>
                  </a:schemeClr>
                </a:solidFill>
                <a:latin typeface="微软雅黑"/>
                <a:ea typeface="微软雅黑"/>
                <a:cs typeface="Arial" panose="020B0604020202020204"/>
              </a:rPr>
              <a:t>收费合理，持证可报销</a:t>
            </a:r>
            <a:endParaRPr kumimoji="0" lang="en-US" sz="1800" b="0" i="0" u="none" strike="noStrike" kern="1200" cap="none" spc="0" normalizeH="0" baseline="0" noProof="0" dirty="0">
              <a:ln>
                <a:noFill/>
              </a:ln>
              <a:solidFill>
                <a:schemeClr val="accent5">
                  <a:lumMod val="50000"/>
                </a:schemeClr>
              </a:solidFill>
              <a:effectLst/>
              <a:uLnTx/>
              <a:uFillTx/>
              <a:latin typeface="Arial" panose="020B0604020202020204"/>
              <a:ea typeface="微软雅黑"/>
              <a:cs typeface="Arial" panose="020B0604020202020204"/>
            </a:endParaRPr>
          </a:p>
        </p:txBody>
      </p:sp>
      <p:sp>
        <p:nvSpPr>
          <p:cNvPr id="37" name="文本框 6"/>
          <p:cNvSpPr/>
          <p:nvPr/>
        </p:nvSpPr>
        <p:spPr bwMode="auto">
          <a:xfrm>
            <a:off x="2545585" y="2290314"/>
            <a:ext cx="3189652" cy="646331"/>
          </a:xfrm>
          <a:prstGeom prst="rect">
            <a:avLst/>
          </a:prstGeom>
          <a:noFill/>
        </p:spPr>
        <p:txBody>
          <a:bodyPr wrap="square" rtlCol="0">
            <a:spAutoFit/>
          </a:bodyPr>
          <a:lstStyle/>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“教练有耐心，会从最基础开始根据孩子能力一步步教，羽之爱教练还会培训家长培养孩子的方式”</a:t>
            </a:r>
            <a:endParaRPr lang="zh-CN" altLang="en-US" sz="1200" i="1" dirty="0">
              <a:solidFill>
                <a:srgbClr val="000000"/>
              </a:solidFill>
              <a:latin typeface="Times New Roman" panose="02020603050405020304"/>
              <a:ea typeface="Heiti SC Light" panose="02000000000000000000" charset="-122"/>
              <a:cs typeface="Times New Roman" panose="02020603050405020304"/>
            </a:endParaRPr>
          </a:p>
        </p:txBody>
      </p:sp>
      <p:sp>
        <p:nvSpPr>
          <p:cNvPr id="40" name="文本框 6"/>
          <p:cNvSpPr/>
          <p:nvPr/>
        </p:nvSpPr>
        <p:spPr bwMode="auto">
          <a:xfrm>
            <a:off x="2545585" y="3053497"/>
            <a:ext cx="3189652" cy="276999"/>
          </a:xfrm>
          <a:prstGeom prst="rect">
            <a:avLst/>
          </a:prstGeom>
          <a:noFill/>
        </p:spPr>
        <p:txBody>
          <a:bodyPr wrap="square" rtlCol="0">
            <a:spAutoFit/>
          </a:bodyPr>
          <a:lstStyle/>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“羽之爱课程地点距离近”</a:t>
            </a:r>
            <a:endParaRPr lang="zh-CN" altLang="en-US" sz="1200" i="1" dirty="0">
              <a:solidFill>
                <a:srgbClr val="000000"/>
              </a:solidFill>
              <a:latin typeface="Times New Roman" panose="02020603050405020304"/>
              <a:ea typeface="Heiti SC Light" panose="02000000000000000000" charset="-122"/>
              <a:cs typeface="Times New Roman" panose="02020603050405020304"/>
            </a:endParaRPr>
          </a:p>
        </p:txBody>
      </p:sp>
      <p:sp>
        <p:nvSpPr>
          <p:cNvPr id="41" name="文本框 6"/>
          <p:cNvSpPr/>
          <p:nvPr/>
        </p:nvSpPr>
        <p:spPr bwMode="auto">
          <a:xfrm>
            <a:off x="2545585" y="3849824"/>
            <a:ext cx="3189652" cy="276999"/>
          </a:xfrm>
          <a:prstGeom prst="rect">
            <a:avLst/>
          </a:prstGeom>
          <a:noFill/>
        </p:spPr>
        <p:txBody>
          <a:bodyPr wrap="square" rtlCol="0">
            <a:spAutoFit/>
          </a:bodyPr>
          <a:lstStyle/>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“孩子因为喜欢羽毛球而期待课程”</a:t>
            </a:r>
            <a:endParaRPr lang="zh-CN" altLang="en-US" sz="1200" i="1" dirty="0">
              <a:solidFill>
                <a:srgbClr val="000000"/>
              </a:solidFill>
              <a:latin typeface="Times New Roman" panose="02020603050405020304"/>
              <a:ea typeface="Heiti SC Light" panose="02000000000000000000" charset="-122"/>
              <a:cs typeface="Times New Roman" panose="02020603050405020304"/>
            </a:endParaRPr>
          </a:p>
        </p:txBody>
      </p:sp>
      <p:sp>
        <p:nvSpPr>
          <p:cNvPr id="42" name="文本框 6"/>
          <p:cNvSpPr/>
          <p:nvPr/>
        </p:nvSpPr>
        <p:spPr bwMode="auto">
          <a:xfrm>
            <a:off x="2545585" y="4613007"/>
            <a:ext cx="3189652" cy="646331"/>
          </a:xfrm>
          <a:prstGeom prst="rect">
            <a:avLst/>
          </a:prstGeom>
          <a:noFill/>
        </p:spPr>
        <p:txBody>
          <a:bodyPr wrap="square" rtlCol="0">
            <a:spAutoFit/>
          </a:bodyPr>
          <a:lstStyle/>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“羽之爱的价格跟普通孩子是一样的，没有因为是特殊孩子就多收钱。可以用宝宝卡 “</a:t>
            </a:r>
            <a:endParaRPr lang="zh-CN" altLang="en-US" sz="1200" i="1" dirty="0">
              <a:solidFill>
                <a:srgbClr val="000000"/>
              </a:solidFill>
              <a:latin typeface="Times New Roman" panose="02020603050405020304"/>
              <a:ea typeface="Heiti SC Light" panose="02000000000000000000" charset="-122"/>
              <a:cs typeface="Times New Roman" panose="02020603050405020304"/>
            </a:endParaRPr>
          </a:p>
        </p:txBody>
      </p:sp>
      <p:sp>
        <p:nvSpPr>
          <p:cNvPr id="43" name="文本框 6"/>
          <p:cNvSpPr/>
          <p:nvPr/>
        </p:nvSpPr>
        <p:spPr bwMode="auto">
          <a:xfrm>
            <a:off x="2545585" y="5371227"/>
            <a:ext cx="3189652" cy="646331"/>
          </a:xfrm>
          <a:prstGeom prst="rect">
            <a:avLst/>
          </a:prstGeom>
          <a:noFill/>
        </p:spPr>
        <p:txBody>
          <a:bodyPr wrap="square" rtlCol="0">
            <a:spAutoFit/>
          </a:bodyPr>
          <a:lstStyle/>
          <a:p>
            <a:pPr marL="171450" indent="-171450">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altLang="en-US" sz="1200" i="1" dirty="0">
                <a:solidFill>
                  <a:srgbClr val="000000"/>
                </a:solidFill>
                <a:latin typeface="Times New Roman" panose="02020603050405020304"/>
                <a:ea typeface="Heiti SC Light" panose="02000000000000000000" charset="-122"/>
                <a:cs typeface="Times New Roman" panose="02020603050405020304"/>
              </a:rPr>
              <a:t>“羽之爱有包容心，不把孩子特殊看待，培训课程该做什么就是做什么，不把一点时间就浪费在别的事情”</a:t>
            </a:r>
            <a:endParaRPr lang="zh-CN" altLang="en-US" sz="1200" i="1" dirty="0">
              <a:solidFill>
                <a:srgbClr val="000000"/>
              </a:solidFill>
              <a:latin typeface="Times New Roman" panose="02020603050405020304"/>
              <a:ea typeface="Heiti SC Light" panose="02000000000000000000" charset="-122"/>
              <a:cs typeface="Times New Roman" panose="02020603050405020304"/>
            </a:endParaRPr>
          </a:p>
        </p:txBody>
      </p:sp>
      <p:pic>
        <p:nvPicPr>
          <p:cNvPr id="45" name="图片 44"/>
          <p:cNvPicPr>
            <a:picLocks noChangeAspect="1"/>
          </p:cNvPicPr>
          <p:nvPr/>
        </p:nvPicPr>
        <p:blipFill>
          <a:blip r:embed="rId3"/>
          <a:stretch>
            <a:fillRect/>
          </a:stretch>
        </p:blipFill>
        <p:spPr>
          <a:xfrm>
            <a:off x="6410978" y="5308143"/>
            <a:ext cx="2274341" cy="1480468"/>
          </a:xfrm>
          <a:prstGeom prst="rect">
            <a:avLst/>
          </a:prstGeom>
        </p:spPr>
      </p:pic>
      <p:sp>
        <p:nvSpPr>
          <p:cNvPr id="38" name="文本框 12"/>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：羽之爱家长访谈，</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4" imgW="0" imgH="0" progId="TCLayout.ActiveDocument.1">
                  <p:embed/>
                </p:oleObj>
              </mc:Choice>
              <mc:Fallback>
                <p:oleObj name="think-cell 幻灯片" r:id="rId4" imgW="0" imgH="0" progId="TCLayout.ActiveDocument.1">
                  <p:embed/>
                  <p:pic>
                    <p:nvPicPr>
                      <p:cNvPr id="0" name="对象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对象 7" hidden="1"/>
          <p:cNvPicPr/>
          <p:nvPr/>
        </p:nvPicPr>
        <p:blipFill>
          <a:blip r:embed="rId6"/>
          <a:stretch>
            <a:fillRect/>
          </a:stretch>
        </p:blipFill>
        <p:spPr>
          <a:xfrm>
            <a:off x="1588" y="1588"/>
            <a:ext cx="1588" cy="1588"/>
          </a:xfrm>
          <a:prstGeom prst="rect">
            <a:avLst/>
          </a:prstGeom>
        </p:spPr>
      </p:pic>
      <p:sp>
        <p:nvSpPr>
          <p:cNvPr id="2" name="标题 1"/>
          <p:cNvSpPr>
            <a:spLocks noGrp="1"/>
          </p:cNvSpPr>
          <p:nvPr>
            <p:ph type="title"/>
          </p:nvPr>
        </p:nvSpPr>
        <p:spPr/>
        <p:txBody>
          <a:bodyPr vert="horz"/>
          <a:lstStyle/>
          <a:p>
            <a:r>
              <a:rPr lang="zh-CN" altLang="en-US" dirty="0"/>
              <a:t>家长希望孩子提升的能力</a:t>
            </a:r>
            <a:endParaRPr lang="zh-CN" altLang="en-US" dirty="0"/>
          </a:p>
        </p:txBody>
      </p:sp>
      <p:sp>
        <p:nvSpPr>
          <p:cNvPr id="5" name="文本占位符 4"/>
          <p:cNvSpPr>
            <a:spLocks noGrp="1"/>
          </p:cNvSpPr>
          <p:nvPr>
            <p:ph type="body" sz="quarter" idx="12"/>
          </p:nvPr>
        </p:nvSpPr>
        <p:spPr>
          <a:xfrm>
            <a:off x="699632" y="930961"/>
            <a:ext cx="11399323" cy="648000"/>
          </a:xfrm>
        </p:spPr>
        <p:txBody>
          <a:bodyPr>
            <a:normAutofit/>
          </a:bodyPr>
          <a:lstStyle/>
          <a:p>
            <a:r>
              <a:rPr lang="zh-CN" altLang="en-US" dirty="0"/>
              <a:t>家长更关心孩子整体状态的改善，从身体恢复来看，希望提升</a:t>
            </a:r>
            <a:r>
              <a:rPr lang="en-US" altLang="zh-CN" dirty="0"/>
              <a:t>1. </a:t>
            </a:r>
            <a:r>
              <a:rPr lang="zh-CN" altLang="en-US" dirty="0"/>
              <a:t>运动能力 </a:t>
            </a:r>
            <a:r>
              <a:rPr lang="en-US" altLang="zh-CN" dirty="0"/>
              <a:t>2.</a:t>
            </a:r>
            <a:r>
              <a:rPr lang="zh-CN" altLang="en-US" dirty="0"/>
              <a:t> 注意力 </a:t>
            </a:r>
            <a:r>
              <a:rPr lang="en-US" altLang="zh-CN" dirty="0"/>
              <a:t>3. </a:t>
            </a:r>
            <a:r>
              <a:rPr lang="zh-CN" altLang="en-US" dirty="0"/>
              <a:t>社交能力；从情绪感知来看，家长希望孩子开心成长，培养集体意识；而症状较轻的家长，希望孩子能掌握一门技能</a:t>
            </a:r>
            <a:r>
              <a:rPr lang="en-US" altLang="zh-CN" dirty="0"/>
              <a:t>/</a:t>
            </a:r>
            <a:r>
              <a:rPr lang="zh-CN" altLang="en-US" dirty="0"/>
              <a:t>爱好，未来融入社会</a:t>
            </a:r>
            <a:endParaRPr lang="en-US" altLang="zh-CN"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p:txBody>
          <a:bodyPr/>
          <a:lstStyle/>
          <a:p>
            <a:r>
              <a:rPr lang="zh-CN" altLang="en-US" dirty="0">
                <a:latin typeface="微软雅黑" charset="0"/>
                <a:ea typeface="微软雅黑" charset="0"/>
              </a:rPr>
              <a:t>羽之爱品牌规划咨询项目</a:t>
            </a:r>
            <a:endParaRPr lang="zh-CN" altLang="en-US" dirty="0">
              <a:latin typeface="微软雅黑" charset="0"/>
              <a:ea typeface="微软雅黑" charset="0"/>
            </a:endParaRPr>
          </a:p>
        </p:txBody>
      </p:sp>
      <p:sp>
        <p:nvSpPr>
          <p:cNvPr id="13" name="文本框 12"/>
          <p:cNvSpPr/>
          <p:nvPr/>
        </p:nvSpPr>
        <p:spPr>
          <a:xfrm>
            <a:off x="7037294" y="6410004"/>
            <a:ext cx="4344783" cy="461665"/>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t>22</a:t>
            </a:r>
            <a:r>
              <a:rPr lang="zh-CN" altLang="en-US" sz="1200" dirty="0"/>
              <a:t>年羽之爱</a:t>
            </a:r>
            <a:r>
              <a:rPr lang="zh-CN" altLang="en-US" sz="1200" dirty="0">
                <a:solidFill>
                  <a:schemeClr val="dk1"/>
                </a:solidFill>
              </a:rPr>
              <a:t>在训学员家长调研结果分析 </a:t>
            </a:r>
            <a:r>
              <a:rPr lang="en-US" altLang="zh-CN" sz="1200" dirty="0">
                <a:solidFill>
                  <a:schemeClr val="dk1"/>
                </a:solidFill>
              </a:rPr>
              <a:t>N=207</a:t>
            </a:r>
            <a:endParaRPr lang="en-US" altLang="zh-CN" sz="1200" dirty="0">
              <a:solidFill>
                <a:schemeClr val="dk1"/>
              </a:solidFill>
            </a:endParaRPr>
          </a:p>
          <a:p>
            <a:pPr>
              <a:buClr>
                <a:srgbClr val="2D97C8"/>
              </a:buClr>
            </a:pPr>
            <a:r>
              <a:rPr lang="zh-CN" altLang="en-US" sz="1200" dirty="0">
                <a:latin typeface="Heiti SC Light" panose="02000000000000000000" charset="-122"/>
                <a:ea typeface="Heiti SC Light" panose="02000000000000000000" charset="-122"/>
                <a:cs typeface="Heiti SC Light" panose="02000000000000000000" charset="-122"/>
              </a:rPr>
              <a:t>羽之爱家长访谈，羽之爱授课教练访谈，</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
        <p:nvSpPr>
          <p:cNvPr id="26" name="object 31"/>
          <p:cNvSpPr/>
          <p:nvPr/>
        </p:nvSpPr>
        <p:spPr>
          <a:xfrm>
            <a:off x="8956675" y="2435921"/>
            <a:ext cx="2786063" cy="523220"/>
          </a:xfrm>
          <a:prstGeom prst="rect">
            <a:avLst/>
          </a:prstGeom>
          <a:noFill/>
        </p:spPr>
        <p:txBody>
          <a:bodyPr wrap="square">
            <a:spAutoFit/>
          </a:bodyPr>
          <a:lstStyle>
            <a:defPPr>
              <a:defRPr lang="zh-CN"/>
            </a:defPPr>
            <a:lvl1pPr marR="383540" lvl="0" indent="0" defTabSz="457200" fontAlgn="auto">
              <a:lnSpc>
                <a:spcPct val="100000"/>
              </a:lnSpc>
              <a:spcBef>
                <a:spcPts val="0"/>
              </a:spcBef>
              <a:spcAft>
                <a:spcPts val="0"/>
              </a:spcAft>
              <a:buClrTx/>
              <a:buSzTx/>
              <a:buFontTx/>
              <a:buNone/>
              <a:defRPr kumimoji="0" sz="1400" b="0" i="0" u="none" strike="noStrike" cap="none" spc="0" normalizeH="0" baseline="0">
                <a:ln>
                  <a:noFill/>
                </a:ln>
                <a:solidFill>
                  <a:prstClr val="black"/>
                </a:solidFill>
                <a:effectLst/>
                <a:uLnTx/>
                <a:uFillTx/>
                <a:latin typeface="微软雅黑" pitchFamily="34" charset="-122"/>
                <a:ea typeface="微软雅黑"/>
              </a:defRPr>
            </a:lvl1pPr>
          </a:lstStyle>
          <a:p>
            <a:r>
              <a:rPr lang="zh-CN" altLang="en-US" b="1" dirty="0"/>
              <a:t>希望孩子培养一个兴趣爱好，掌握一项技能、融入社会</a:t>
            </a:r>
            <a:endParaRPr lang="zh-CN" altLang="en-US" dirty="0"/>
          </a:p>
        </p:txBody>
      </p:sp>
      <p:sp>
        <p:nvSpPr>
          <p:cNvPr id="27" name="object 31"/>
          <p:cNvSpPr/>
          <p:nvPr/>
        </p:nvSpPr>
        <p:spPr>
          <a:xfrm>
            <a:off x="8980488" y="4531651"/>
            <a:ext cx="2284413" cy="523220"/>
          </a:xfrm>
          <a:prstGeom prst="rect">
            <a:avLst/>
          </a:prstGeom>
          <a:noFill/>
        </p:spPr>
        <p:txBody>
          <a:bodyPr wrap="square">
            <a:noAutofit/>
          </a:bodyPr>
          <a:lstStyle>
            <a:defPPr>
              <a:defRPr lang="zh-CN"/>
            </a:defPPr>
            <a:lvl1pPr marR="383540" lvl="0" indent="0" defTabSz="457200" fontAlgn="auto">
              <a:lnSpc>
                <a:spcPct val="100000"/>
              </a:lnSpc>
              <a:spcBef>
                <a:spcPts val="0"/>
              </a:spcBef>
              <a:spcAft>
                <a:spcPts val="0"/>
              </a:spcAft>
              <a:buClrTx/>
              <a:buSzTx/>
              <a:buFontTx/>
              <a:buNone/>
              <a:defRPr kumimoji="0" sz="1400" b="0" i="0" u="none" strike="noStrike" cap="none" spc="0" normalizeH="0" baseline="0">
                <a:ln>
                  <a:noFill/>
                </a:ln>
                <a:solidFill>
                  <a:prstClr val="black"/>
                </a:solidFill>
                <a:effectLst/>
                <a:uLnTx/>
                <a:uFillTx/>
                <a:latin typeface="微软雅黑" pitchFamily="34" charset="-122"/>
                <a:ea typeface="微软雅黑"/>
              </a:defRPr>
            </a:lvl1pPr>
          </a:lstStyle>
          <a:p>
            <a:pPr marL="0" marR="0" lvl="0" indent="0" defTabSz="457200" eaLnBrk="1" fontAlgn="auto" latinLnBrk="0" hangingPunct="1">
              <a:lnSpc>
                <a:spcPct val="100000"/>
              </a:lnSpc>
              <a:spcBef>
                <a:spcPts val="0"/>
              </a:spcBef>
              <a:spcAft>
                <a:spcPts val="0"/>
              </a:spcAft>
              <a:buClrTx/>
              <a:buSzTx/>
              <a:buFontTx/>
              <a:buNone/>
              <a:defRPr/>
            </a:pPr>
            <a:r>
              <a:rPr lang="zh-CN" altLang="en-US" sz="1400" b="1" i="0" dirty="0">
                <a:solidFill>
                  <a:srgbClr val="000000"/>
                </a:solidFill>
                <a:effectLst/>
                <a:latin typeface="BlinkMacSystemFont"/>
              </a:rPr>
              <a:t>希望孩子多出汗、开心</a:t>
            </a:r>
            <a:endParaRPr kumimoji="1" lang="zh-CN" altLang="en-US" sz="1400" b="1" i="0" u="none" strike="noStrike" kern="0" cap="none" spc="0" normalizeH="0" baseline="0" noProof="0" dirty="0">
              <a:ln>
                <a:noFill/>
              </a:ln>
              <a:solidFill>
                <a:prstClr val="black"/>
              </a:solidFill>
              <a:effectLst/>
              <a:uLnTx/>
              <a:uFillTx/>
              <a:latin typeface="微软雅黑" pitchFamily="34" charset="-122"/>
              <a:ea typeface="等线" panose="02010600030101010101" pitchFamily="2" charset="-122"/>
              <a:cs typeface="+mn-cs"/>
            </a:endParaRPr>
          </a:p>
        </p:txBody>
      </p:sp>
      <p:sp>
        <p:nvSpPr>
          <p:cNvPr id="28" name="矩形 27"/>
          <p:cNvSpPr/>
          <p:nvPr/>
        </p:nvSpPr>
        <p:spPr>
          <a:xfrm>
            <a:off x="699632" y="2619375"/>
            <a:ext cx="1045086" cy="1647825"/>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solidFill>
                  <a:schemeClr val="bg1"/>
                </a:solidFill>
                <a:latin typeface="+mn-ea"/>
              </a:rPr>
              <a:t>羽之爱家长希望孩子提升的能力</a:t>
            </a:r>
            <a:endParaRPr lang="zh-CN" altLang="en-US" sz="1200" b="1" dirty="0">
              <a:solidFill>
                <a:schemeClr val="bg1"/>
              </a:solidFill>
              <a:latin typeface="+mn-ea"/>
            </a:endParaRPr>
          </a:p>
        </p:txBody>
      </p:sp>
      <p:sp>
        <p:nvSpPr>
          <p:cNvPr id="29" name="矩形 28"/>
          <p:cNvSpPr/>
          <p:nvPr/>
        </p:nvSpPr>
        <p:spPr>
          <a:xfrm>
            <a:off x="7515224" y="4394903"/>
            <a:ext cx="1284288" cy="1653113"/>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1200" b="1" dirty="0">
              <a:solidFill>
                <a:schemeClr val="bg1"/>
              </a:solidFill>
              <a:latin typeface="+mn-ea"/>
            </a:endParaRPr>
          </a:p>
          <a:p>
            <a:pPr algn="ctr"/>
            <a:r>
              <a:rPr lang="en-US" altLang="zh-CN" sz="1200" b="1" dirty="0">
                <a:solidFill>
                  <a:schemeClr val="bg1"/>
                </a:solidFill>
                <a:latin typeface="+mn-ea"/>
              </a:rPr>
              <a:t>C/</a:t>
            </a:r>
            <a:r>
              <a:rPr lang="en-US" altLang="zh-CN" sz="1200" b="1">
                <a:solidFill>
                  <a:schemeClr val="bg1"/>
                </a:solidFill>
                <a:latin typeface="+mn-ea"/>
              </a:rPr>
              <a:t>D</a:t>
            </a:r>
            <a:r>
              <a:rPr lang="zh-CN" altLang="en-US" sz="1200" b="1">
                <a:solidFill>
                  <a:schemeClr val="bg1"/>
                </a:solidFill>
                <a:latin typeface="+mn-ea"/>
              </a:rPr>
              <a:t>班</a:t>
            </a:r>
            <a:endParaRPr lang="en-US" altLang="zh-CN" sz="1200" b="1" dirty="0">
              <a:solidFill>
                <a:schemeClr val="bg1"/>
              </a:solidFill>
              <a:latin typeface="+mn-ea"/>
            </a:endParaRPr>
          </a:p>
          <a:p>
            <a:pPr algn="ctr"/>
            <a:r>
              <a:rPr lang="zh-CN" altLang="en-US" sz="1200" b="1" dirty="0">
                <a:solidFill>
                  <a:schemeClr val="bg1"/>
                </a:solidFill>
                <a:latin typeface="+mn-ea"/>
              </a:rPr>
              <a:t>（运动能力较弱，需要家长辅助）</a:t>
            </a:r>
            <a:endParaRPr lang="zh-CN" altLang="en-US" sz="1200" b="1" dirty="0">
              <a:solidFill>
                <a:schemeClr val="bg1"/>
              </a:solidFill>
              <a:latin typeface="+mn-ea"/>
            </a:endParaRPr>
          </a:p>
        </p:txBody>
      </p:sp>
      <p:sp>
        <p:nvSpPr>
          <p:cNvPr id="30" name="文本框 29"/>
          <p:cNvSpPr/>
          <p:nvPr/>
        </p:nvSpPr>
        <p:spPr>
          <a:xfrm>
            <a:off x="9015413" y="3053544"/>
            <a:ext cx="2490788" cy="738664"/>
          </a:xfrm>
          <a:prstGeom prst="rect">
            <a:avLst/>
          </a:prstGeom>
          <a:noFill/>
        </p:spPr>
        <p:txBody>
          <a:bodyPr wrap="square" lIns="0" tIns="0" rIns="0" bIns="0" rtlCol="0">
            <a:spAutoFit/>
          </a:bodyPr>
          <a:lstStyle/>
          <a:p>
            <a:r>
              <a:rPr lang="zh-CN" altLang="en-US" sz="1200" i="1" dirty="0">
                <a:solidFill>
                  <a:prstClr val="black"/>
                </a:solidFill>
                <a:latin typeface="微软雅黑" pitchFamily="34" charset="-122"/>
                <a:cs typeface="Arial" panose="020B0604020202020204" pitchFamily="34" charset="0"/>
              </a:rPr>
              <a:t>“</a:t>
            </a:r>
            <a:r>
              <a:rPr lang="en-US" altLang="zh-CN" sz="1200" i="1" dirty="0">
                <a:solidFill>
                  <a:prstClr val="black"/>
                </a:solidFill>
                <a:latin typeface="微软雅黑" pitchFamily="34" charset="-122"/>
                <a:cs typeface="Arial" panose="020B0604020202020204" pitchFamily="34" charset="0"/>
              </a:rPr>
              <a:t>A/B</a:t>
            </a:r>
            <a:r>
              <a:rPr lang="zh-CN" altLang="en-US" sz="1200" i="1" dirty="0">
                <a:solidFill>
                  <a:prstClr val="black"/>
                </a:solidFill>
                <a:latin typeface="微软雅黑" pitchFamily="34" charset="-122"/>
                <a:cs typeface="Arial" panose="020B0604020202020204" pitchFamily="34" charset="0"/>
              </a:rPr>
              <a:t>班家长更希望孩子能多参加体能活动，在技能上进步，有一技之长，未来也能和普通孩子一起打球，融入社会。”</a:t>
            </a:r>
            <a:endParaRPr lang="en-US" sz="1200" i="1" baseline="30000" dirty="0">
              <a:solidFill>
                <a:prstClr val="black"/>
              </a:solidFill>
              <a:latin typeface="微软雅黑" pitchFamily="34" charset="-122"/>
              <a:cs typeface="Arial" panose="020B0604020202020204" pitchFamily="34" charset="0"/>
            </a:endParaRPr>
          </a:p>
        </p:txBody>
      </p:sp>
      <p:sp>
        <p:nvSpPr>
          <p:cNvPr id="31" name="文本框 30"/>
          <p:cNvSpPr/>
          <p:nvPr/>
        </p:nvSpPr>
        <p:spPr>
          <a:xfrm>
            <a:off x="8980488" y="5054871"/>
            <a:ext cx="2559050" cy="738664"/>
          </a:xfrm>
          <a:prstGeom prst="rect">
            <a:avLst/>
          </a:prstGeom>
          <a:noFill/>
        </p:spPr>
        <p:txBody>
          <a:bodyPr wrap="square" lIns="0" tIns="0" rIns="0" bIns="0" rtlCol="0">
            <a:spAutoFit/>
          </a:bodyPr>
          <a:lstStyle/>
          <a:p>
            <a:r>
              <a:rPr lang="zh-CN" altLang="en-US" sz="1200" i="1" dirty="0">
                <a:solidFill>
                  <a:prstClr val="black"/>
                </a:solidFill>
                <a:latin typeface="微软雅黑" pitchFamily="34" charset="-122"/>
                <a:cs typeface="Arial" panose="020B0604020202020204" pitchFamily="34" charset="0"/>
              </a:rPr>
              <a:t>“</a:t>
            </a:r>
            <a:r>
              <a:rPr lang="en-US" altLang="zh-CN" sz="1200" i="1" dirty="0">
                <a:solidFill>
                  <a:prstClr val="black"/>
                </a:solidFill>
                <a:latin typeface="微软雅黑" pitchFamily="34" charset="-122"/>
                <a:cs typeface="Arial" panose="020B0604020202020204" pitchFamily="34" charset="0"/>
              </a:rPr>
              <a:t>C/D</a:t>
            </a:r>
            <a:r>
              <a:rPr lang="zh-CN" altLang="en-US" sz="1200" i="1" dirty="0">
                <a:solidFill>
                  <a:prstClr val="black"/>
                </a:solidFill>
                <a:latin typeface="微软雅黑" pitchFamily="34" charset="-122"/>
                <a:cs typeface="Arial" panose="020B0604020202020204" pitchFamily="34" charset="0"/>
              </a:rPr>
              <a:t>班</a:t>
            </a:r>
            <a:r>
              <a:rPr lang="en-US" altLang="zh-CN" sz="1200" i="1" dirty="0">
                <a:solidFill>
                  <a:prstClr val="black"/>
                </a:solidFill>
                <a:latin typeface="微软雅黑" pitchFamily="34" charset="-122"/>
                <a:cs typeface="Arial" panose="020B0604020202020204" pitchFamily="34" charset="0"/>
              </a:rPr>
              <a:t>/</a:t>
            </a:r>
            <a:r>
              <a:rPr lang="zh-CN" altLang="en-US" sz="1200" i="1" dirty="0">
                <a:solidFill>
                  <a:prstClr val="black"/>
                </a:solidFill>
                <a:latin typeface="微软雅黑" pitchFamily="34" charset="-122"/>
                <a:cs typeface="Arial" panose="020B0604020202020204" pitchFamily="34" charset="0"/>
              </a:rPr>
              <a:t>孩子病症较严重的家长可能就不需要太强的技能提高，能运动出汗就很开心；希望可以升到</a:t>
            </a:r>
            <a:r>
              <a:rPr lang="en-US" altLang="zh-CN" sz="1200" i="1" dirty="0">
                <a:solidFill>
                  <a:prstClr val="black"/>
                </a:solidFill>
                <a:latin typeface="微软雅黑" pitchFamily="34" charset="-122"/>
                <a:cs typeface="Arial" panose="020B0604020202020204" pitchFamily="34" charset="0"/>
              </a:rPr>
              <a:t>B</a:t>
            </a:r>
            <a:r>
              <a:rPr lang="zh-CN" altLang="en-US" sz="1200" i="1" dirty="0">
                <a:solidFill>
                  <a:prstClr val="black"/>
                </a:solidFill>
                <a:latin typeface="微软雅黑" pitchFamily="34" charset="-122"/>
                <a:cs typeface="Arial" panose="020B0604020202020204" pitchFamily="34" charset="0"/>
              </a:rPr>
              <a:t>班，不再需要家长辅助。”</a:t>
            </a:r>
            <a:endParaRPr lang="en-US" sz="1200" i="1" baseline="30000" dirty="0">
              <a:solidFill>
                <a:prstClr val="black"/>
              </a:solidFill>
              <a:latin typeface="微软雅黑" pitchFamily="34" charset="-122"/>
              <a:cs typeface="Arial" panose="020B0604020202020204" pitchFamily="34" charset="0"/>
            </a:endParaRPr>
          </a:p>
        </p:txBody>
      </p:sp>
      <p:cxnSp>
        <p:nvCxnSpPr>
          <p:cNvPr id="33" name="直接连接符 32"/>
          <p:cNvCxnSpPr/>
          <p:nvPr/>
        </p:nvCxnSpPr>
        <p:spPr>
          <a:xfrm>
            <a:off x="692150" y="2096220"/>
            <a:ext cx="651986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4" name="TextBox 45"/>
          <p:cNvSpPr/>
          <p:nvPr/>
        </p:nvSpPr>
        <p:spPr>
          <a:xfrm>
            <a:off x="692149" y="1670161"/>
            <a:ext cx="4076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b="1" dirty="0">
                <a:solidFill>
                  <a:srgbClr val="2D97C8"/>
                </a:solidFill>
                <a:latin typeface="微软雅黑" pitchFamily="34" charset="-122"/>
                <a:cs typeface="Calibri"/>
              </a:rPr>
              <a:t>家长期待孩子身心全方位的状态的改善</a:t>
            </a:r>
            <a:endParaRPr lang="zh-CN" altLang="en-US" b="1" dirty="0">
              <a:solidFill>
                <a:srgbClr val="2D97C8"/>
              </a:solidFill>
              <a:latin typeface="微软雅黑" pitchFamily="34" charset="-122"/>
              <a:cs typeface="Calibri"/>
            </a:endParaRPr>
          </a:p>
        </p:txBody>
      </p:sp>
      <p:graphicFrame>
        <p:nvGraphicFramePr>
          <p:cNvPr id="117" name="Chart 3"/>
          <p:cNvGraphicFramePr/>
          <p:nvPr>
            <p:custDataLst>
              <p:tags r:id="rId7"/>
            </p:custDataLst>
          </p:nvPr>
        </p:nvGraphicFramePr>
        <p:xfrm>
          <a:off x="2898775" y="2536825"/>
          <a:ext cx="1230313" cy="1817688"/>
        </p:xfrm>
        <a:graphic>
          <a:graphicData uri="http://schemas.openxmlformats.org/drawingml/2006/chart">
            <c:chart xmlns:c="http://schemas.openxmlformats.org/drawingml/2006/chart" xmlns:r="http://schemas.openxmlformats.org/officeDocument/2006/relationships" r:id="rId1"/>
          </a:graphicData>
        </a:graphic>
      </p:graphicFrame>
      <p:sp>
        <p:nvSpPr>
          <p:cNvPr id="44" name="文本占位符 2"/>
          <p:cNvSpPr>
            <a:spLocks noGrp="1"/>
          </p:cNvSpPr>
          <p:nvPr>
            <p:custDataLst>
              <p:tags r:id="rId8"/>
            </p:custDataLst>
          </p:nvPr>
        </p:nvSpPr>
        <p:spPr bwMode="auto">
          <a:xfrm>
            <a:off x="1768475" y="3602038"/>
            <a:ext cx="1123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72386138-7E96-4282-B59E-4424B8AF546A}" type="datetime'''''''''''''''''''''''执''''''行''''''''''''能''''''力/动''手能''力'''">
              <a:rPr lang="zh-CN" altLang="en-US" sz="1050" smtClean="0"/>
            </a:fld>
            <a:endParaRPr lang="zh-CN" altLang="en-US" sz="1050" dirty="0">
              <a:sym typeface="微软雅黑" pitchFamily="34" charset="-122"/>
            </a:endParaRPr>
          </a:p>
        </p:txBody>
      </p:sp>
      <p:sp>
        <p:nvSpPr>
          <p:cNvPr id="43" name="文本占位符 2"/>
          <p:cNvSpPr>
            <a:spLocks noGrp="1"/>
          </p:cNvSpPr>
          <p:nvPr>
            <p:custDataLst>
              <p:tags r:id="rId9"/>
            </p:custDataLst>
          </p:nvPr>
        </p:nvSpPr>
        <p:spPr bwMode="auto">
          <a:xfrm>
            <a:off x="1958975" y="4073525"/>
            <a:ext cx="9334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AD810E9A-A4AC-4216-87CB-FC91B1A5CC53}" type="datetime'''服''''''''''''从指''''''''''''''令的''''''''''能''''''''''力'''''">
              <a:rPr lang="zh-CN" altLang="en-US" sz="1050" smtClean="0"/>
            </a:fld>
            <a:endParaRPr lang="zh-CN" altLang="en-US" sz="1050" dirty="0">
              <a:sym typeface="微软雅黑" pitchFamily="34" charset="-122"/>
            </a:endParaRPr>
          </a:p>
        </p:txBody>
      </p:sp>
      <p:sp>
        <p:nvSpPr>
          <p:cNvPr id="38" name="文本占位符 2"/>
          <p:cNvSpPr>
            <a:spLocks noGrp="1"/>
          </p:cNvSpPr>
          <p:nvPr>
            <p:custDataLst>
              <p:tags r:id="rId10"/>
            </p:custDataLst>
          </p:nvPr>
        </p:nvSpPr>
        <p:spPr bwMode="auto">
          <a:xfrm>
            <a:off x="2359025" y="3836988"/>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403A78FE-C5D8-49A5-8256-F1C96E6DBC5A}" type="datetime'''''''''''''''身''''''''体''''''''''''''素''''''''''''''质'''''">
              <a:rPr lang="zh-CN" altLang="en-US" sz="1050" smtClean="0"/>
            </a:fld>
            <a:endParaRPr lang="zh-CN" altLang="en-US" sz="1050" dirty="0">
              <a:sym typeface="微软雅黑" pitchFamily="34" charset="-122"/>
            </a:endParaRPr>
          </a:p>
        </p:txBody>
      </p:sp>
      <p:sp>
        <p:nvSpPr>
          <p:cNvPr id="39" name="文本占位符 2"/>
          <p:cNvSpPr>
            <a:spLocks noGrp="1"/>
          </p:cNvSpPr>
          <p:nvPr>
            <p:custDataLst>
              <p:tags r:id="rId11"/>
            </p:custDataLst>
          </p:nvPr>
        </p:nvSpPr>
        <p:spPr bwMode="auto">
          <a:xfrm>
            <a:off x="2359025" y="3128963"/>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26A5C952-DB7B-476A-81FF-53F3F2A80928}" type="datetime'''''''''''''''社''''''''''''''''''''''''''''''''交能''力'''''">
              <a:rPr lang="zh-CN" altLang="en-US" sz="1050" b="1" smtClean="0"/>
            </a:fld>
            <a:endParaRPr lang="zh-CN" altLang="en-US" sz="1050" b="1" dirty="0">
              <a:sym typeface="微软雅黑" pitchFamily="34" charset="-122"/>
            </a:endParaRPr>
          </a:p>
        </p:txBody>
      </p:sp>
      <p:sp>
        <p:nvSpPr>
          <p:cNvPr id="42" name="文本占位符 2"/>
          <p:cNvSpPr>
            <a:spLocks noGrp="1"/>
          </p:cNvSpPr>
          <p:nvPr>
            <p:custDataLst>
              <p:tags r:id="rId12"/>
            </p:custDataLst>
          </p:nvPr>
        </p:nvSpPr>
        <p:spPr bwMode="auto">
          <a:xfrm>
            <a:off x="2359025" y="2657475"/>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862D570C-0E7A-4385-8B27-7C3E0936ADA0}" type="datetime'''''''''''''运''''''''''''''''''''动''''''能''力'''''''''''''''''">
              <a:rPr lang="zh-CN" altLang="en-US" sz="1050" b="1" smtClean="0"/>
            </a:fld>
            <a:endParaRPr lang="zh-CN" altLang="en-US" sz="1050" b="1" dirty="0">
              <a:sym typeface="微软雅黑" pitchFamily="34" charset="-122"/>
            </a:endParaRPr>
          </a:p>
        </p:txBody>
      </p:sp>
      <p:sp>
        <p:nvSpPr>
          <p:cNvPr id="40" name="文本占位符 2"/>
          <p:cNvSpPr>
            <a:spLocks noGrp="1"/>
          </p:cNvSpPr>
          <p:nvPr>
            <p:custDataLst>
              <p:tags r:id="rId13"/>
            </p:custDataLst>
          </p:nvPr>
        </p:nvSpPr>
        <p:spPr bwMode="auto">
          <a:xfrm>
            <a:off x="2492375" y="2892425"/>
            <a:ext cx="4000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7C2C11EA-0850-4419-9E93-39197091F5EA}" type="datetime'''''''''''''''''''''''''''''''''''''''''注意力'''''''''''">
              <a:rPr lang="zh-CN" altLang="en-US" sz="1050" b="1" smtClean="0"/>
            </a:fld>
            <a:endParaRPr lang="zh-CN" altLang="en-US" sz="1050" b="1" dirty="0">
              <a:sym typeface="微软雅黑" pitchFamily="34" charset="-122"/>
            </a:endParaRPr>
          </a:p>
        </p:txBody>
      </p:sp>
      <p:sp>
        <p:nvSpPr>
          <p:cNvPr id="41" name="文本占位符 2"/>
          <p:cNvSpPr>
            <a:spLocks noGrp="1"/>
          </p:cNvSpPr>
          <p:nvPr>
            <p:custDataLst>
              <p:tags r:id="rId14"/>
            </p:custDataLst>
          </p:nvPr>
        </p:nvSpPr>
        <p:spPr bwMode="auto">
          <a:xfrm>
            <a:off x="2092325" y="3365500"/>
            <a:ext cx="8001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5B9C568C-686F-4272-B685-74256992D306}" type="datetime'语''''''言''沟''''''''''通''能''''''''''''''力'''''''''''''''">
              <a:rPr lang="zh-CN" altLang="en-US" sz="1050" smtClean="0"/>
            </a:fld>
            <a:endParaRPr lang="zh-CN" altLang="en-US" sz="1050" dirty="0">
              <a:sym typeface="微软雅黑" pitchFamily="34" charset="-122"/>
            </a:endParaRPr>
          </a:p>
        </p:txBody>
      </p:sp>
      <p:sp>
        <p:nvSpPr>
          <p:cNvPr id="50" name="文本占位符 2"/>
          <p:cNvSpPr>
            <a:spLocks noGrp="1"/>
          </p:cNvSpPr>
          <p:nvPr>
            <p:custDataLst>
              <p:tags r:id="rId15"/>
            </p:custDataLst>
          </p:nvPr>
        </p:nvSpPr>
        <p:spPr bwMode="gray">
          <a:xfrm>
            <a:off x="4071938" y="2657475"/>
            <a:ext cx="3270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19566559-166C-43DF-8AA1-1322F9C2F3B9}" type="datetime'''''''''6''''''''''''''''''5''''''''''''''''''''%'''''">
              <a:rPr lang="en-US" altLang="en-US" sz="1050" b="1" smtClean="0"/>
            </a:fld>
            <a:endParaRPr lang="zh-CN" altLang="en-US" sz="1050" b="1" dirty="0">
              <a:sym typeface="微软雅黑" pitchFamily="34" charset="-122"/>
            </a:endParaRPr>
          </a:p>
        </p:txBody>
      </p:sp>
      <p:sp>
        <p:nvSpPr>
          <p:cNvPr id="49" name="文本占位符 2"/>
          <p:cNvSpPr>
            <a:spLocks noGrp="1"/>
          </p:cNvSpPr>
          <p:nvPr>
            <p:custDataLst>
              <p:tags r:id="rId16"/>
            </p:custDataLst>
          </p:nvPr>
        </p:nvSpPr>
        <p:spPr bwMode="gray">
          <a:xfrm>
            <a:off x="4005263" y="2892425"/>
            <a:ext cx="3270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AF2C8A66-881A-4FCD-BD0E-DF48E352E2E7}" type="datetime'''''''''''''''''''''''''''''''''''''6''''''''''''1''''%'''''''">
              <a:rPr lang="en-US" altLang="en-US" sz="1050" b="1" smtClean="0"/>
            </a:fld>
            <a:endParaRPr lang="zh-CN" altLang="en-US" sz="1050" b="1" dirty="0">
              <a:sym typeface="微软雅黑" pitchFamily="34" charset="-122"/>
            </a:endParaRPr>
          </a:p>
        </p:txBody>
      </p:sp>
      <p:sp>
        <p:nvSpPr>
          <p:cNvPr id="47" name="文本占位符 2"/>
          <p:cNvSpPr>
            <a:spLocks noGrp="1"/>
          </p:cNvSpPr>
          <p:nvPr>
            <p:custDataLst>
              <p:tags r:id="rId17"/>
            </p:custDataLst>
          </p:nvPr>
        </p:nvSpPr>
        <p:spPr bwMode="gray">
          <a:xfrm>
            <a:off x="3857625" y="3128963"/>
            <a:ext cx="3270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8B6F2F8B-92FB-499A-A966-D68A82F575A1}" type="datetime'''''''''''''''''''''5''''''''2''''''%'''''''">
              <a:rPr lang="en-US" altLang="en-US" sz="1050" b="1" smtClean="0"/>
            </a:fld>
            <a:endParaRPr lang="zh-CN" altLang="en-US" sz="1050" b="1" dirty="0">
              <a:sym typeface="微软雅黑" pitchFamily="34" charset="-122"/>
            </a:endParaRPr>
          </a:p>
        </p:txBody>
      </p:sp>
      <p:sp>
        <p:nvSpPr>
          <p:cNvPr id="48" name="文本占位符 2"/>
          <p:cNvSpPr>
            <a:spLocks noGrp="1"/>
          </p:cNvSpPr>
          <p:nvPr>
            <p:custDataLst>
              <p:tags r:id="rId18"/>
            </p:custDataLst>
          </p:nvPr>
        </p:nvSpPr>
        <p:spPr bwMode="gray">
          <a:xfrm>
            <a:off x="3711575" y="336550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4EF51035-AA85-4456-BD53-60199D05187F}" type="datetime'''''''''''''''''''''''''''''''''''''''4''''''3''''''''%'''''''">
              <a:rPr lang="en-US" altLang="en-US" sz="1050" smtClean="0"/>
            </a:fld>
            <a:endParaRPr lang="zh-CN" altLang="en-US" sz="1050" dirty="0">
              <a:sym typeface="微软雅黑" pitchFamily="34" charset="-122"/>
            </a:endParaRPr>
          </a:p>
        </p:txBody>
      </p:sp>
      <p:sp>
        <p:nvSpPr>
          <p:cNvPr id="53" name="文本占位符 2"/>
          <p:cNvSpPr>
            <a:spLocks noGrp="1"/>
          </p:cNvSpPr>
          <p:nvPr>
            <p:custDataLst>
              <p:tags r:id="rId19"/>
            </p:custDataLst>
          </p:nvPr>
        </p:nvSpPr>
        <p:spPr bwMode="gray">
          <a:xfrm>
            <a:off x="3711575" y="3602038"/>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E7827ECE-FAF9-49BA-ADA0-2E1D0845C686}" type="datetime'''''''4''''''''''''''''''''''''''''''''3%'''''''''''''''">
              <a:rPr lang="en-US" altLang="en-US" sz="1050" smtClean="0"/>
            </a:fld>
            <a:endParaRPr lang="zh-CN" altLang="en-US" sz="1050" dirty="0">
              <a:sym typeface="微软雅黑" pitchFamily="34" charset="-122"/>
            </a:endParaRPr>
          </a:p>
        </p:txBody>
      </p:sp>
      <p:sp>
        <p:nvSpPr>
          <p:cNvPr id="51" name="文本占位符 2"/>
          <p:cNvSpPr>
            <a:spLocks noGrp="1"/>
          </p:cNvSpPr>
          <p:nvPr>
            <p:custDataLst>
              <p:tags r:id="rId20"/>
            </p:custDataLst>
          </p:nvPr>
        </p:nvSpPr>
        <p:spPr bwMode="gray">
          <a:xfrm>
            <a:off x="3563938" y="3836988"/>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E0778B31-9C4E-4DB8-8F6C-796443F3EA97}" type="datetime'''''''''''''''''''3''''''''''''''''''''''''''4''%'''">
              <a:rPr lang="en-US" altLang="en-US" sz="1050" smtClean="0"/>
            </a:fld>
            <a:endParaRPr lang="zh-CN" altLang="en-US" sz="1050" dirty="0">
              <a:sym typeface="微软雅黑" pitchFamily="34" charset="-122"/>
            </a:endParaRPr>
          </a:p>
        </p:txBody>
      </p:sp>
      <p:sp>
        <p:nvSpPr>
          <p:cNvPr id="45" name="文本占位符 2"/>
          <p:cNvSpPr>
            <a:spLocks noGrp="1"/>
          </p:cNvSpPr>
          <p:nvPr>
            <p:custDataLst>
              <p:tags r:id="rId21"/>
            </p:custDataLst>
          </p:nvPr>
        </p:nvSpPr>
        <p:spPr bwMode="gray">
          <a:xfrm>
            <a:off x="3563938" y="4073525"/>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E3B1B703-6822-4DDD-97D9-B07C3F237BF5}" type="datetime'''3''''4''''''''''%'''''''''''">
              <a:rPr lang="en-US" altLang="en-US" sz="1050" smtClean="0"/>
            </a:fld>
            <a:endParaRPr lang="zh-CN" altLang="en-US" sz="1050" dirty="0">
              <a:sym typeface="微软雅黑" pitchFamily="34" charset="-122"/>
            </a:endParaRPr>
          </a:p>
        </p:txBody>
      </p:sp>
      <p:cxnSp>
        <p:nvCxnSpPr>
          <p:cNvPr id="82" name="直接连接符 81"/>
          <p:cNvCxnSpPr/>
          <p:nvPr/>
        </p:nvCxnSpPr>
        <p:spPr>
          <a:xfrm>
            <a:off x="7485063" y="2096220"/>
            <a:ext cx="40005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4" name="TextBox 45"/>
          <p:cNvSpPr/>
          <p:nvPr/>
        </p:nvSpPr>
        <p:spPr>
          <a:xfrm>
            <a:off x="7485062" y="1670161"/>
            <a:ext cx="4076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b="1" dirty="0">
                <a:solidFill>
                  <a:srgbClr val="2D97C8"/>
                </a:solidFill>
                <a:latin typeface="微软雅黑" pitchFamily="34" charset="-122"/>
                <a:cs typeface="Calibri"/>
              </a:rPr>
              <a:t>不同运动水平学员家长侧重有所不同</a:t>
            </a:r>
            <a:endParaRPr lang="zh-CN" altLang="en-US" b="1" dirty="0">
              <a:solidFill>
                <a:srgbClr val="2D97C8"/>
              </a:solidFill>
              <a:latin typeface="微软雅黑" pitchFamily="34" charset="-122"/>
              <a:cs typeface="Calibri"/>
            </a:endParaRPr>
          </a:p>
        </p:txBody>
      </p:sp>
      <p:sp>
        <p:nvSpPr>
          <p:cNvPr id="46" name="矩形 45"/>
          <p:cNvSpPr/>
          <p:nvPr/>
        </p:nvSpPr>
        <p:spPr bwMode="auto">
          <a:xfrm>
            <a:off x="10016500" y="0"/>
            <a:ext cx="2175500" cy="899404"/>
          </a:xfrm>
          <a:prstGeom prst="rect">
            <a:avLst/>
          </a:prstGeom>
          <a:solidFill>
            <a:srgbClr val="FFC000"/>
          </a:solidFill>
          <a:ln w="12700" cap="flat" cmpd="sng" algn="ctr">
            <a:solidFill>
              <a:srgbClr val="040D13">
                <a:shade val="5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altLang="zh-CN" sz="1600" dirty="0">
                <a:solidFill>
                  <a:srgbClr val="19439C"/>
                </a:solidFill>
              </a:rPr>
              <a:t>WIP</a:t>
            </a:r>
            <a:endParaRPr lang="en-US" altLang="zh-CN" sz="1600" dirty="0">
              <a:solidFill>
                <a:srgbClr val="19439C"/>
              </a:solidFill>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600" dirty="0">
                <a:solidFill>
                  <a:srgbClr val="19439C"/>
                </a:solidFill>
              </a:rPr>
              <a:t>待问卷数据补充验证</a:t>
            </a:r>
            <a:endParaRPr sz="1600" dirty="0">
              <a:solidFill>
                <a:srgbClr val="19439C"/>
              </a:solidFill>
            </a:endParaRPr>
          </a:p>
        </p:txBody>
      </p:sp>
      <p:sp>
        <p:nvSpPr>
          <p:cNvPr id="59" name="矩形 58"/>
          <p:cNvSpPr/>
          <p:nvPr/>
        </p:nvSpPr>
        <p:spPr>
          <a:xfrm>
            <a:off x="7515224" y="2347914"/>
            <a:ext cx="1284288" cy="1653113"/>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mn-ea"/>
              </a:rPr>
              <a:t>A/</a:t>
            </a:r>
            <a:r>
              <a:rPr lang="en-US" altLang="zh-CN" sz="1200" b="1">
                <a:solidFill>
                  <a:schemeClr val="bg1"/>
                </a:solidFill>
                <a:latin typeface="+mn-ea"/>
              </a:rPr>
              <a:t>B</a:t>
            </a:r>
            <a:r>
              <a:rPr lang="zh-CN" altLang="en-US" sz="1200" b="1">
                <a:solidFill>
                  <a:schemeClr val="bg1"/>
                </a:solidFill>
                <a:latin typeface="+mn-ea"/>
              </a:rPr>
              <a:t>班</a:t>
            </a:r>
            <a:endParaRPr lang="en-US" altLang="zh-CN" sz="1200" b="1" dirty="0">
              <a:solidFill>
                <a:schemeClr val="bg1"/>
              </a:solidFill>
              <a:latin typeface="+mn-ea"/>
            </a:endParaRPr>
          </a:p>
          <a:p>
            <a:pPr algn="ctr"/>
            <a:r>
              <a:rPr lang="zh-CN" altLang="en-US" sz="1200" b="1" dirty="0">
                <a:solidFill>
                  <a:schemeClr val="bg1"/>
                </a:solidFill>
                <a:latin typeface="+mn-ea"/>
              </a:rPr>
              <a:t>（运动能力较强）</a:t>
            </a:r>
            <a:endParaRPr lang="zh-CN" altLang="en-US" sz="1200" b="1" dirty="0">
              <a:solidFill>
                <a:schemeClr val="bg1"/>
              </a:solidFill>
              <a:latin typeface="+mn-ea"/>
            </a:endParaRPr>
          </a:p>
        </p:txBody>
      </p:sp>
      <p:sp>
        <p:nvSpPr>
          <p:cNvPr id="61" name="矩形 60"/>
          <p:cNvSpPr/>
          <p:nvPr/>
        </p:nvSpPr>
        <p:spPr>
          <a:xfrm>
            <a:off x="699632" y="4356214"/>
            <a:ext cx="1045086" cy="1647138"/>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solidFill>
                  <a:schemeClr val="bg1"/>
                </a:solidFill>
                <a:latin typeface="+mn-ea"/>
              </a:rPr>
              <a:t>羽之爱</a:t>
            </a:r>
            <a:r>
              <a:rPr lang="zh-CN" altLang="en-US" sz="1200" b="1" dirty="0">
                <a:solidFill>
                  <a:schemeClr val="accent2"/>
                </a:solidFill>
                <a:latin typeface="+mn-ea"/>
              </a:rPr>
              <a:t>自闭症</a:t>
            </a:r>
            <a:r>
              <a:rPr lang="zh-CN" altLang="en-US" sz="1200" b="1" dirty="0">
                <a:solidFill>
                  <a:schemeClr val="bg1"/>
                </a:solidFill>
                <a:latin typeface="+mn-ea"/>
              </a:rPr>
              <a:t>家长希望孩子提升的能力</a:t>
            </a:r>
            <a:endParaRPr lang="zh-CN" altLang="en-US" sz="1200" b="1" dirty="0">
              <a:solidFill>
                <a:schemeClr val="bg1"/>
              </a:solidFill>
              <a:latin typeface="+mn-ea"/>
            </a:endParaRPr>
          </a:p>
        </p:txBody>
      </p:sp>
      <p:graphicFrame>
        <p:nvGraphicFramePr>
          <p:cNvPr id="118" name="Chart 3"/>
          <p:cNvGraphicFramePr/>
          <p:nvPr>
            <p:custDataLst>
              <p:tags r:id="rId22"/>
            </p:custDataLst>
          </p:nvPr>
        </p:nvGraphicFramePr>
        <p:xfrm>
          <a:off x="2898775" y="4321175"/>
          <a:ext cx="1230313" cy="1765300"/>
        </p:xfrm>
        <a:graphic>
          <a:graphicData uri="http://schemas.openxmlformats.org/drawingml/2006/chart">
            <c:chart xmlns:c="http://schemas.openxmlformats.org/drawingml/2006/chart" xmlns:r="http://schemas.openxmlformats.org/officeDocument/2006/relationships" r:id="rId2"/>
          </a:graphicData>
        </a:graphic>
      </p:graphicFrame>
      <p:sp>
        <p:nvSpPr>
          <p:cNvPr id="72" name="文本占位符 2"/>
          <p:cNvSpPr>
            <a:spLocks noGrp="1"/>
          </p:cNvSpPr>
          <p:nvPr>
            <p:custDataLst>
              <p:tags r:id="rId23"/>
            </p:custDataLst>
          </p:nvPr>
        </p:nvSpPr>
        <p:spPr bwMode="gray">
          <a:xfrm>
            <a:off x="3922713" y="4895850"/>
            <a:ext cx="3270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FE88B6AB-A252-4B23-ADFF-AF583EAF95FC}" type="datetime'''5''''''''''''''''''''''''''''5''''''''%'">
              <a:rPr lang="en-US" altLang="en-US" sz="1050" b="1" smtClean="0"/>
            </a:fld>
            <a:endParaRPr lang="zh-CN" altLang="en-US" sz="1050" b="1" dirty="0">
              <a:sym typeface="微软雅黑" pitchFamily="34" charset="-122"/>
            </a:endParaRPr>
          </a:p>
        </p:txBody>
      </p:sp>
      <p:sp>
        <p:nvSpPr>
          <p:cNvPr id="66" name="文本占位符 2"/>
          <p:cNvSpPr>
            <a:spLocks noGrp="1"/>
          </p:cNvSpPr>
          <p:nvPr>
            <p:custDataLst>
              <p:tags r:id="rId24"/>
            </p:custDataLst>
          </p:nvPr>
        </p:nvSpPr>
        <p:spPr bwMode="auto">
          <a:xfrm>
            <a:off x="2359025" y="4895850"/>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F3428298-F66E-414D-8CC6-BA000B4876DE}" type="datetime'''''''''''''''''''''''''''''社交''能''''''''''''''''''力'''''">
              <a:rPr lang="zh-CN" altLang="en-US" sz="1050" b="1" smtClean="0"/>
            </a:fld>
            <a:endParaRPr lang="zh-CN" altLang="en-US" sz="1050" b="1" dirty="0">
              <a:sym typeface="微软雅黑" pitchFamily="34" charset="-122"/>
            </a:endParaRPr>
          </a:p>
        </p:txBody>
      </p:sp>
      <p:sp>
        <p:nvSpPr>
          <p:cNvPr id="70" name="文本占位符 2"/>
          <p:cNvSpPr>
            <a:spLocks noGrp="1"/>
          </p:cNvSpPr>
          <p:nvPr>
            <p:custDataLst>
              <p:tags r:id="rId25"/>
            </p:custDataLst>
          </p:nvPr>
        </p:nvSpPr>
        <p:spPr bwMode="gray">
          <a:xfrm>
            <a:off x="4005263" y="4667250"/>
            <a:ext cx="3270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D0EFD857-F5F8-495D-9AA9-FE08EA531D42}" type="datetime'''''''''6''''''0''''''''''''%'">
              <a:rPr lang="en-US" altLang="en-US" sz="1050" b="1" smtClean="0"/>
            </a:fld>
            <a:endParaRPr lang="zh-CN" altLang="en-US" sz="1050" b="1" dirty="0">
              <a:sym typeface="微软雅黑" pitchFamily="34" charset="-122"/>
            </a:endParaRPr>
          </a:p>
        </p:txBody>
      </p:sp>
      <p:sp>
        <p:nvSpPr>
          <p:cNvPr id="65" name="文本占位符 2"/>
          <p:cNvSpPr>
            <a:spLocks noGrp="1"/>
          </p:cNvSpPr>
          <p:nvPr>
            <p:custDataLst>
              <p:tags r:id="rId26"/>
            </p:custDataLst>
          </p:nvPr>
        </p:nvSpPr>
        <p:spPr bwMode="auto">
          <a:xfrm>
            <a:off x="2359025" y="5810250"/>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B0E91173-EA99-4CF9-9E02-98CE6727356C}" type="datetime'''''''''身''''''''''''''''''''''''''''''体''''''素质'''">
              <a:rPr lang="zh-CN" altLang="en-US" sz="1050" smtClean="0"/>
            </a:fld>
            <a:endParaRPr lang="zh-CN" altLang="en-US" sz="1050" dirty="0">
              <a:sym typeface="微软雅黑" pitchFamily="34" charset="-122"/>
            </a:endParaRPr>
          </a:p>
        </p:txBody>
      </p:sp>
      <p:sp>
        <p:nvSpPr>
          <p:cNvPr id="67" name="文本占位符 2"/>
          <p:cNvSpPr>
            <a:spLocks noGrp="1"/>
          </p:cNvSpPr>
          <p:nvPr>
            <p:custDataLst>
              <p:tags r:id="rId27"/>
            </p:custDataLst>
          </p:nvPr>
        </p:nvSpPr>
        <p:spPr bwMode="auto">
          <a:xfrm>
            <a:off x="2359025" y="4667250"/>
            <a:ext cx="5334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CD8D3091-9ED9-4715-B599-B5F9354C18CB}" type="datetime'运''''''''''''''''''动''''''''''''''''能''''力'''''''''''''''">
              <a:rPr lang="zh-CN" altLang="en-US" sz="1050" b="1" smtClean="0"/>
            </a:fld>
            <a:endParaRPr lang="zh-CN" altLang="en-US" sz="1050" b="1" dirty="0">
              <a:sym typeface="微软雅黑" pitchFamily="34" charset="-122"/>
            </a:endParaRPr>
          </a:p>
        </p:txBody>
      </p:sp>
      <p:sp>
        <p:nvSpPr>
          <p:cNvPr id="63" name="文本占位符 2"/>
          <p:cNvSpPr>
            <a:spLocks noGrp="1"/>
          </p:cNvSpPr>
          <p:nvPr>
            <p:custDataLst>
              <p:tags r:id="rId28"/>
            </p:custDataLst>
          </p:nvPr>
        </p:nvSpPr>
        <p:spPr bwMode="auto">
          <a:xfrm>
            <a:off x="1768475" y="5124450"/>
            <a:ext cx="1123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B1ABC999-1589-47A8-9C7F-44DF498011B1}" type="datetime'执''行''能''''''''力''''''''''/动''''''''''手''''能''''''''''力'''''''">
              <a:rPr lang="zh-CN" altLang="en-US" sz="1050" smtClean="0"/>
            </a:fld>
            <a:endParaRPr lang="zh-CN" altLang="en-US" sz="1050" dirty="0">
              <a:sym typeface="微软雅黑" pitchFamily="34" charset="-122"/>
            </a:endParaRPr>
          </a:p>
        </p:txBody>
      </p:sp>
      <p:sp>
        <p:nvSpPr>
          <p:cNvPr id="68" name="文本占位符 2"/>
          <p:cNvSpPr>
            <a:spLocks noGrp="1"/>
          </p:cNvSpPr>
          <p:nvPr>
            <p:custDataLst>
              <p:tags r:id="rId29"/>
            </p:custDataLst>
          </p:nvPr>
        </p:nvSpPr>
        <p:spPr bwMode="auto">
          <a:xfrm>
            <a:off x="2492375" y="4438650"/>
            <a:ext cx="4000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81F57D77-CC99-4404-822E-F5248531ABF6}" type="datetime'''注''''意''''''''''''''''力'''''''''''''''">
              <a:rPr lang="zh-CN" altLang="en-US" sz="1050" b="1" smtClean="0"/>
            </a:fld>
            <a:endParaRPr lang="zh-CN" altLang="en-US" sz="1050" b="1" dirty="0">
              <a:sym typeface="微软雅黑" pitchFamily="34" charset="-122"/>
            </a:endParaRPr>
          </a:p>
        </p:txBody>
      </p:sp>
      <p:sp>
        <p:nvSpPr>
          <p:cNvPr id="64" name="文本占位符 2"/>
          <p:cNvSpPr>
            <a:spLocks noGrp="1"/>
          </p:cNvSpPr>
          <p:nvPr>
            <p:custDataLst>
              <p:tags r:id="rId30"/>
            </p:custDataLst>
          </p:nvPr>
        </p:nvSpPr>
        <p:spPr bwMode="auto">
          <a:xfrm>
            <a:off x="1958975" y="5581650"/>
            <a:ext cx="9334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DBF3608F-6060-4676-8F87-0D76E26DFACA}" type="datetime'''''''服从''''''''指''''令''''''''''的''''''能''''''力'''''''''''''">
              <a:rPr lang="zh-CN" altLang="en-US" sz="1050" smtClean="0"/>
            </a:fld>
            <a:endParaRPr lang="zh-CN" altLang="en-US" sz="1050" dirty="0">
              <a:sym typeface="微软雅黑" pitchFamily="34" charset="-122"/>
            </a:endParaRPr>
          </a:p>
        </p:txBody>
      </p:sp>
      <p:sp>
        <p:nvSpPr>
          <p:cNvPr id="69" name="文本占位符 2"/>
          <p:cNvSpPr>
            <a:spLocks noGrp="1"/>
          </p:cNvSpPr>
          <p:nvPr>
            <p:custDataLst>
              <p:tags r:id="rId31"/>
            </p:custDataLst>
          </p:nvPr>
        </p:nvSpPr>
        <p:spPr bwMode="auto">
          <a:xfrm>
            <a:off x="2092325" y="5353050"/>
            <a:ext cx="8001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DC048EFD-9F1F-4100-A26B-A1FE402C375C}" type="datetime'''''''''''''''语''言''沟''''''''''''''''''''''通''能''''''''''力'">
              <a:rPr lang="zh-CN" altLang="en-US" sz="1050" smtClean="0"/>
            </a:fld>
            <a:endParaRPr lang="zh-CN" altLang="en-US" sz="1050" dirty="0">
              <a:sym typeface="微软雅黑" pitchFamily="34" charset="-122"/>
            </a:endParaRPr>
          </a:p>
        </p:txBody>
      </p:sp>
      <p:sp>
        <p:nvSpPr>
          <p:cNvPr id="71" name="文本占位符 2"/>
          <p:cNvSpPr>
            <a:spLocks noGrp="1"/>
          </p:cNvSpPr>
          <p:nvPr>
            <p:custDataLst>
              <p:tags r:id="rId32"/>
            </p:custDataLst>
          </p:nvPr>
        </p:nvSpPr>
        <p:spPr bwMode="gray">
          <a:xfrm>
            <a:off x="4071938" y="4438650"/>
            <a:ext cx="3270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AFF6679E-C61D-4035-9F62-D7953971BE1F}" type="datetime'''''6''''''''4''''''''''''%'''''''''''''''''''''''">
              <a:rPr lang="en-US" altLang="en-US" sz="1050" b="1" smtClean="0"/>
            </a:fld>
            <a:endParaRPr lang="zh-CN" altLang="en-US" sz="1050" b="1" dirty="0">
              <a:sym typeface="微软雅黑" pitchFamily="34" charset="-122"/>
            </a:endParaRPr>
          </a:p>
        </p:txBody>
      </p:sp>
      <p:sp>
        <p:nvSpPr>
          <p:cNvPr id="73" name="文本占位符 2"/>
          <p:cNvSpPr>
            <a:spLocks noGrp="1"/>
          </p:cNvSpPr>
          <p:nvPr>
            <p:custDataLst>
              <p:tags r:id="rId33"/>
            </p:custDataLst>
          </p:nvPr>
        </p:nvSpPr>
        <p:spPr bwMode="gray">
          <a:xfrm>
            <a:off x="3789363" y="535305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85976A61-F116-46CB-8A70-7258FA7DC592}" type="datetime'''''''''''''4''''''''''7''''''''''%'''''''''''''">
              <a:rPr lang="en-US" altLang="en-US" sz="1050" smtClean="0"/>
            </a:fld>
            <a:endParaRPr lang="zh-CN" altLang="en-US" sz="1050" dirty="0">
              <a:sym typeface="微软雅黑" pitchFamily="34" charset="-122"/>
            </a:endParaRPr>
          </a:p>
        </p:txBody>
      </p:sp>
      <p:sp>
        <p:nvSpPr>
          <p:cNvPr id="74" name="文本占位符 2"/>
          <p:cNvSpPr>
            <a:spLocks noGrp="1"/>
          </p:cNvSpPr>
          <p:nvPr>
            <p:custDataLst>
              <p:tags r:id="rId34"/>
            </p:custDataLst>
          </p:nvPr>
        </p:nvSpPr>
        <p:spPr bwMode="gray">
          <a:xfrm>
            <a:off x="3805238" y="512445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91687CB4-BD39-45BC-93ED-73624E9F304F}" type="datetime'''''''''''4''''''''''''''''''''''''''''8''''''''''''''''''''%'">
              <a:rPr lang="en-US" altLang="en-US" sz="1050" smtClean="0"/>
            </a:fld>
            <a:endParaRPr lang="zh-CN" altLang="en-US" sz="1050" dirty="0">
              <a:sym typeface="微软雅黑" pitchFamily="34" charset="-122"/>
            </a:endParaRPr>
          </a:p>
        </p:txBody>
      </p:sp>
      <p:sp>
        <p:nvSpPr>
          <p:cNvPr id="75" name="文本占位符 2"/>
          <p:cNvSpPr>
            <a:spLocks noGrp="1"/>
          </p:cNvSpPr>
          <p:nvPr>
            <p:custDataLst>
              <p:tags r:id="rId35"/>
            </p:custDataLst>
          </p:nvPr>
        </p:nvSpPr>
        <p:spPr bwMode="gray">
          <a:xfrm>
            <a:off x="3556000" y="581025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232F0D1F-6A3F-403F-8C17-EA6E5FED88DB}" type="datetime'''''''''3''''''''''''''''''''''3''''''''%'''''''">
              <a:rPr lang="en-US" altLang="en-US" sz="1050" smtClean="0"/>
            </a:fld>
            <a:endParaRPr lang="zh-CN" altLang="en-US" sz="1050" dirty="0">
              <a:sym typeface="微软雅黑" pitchFamily="34" charset="-122"/>
            </a:endParaRPr>
          </a:p>
        </p:txBody>
      </p:sp>
      <p:sp>
        <p:nvSpPr>
          <p:cNvPr id="76" name="文本占位符 2"/>
          <p:cNvSpPr>
            <a:spLocks noGrp="1"/>
          </p:cNvSpPr>
          <p:nvPr>
            <p:custDataLst>
              <p:tags r:id="rId36"/>
            </p:custDataLst>
          </p:nvPr>
        </p:nvSpPr>
        <p:spPr bwMode="gray">
          <a:xfrm>
            <a:off x="3705225" y="5581650"/>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11BDB319-59D1-4709-B089-022F2E35B9F8}" type="datetime'''4''''''''''2''''''%'''''''''''''">
              <a:rPr lang="en-US" altLang="en-US" sz="1050" smtClean="0"/>
            </a:fld>
            <a:endParaRPr lang="zh-CN" altLang="en-US" sz="1050" dirty="0">
              <a:sym typeface="微软雅黑" pitchFamily="34" charset="-122"/>
            </a:endParaRPr>
          </a:p>
        </p:txBody>
      </p:sp>
      <p:sp>
        <p:nvSpPr>
          <p:cNvPr id="111" name="文本框 19"/>
          <p:cNvSpPr/>
          <p:nvPr/>
        </p:nvSpPr>
        <p:spPr>
          <a:xfrm>
            <a:off x="4583872" y="2666233"/>
            <a:ext cx="2869407" cy="1015663"/>
          </a:xfrm>
          <a:prstGeom prst="rect">
            <a:avLst/>
          </a:prstGeom>
          <a:noFill/>
        </p:spPr>
        <p:txBody>
          <a:bodyPr wrap="square" rtlCol="0">
            <a:spAutoFit/>
          </a:bodyPr>
          <a:lstStyle/>
          <a:p>
            <a:pPr>
              <a:buClr>
                <a:srgbClr val="2D97C8"/>
              </a:buClr>
            </a:pPr>
            <a:r>
              <a:rPr lang="en-US" altLang="zh-CN" sz="1200" b="1" dirty="0">
                <a:latin typeface="Times New Roman" panose="02020603050405020304" pitchFamily="18" charset="0"/>
                <a:ea typeface="Heiti SC Light" panose="02000000000000000000" charset="-122"/>
                <a:cs typeface="Times New Roman" panose="02020603050405020304" pitchFamily="18" charset="0"/>
              </a:rPr>
              <a:t>1. </a:t>
            </a:r>
            <a:r>
              <a:rPr lang="zh-CN" altLang="en-US" sz="1200" b="1" dirty="0">
                <a:latin typeface="Times New Roman" panose="02020603050405020304" pitchFamily="18" charset="0"/>
                <a:ea typeface="Heiti SC Light" panose="02000000000000000000" charset="-122"/>
                <a:cs typeface="Times New Roman" panose="02020603050405020304" pitchFamily="18" charset="0"/>
              </a:rPr>
              <a:t>孩子通过课程学习，感到开心被爱护</a:t>
            </a:r>
            <a:endParaRPr lang="en-US" altLang="zh-CN" sz="1200" b="1" dirty="0">
              <a:latin typeface="Times New Roman" panose="02020603050405020304" pitchFamily="18" charset="0"/>
              <a:ea typeface="Heiti SC Light" panose="02000000000000000000" charset="-122"/>
              <a:cs typeface="Times New Roman" panose="02020603050405020304" pitchFamily="18" charset="0"/>
            </a:endParaRPr>
          </a:p>
          <a:p>
            <a:pPr marL="285750" indent="-285750">
              <a:buClr>
                <a:srgbClr val="2D97C8"/>
              </a:buClr>
              <a:buFont typeface="Arial" panose="020B0604020202020204"/>
              <a:buChar char="•"/>
            </a:pPr>
            <a:r>
              <a:rPr lang="zh-CN" altLang="en-US" sz="1200" dirty="0">
                <a:latin typeface="Times New Roman" panose="02020603050405020304" pitchFamily="18" charset="0"/>
                <a:ea typeface="Heiti SC Light" panose="02000000000000000000" charset="-122"/>
                <a:cs typeface="Times New Roman" panose="02020603050405020304" pitchFamily="18" charset="0"/>
              </a:rPr>
              <a:t>“羽毛球技能提升不是目的也会有瓶颈，重要的是能在孩子心田被爱滋润而不是被边缘化，这在孩子成长的帮助上比羽毛球技能更重要。”</a:t>
            </a:r>
            <a:endParaRPr lang="en-US" altLang="zh-CN" sz="1200" dirty="0">
              <a:latin typeface="Times New Roman" panose="02020603050405020304" pitchFamily="18" charset="0"/>
              <a:ea typeface="Heiti SC Light" panose="02000000000000000000" charset="-122"/>
              <a:cs typeface="Times New Roman" panose="02020603050405020304" pitchFamily="18" charset="0"/>
            </a:endParaRPr>
          </a:p>
        </p:txBody>
      </p:sp>
      <p:sp>
        <p:nvSpPr>
          <p:cNvPr id="113" name="矩形: 圆角 112"/>
          <p:cNvSpPr/>
          <p:nvPr/>
        </p:nvSpPr>
        <p:spPr>
          <a:xfrm>
            <a:off x="4711201" y="2244057"/>
            <a:ext cx="2500812" cy="267926"/>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情绪感知</a:t>
            </a:r>
            <a:endParaRPr lang="zh-CN" altLang="en-US" sz="1400" dirty="0"/>
          </a:p>
        </p:txBody>
      </p:sp>
      <p:sp>
        <p:nvSpPr>
          <p:cNvPr id="114" name="矩形: 圆角 113"/>
          <p:cNvSpPr/>
          <p:nvPr/>
        </p:nvSpPr>
        <p:spPr>
          <a:xfrm>
            <a:off x="699632" y="2244057"/>
            <a:ext cx="3708358" cy="270986"/>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身体素质</a:t>
            </a:r>
            <a:endParaRPr lang="zh-CN" altLang="en-US" sz="1400" dirty="0"/>
          </a:p>
        </p:txBody>
      </p:sp>
      <p:sp>
        <p:nvSpPr>
          <p:cNvPr id="115" name="文本框 19"/>
          <p:cNvSpPr/>
          <p:nvPr/>
        </p:nvSpPr>
        <p:spPr>
          <a:xfrm>
            <a:off x="4583872" y="4378867"/>
            <a:ext cx="2869407" cy="830997"/>
          </a:xfrm>
          <a:prstGeom prst="rect">
            <a:avLst/>
          </a:prstGeom>
          <a:noFill/>
        </p:spPr>
        <p:txBody>
          <a:bodyPr wrap="square" rtlCol="0">
            <a:spAutoFit/>
          </a:bodyPr>
          <a:lstStyle/>
          <a:p>
            <a:pPr>
              <a:buClr>
                <a:srgbClr val="2D97C8"/>
              </a:buClr>
            </a:pPr>
            <a:r>
              <a:rPr lang="en-US" altLang="zh-CN" sz="1200" b="1" dirty="0">
                <a:latin typeface="Times New Roman" panose="02020603050405020304" pitchFamily="18" charset="0"/>
                <a:ea typeface="Heiti SC Light" panose="02000000000000000000" charset="-122"/>
                <a:cs typeface="Times New Roman" panose="02020603050405020304" pitchFamily="18" charset="0"/>
              </a:rPr>
              <a:t>2. </a:t>
            </a:r>
            <a:r>
              <a:rPr lang="zh-CN" altLang="en-US" sz="1200" b="1" dirty="0">
                <a:latin typeface="Times New Roman" panose="02020603050405020304" pitchFamily="18" charset="0"/>
                <a:ea typeface="Heiti SC Light" panose="02000000000000000000" charset="-122"/>
                <a:cs typeface="Times New Roman" panose="02020603050405020304" pitchFamily="18" charset="0"/>
              </a:rPr>
              <a:t>让孩子心灵健康，提高独立自主、集体意识与融入社会能力</a:t>
            </a:r>
            <a:endParaRPr lang="zh-CN" altLang="en-US" sz="1200" b="1" dirty="0">
              <a:latin typeface="Times New Roman" panose="02020603050405020304" pitchFamily="18" charset="0"/>
              <a:ea typeface="Heiti SC Light" panose="02000000000000000000" charset="-122"/>
              <a:cs typeface="Times New Roman" panose="02020603050405020304" pitchFamily="18" charset="0"/>
            </a:endParaRPr>
          </a:p>
          <a:p>
            <a:pPr marL="285750" indent="-285750">
              <a:buClr>
                <a:srgbClr val="2D97C8"/>
              </a:buClr>
              <a:buFont typeface="Arial" panose="020B0604020202020204"/>
              <a:buChar char="•"/>
            </a:pPr>
            <a:r>
              <a:rPr lang="zh-CN" altLang="en-US" sz="1200" dirty="0">
                <a:latin typeface="Times New Roman" panose="02020603050405020304" pitchFamily="18" charset="0"/>
                <a:ea typeface="Heiti SC Light" panose="02000000000000000000" charset="-122"/>
                <a:cs typeface="Times New Roman" panose="02020603050405020304" pitchFamily="18" charset="0"/>
              </a:rPr>
              <a:t>”能够学会运动技能，提高社会能力，获得情绪价值”</a:t>
            </a:r>
            <a:endParaRPr lang="en-US" altLang="zh-CN" sz="1200" dirty="0">
              <a:latin typeface="Times New Roman" panose="02020603050405020304" pitchFamily="18" charset="0"/>
              <a:ea typeface="Heiti SC Light" panose="02000000000000000000" charset="-122"/>
              <a:cs typeface="Times New Roman" panose="02020603050405020304" pitchFamily="18" charset="0"/>
            </a:endParaRPr>
          </a:p>
        </p:txBody>
      </p:sp>
      <p:pic>
        <p:nvPicPr>
          <p:cNvPr id="120" name="图片 119"/>
          <p:cNvPicPr>
            <a:picLocks noChangeAspect="1"/>
          </p:cNvPicPr>
          <p:nvPr/>
        </p:nvPicPr>
        <p:blipFill>
          <a:blip r:embed="rId37"/>
          <a:stretch>
            <a:fillRect/>
          </a:stretch>
        </p:blipFill>
        <p:spPr>
          <a:xfrm>
            <a:off x="4908551" y="5441411"/>
            <a:ext cx="2113367" cy="9380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3" imgW="0" imgH="0" progId="TCLayout.ActiveDocument.1">
                  <p:embed/>
                </p:oleObj>
              </mc:Choice>
              <mc:Fallback>
                <p:oleObj name="think-cell 幻灯片" r:id="rId3" imgW="0" imgH="0" progId="TCLayout.ActiveDocument.1">
                  <p:embed/>
                  <p:pic>
                    <p:nvPicPr>
                      <p:cNvPr id="0" name="图片 13486"/>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对象 7" hidden="1"/>
          <p:cNvPicPr/>
          <p:nvPr/>
        </p:nvPicPr>
        <p:blipFill>
          <a:blip r:embed="rId5"/>
          <a:stretch>
            <a:fillRect/>
          </a:stretch>
        </p:blipFill>
        <p:spPr>
          <a:xfrm>
            <a:off x="1588" y="1588"/>
            <a:ext cx="1588" cy="1588"/>
          </a:xfrm>
          <a:prstGeom prst="rect">
            <a:avLst/>
          </a:prstGeom>
        </p:spPr>
      </p:pic>
      <p:sp>
        <p:nvSpPr>
          <p:cNvPr id="2" name="标题 1"/>
          <p:cNvSpPr>
            <a:spLocks noGrp="1"/>
          </p:cNvSpPr>
          <p:nvPr>
            <p:ph type="title"/>
          </p:nvPr>
        </p:nvSpPr>
        <p:spPr/>
        <p:txBody>
          <a:bodyPr vert="horz"/>
          <a:lstStyle/>
          <a:p>
            <a:r>
              <a:rPr lang="zh-CN" altLang="en-US" dirty="0"/>
              <a:t>家长对羽之爱的期待</a:t>
            </a:r>
            <a:endParaRPr lang="zh-CN" altLang="en-US" dirty="0"/>
          </a:p>
        </p:txBody>
      </p:sp>
      <p:sp>
        <p:nvSpPr>
          <p:cNvPr id="5" name="文本占位符 4"/>
          <p:cNvSpPr>
            <a:spLocks noGrp="1"/>
          </p:cNvSpPr>
          <p:nvPr>
            <p:ph type="body" sz="quarter" idx="12"/>
          </p:nvPr>
        </p:nvSpPr>
        <p:spPr/>
        <p:txBody>
          <a:bodyPr/>
          <a:lstStyle/>
          <a:p>
            <a:r>
              <a:rPr lang="zh-CN" altLang="en-US" dirty="0"/>
              <a:t>家长希望课程能够更加丰富，其中游泳</a:t>
            </a:r>
            <a:r>
              <a:rPr lang="en-US" altLang="zh-CN" dirty="0"/>
              <a:t>(70%)</a:t>
            </a:r>
            <a:r>
              <a:rPr lang="zh-CN" altLang="en-US" dirty="0"/>
              <a:t>和篮球</a:t>
            </a:r>
            <a:r>
              <a:rPr lang="en-US" altLang="zh-CN" dirty="0"/>
              <a:t>(50%)</a:t>
            </a:r>
            <a:r>
              <a:rPr lang="zh-CN" altLang="en-US" dirty="0"/>
              <a:t>呼声最高，家长也希望羽之爱提供更专业的场地及教练指导；此外也有家长表示希望注重孩子软技能提升，能够早日回归社会</a:t>
            </a:r>
            <a:endParaRPr lang="zh-CN" altLang="en-US" dirty="0"/>
          </a:p>
          <a:p>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bwMode="auto">
          <a:prstGeom prst="rect">
            <a:avLst/>
          </a:prstGeom>
        </p:spPr>
        <p:txBody>
          <a:bodyPr/>
          <a:lstStyle/>
          <a:p>
            <a:r>
              <a:rPr lang="zh-CN" sz="1200">
                <a:latin typeface="微软雅黑"/>
                <a:ea typeface="微软雅黑"/>
                <a:cs typeface="微软雅黑"/>
              </a:rPr>
              <a:t>羽之爱品牌规划咨询项目</a:t>
            </a:r>
            <a:endParaRPr lang="zh-CN"/>
          </a:p>
        </p:txBody>
      </p:sp>
      <p:sp>
        <p:nvSpPr>
          <p:cNvPr id="9" name="矩形 8"/>
          <p:cNvSpPr/>
          <p:nvPr/>
        </p:nvSpPr>
        <p:spPr>
          <a:xfrm>
            <a:off x="736570" y="2040466"/>
            <a:ext cx="3480329" cy="4129314"/>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432000" rtlCol="0" anchor="t"/>
          <a:lstStyle/>
          <a:p>
            <a:pPr marL="285750" indent="-285750">
              <a:buFont typeface="Arial" panose="020B0604020202020204"/>
              <a:buChar char="•"/>
            </a:pPr>
            <a:r>
              <a:rPr lang="zh-CN" altLang="en-US" sz="1400" dirty="0">
                <a:solidFill>
                  <a:schemeClr val="accent5">
                    <a:lumMod val="50000"/>
                  </a:schemeClr>
                </a:solidFill>
              </a:rPr>
              <a:t>普遍希望羽之爱能提供</a:t>
            </a:r>
            <a:r>
              <a:rPr lang="zh-CN" altLang="en-US" sz="1400" b="1" dirty="0">
                <a:solidFill>
                  <a:schemeClr val="accent5">
                    <a:lumMod val="50000"/>
                  </a:schemeClr>
                </a:solidFill>
              </a:rPr>
              <a:t>更多元、更新颖的课程，能够兼具挑战性、趣味性、集体合作与独立自主</a:t>
            </a:r>
            <a:r>
              <a:rPr lang="zh-CN" altLang="en-US" sz="1400" dirty="0">
                <a:solidFill>
                  <a:schemeClr val="accent5">
                    <a:lumMod val="50000"/>
                  </a:schemeClr>
                </a:solidFill>
              </a:rPr>
              <a:t>，提到的</a:t>
            </a:r>
            <a:r>
              <a:rPr lang="zh-CN" altLang="en-US" sz="1400" b="1" dirty="0">
                <a:solidFill>
                  <a:schemeClr val="accent5">
                    <a:lumMod val="50000"/>
                  </a:schemeClr>
                </a:solidFill>
              </a:rPr>
              <a:t>游泳、篮球、攀岩</a:t>
            </a:r>
            <a:r>
              <a:rPr lang="zh-CN" altLang="en-US" sz="1400" dirty="0">
                <a:solidFill>
                  <a:schemeClr val="accent5">
                    <a:lumMod val="50000"/>
                  </a:schemeClr>
                </a:solidFill>
              </a:rPr>
              <a:t>较多</a:t>
            </a:r>
            <a:endParaRPr lang="zh-CN" altLang="en-US" sz="1400" dirty="0">
              <a:solidFill>
                <a:schemeClr val="accent5">
                  <a:lumMod val="50000"/>
                </a:schemeClr>
              </a:solidFill>
            </a:endParaRPr>
          </a:p>
        </p:txBody>
      </p:sp>
      <p:sp>
        <p:nvSpPr>
          <p:cNvPr id="10" name="矩形: 圆角 9"/>
          <p:cNvSpPr/>
          <p:nvPr/>
        </p:nvSpPr>
        <p:spPr bwMode="auto">
          <a:xfrm>
            <a:off x="818646" y="1681360"/>
            <a:ext cx="1725494" cy="651009"/>
          </a:xfrm>
          <a:prstGeom prst="roundRect">
            <a:avLst/>
          </a:prstGeom>
          <a:solidFill>
            <a:schemeClr val="accent3">
              <a:lumMod val="60000"/>
              <a:lumOff val="40000"/>
            </a:schemeClr>
          </a:solidFill>
          <a:ln w="6350" cap="flat" cmpd="sng" algn="ctr">
            <a:noFill/>
            <a:prstDash val="solid"/>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lvl="0">
              <a:defRPr lang="en-US" sz="1800" b="0" i="0" u="none" strike="noStrike" cap="none" spc="0">
                <a:solidFill>
                  <a:srgbClr val="FFFFFF"/>
                </a:solidFill>
                <a:latin typeface="Arial" panose="020B0604020202020204"/>
                <a:ea typeface="微软雅黑"/>
                <a:cs typeface="Arial" panose="020B0604020202020204"/>
              </a:defRPr>
            </a:pPr>
            <a:r>
              <a:rPr lang="zh-CN" altLang="en-US" sz="1400" b="1" dirty="0">
                <a:solidFill>
                  <a:schemeClr val="accent5">
                    <a:lumMod val="50000"/>
                  </a:schemeClr>
                </a:solidFill>
                <a:latin typeface="微软雅黑"/>
                <a:ea typeface="微软雅黑"/>
                <a:cs typeface="Arial" panose="020B0604020202020204"/>
              </a:rPr>
              <a:t>课程类型</a:t>
            </a:r>
            <a:endParaRPr kumimoji="0" lang="en-US" sz="2000" b="0" i="0" u="none" strike="noStrike" kern="1200" cap="none" spc="0" normalizeH="0" baseline="0" noProof="0" dirty="0">
              <a:ln>
                <a:noFill/>
              </a:ln>
              <a:solidFill>
                <a:schemeClr val="accent5">
                  <a:lumMod val="50000"/>
                </a:schemeClr>
              </a:solidFill>
              <a:effectLst/>
              <a:uLnTx/>
              <a:uFillTx/>
              <a:latin typeface="Arial" panose="020B0604020202020204"/>
              <a:ea typeface="微软雅黑"/>
              <a:cs typeface="Arial" panose="020B0604020202020204"/>
            </a:endParaRPr>
          </a:p>
        </p:txBody>
      </p:sp>
      <p:pic>
        <p:nvPicPr>
          <p:cNvPr id="47" name="Chart 3"/>
          <p:cNvPicPr/>
          <p:nvPr/>
        </p:nvPicPr>
        <p:blipFill>
          <a:blip r:embed="rId6"/>
          <a:stretch>
            <a:fillRect/>
          </a:stretch>
        </p:blipFill>
        <p:spPr>
          <a:xfrm>
            <a:off x="1023938" y="3854450"/>
            <a:ext cx="3238500" cy="1920875"/>
          </a:xfrm>
          <a:prstGeom prst="rect">
            <a:avLst/>
          </a:prstGeom>
        </p:spPr>
      </p:pic>
      <p:sp>
        <p:nvSpPr>
          <p:cNvPr id="16" name="文本占位符 2"/>
          <p:cNvSpPr>
            <a:spLocks noGrp="1"/>
          </p:cNvSpPr>
          <p:nvPr/>
        </p:nvSpPr>
        <p:spPr bwMode="auto">
          <a:xfrm>
            <a:off x="1349375" y="5737225"/>
            <a:ext cx="279400" cy="160338"/>
          </a:xfrm>
          <a:prstGeom prst="rect">
            <a:avLst/>
          </a:prstGeom>
          <a:noFill/>
          <a:ln>
            <a:noFill/>
          </a:ln>
          <a:effec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1E0AE54D-ACE6-43AF-BF66-8532BAB105E9}" type="datetime'''''游''''''''''''''''''''泳'''''''''''''''''''''''''''''''">
              <a:rPr lang="zh-CN" altLang="en-US" sz="1050" b="1" smtClean="0"/>
            </a:fld>
            <a:endParaRPr lang="zh-CN" altLang="en-US" sz="1050" b="1" dirty="0">
              <a:sym typeface="微软雅黑" pitchFamily="34" charset="-122"/>
            </a:endParaRPr>
          </a:p>
        </p:txBody>
      </p:sp>
      <p:sp>
        <p:nvSpPr>
          <p:cNvPr id="17" name="文本占位符 2"/>
          <p:cNvSpPr>
            <a:spLocks noGrp="1"/>
          </p:cNvSpPr>
          <p:nvPr/>
        </p:nvSpPr>
        <p:spPr bwMode="auto">
          <a:xfrm>
            <a:off x="2117725" y="5737225"/>
            <a:ext cx="279400" cy="160338"/>
          </a:xfrm>
          <a:prstGeom prst="rect">
            <a:avLst/>
          </a:prstGeom>
          <a:noFill/>
          <a:ln>
            <a:noFill/>
          </a:ln>
          <a:effec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D060C68C-FBE6-432C-989C-16D88B86A3C0}" type="datetime'''''''''''篮''''''''''''球'''''''''''''''''''''''''''''">
              <a:rPr lang="zh-CN" altLang="en-US" sz="1050" b="1" smtClean="0"/>
            </a:fld>
            <a:endParaRPr lang="zh-CN" altLang="en-US" sz="1050" b="1" dirty="0">
              <a:sym typeface="微软雅黑" pitchFamily="34" charset="-122"/>
            </a:endParaRPr>
          </a:p>
        </p:txBody>
      </p:sp>
      <p:sp>
        <p:nvSpPr>
          <p:cNvPr id="19" name="文本占位符 2"/>
          <p:cNvSpPr>
            <a:spLocks noGrp="1"/>
          </p:cNvSpPr>
          <p:nvPr/>
        </p:nvSpPr>
        <p:spPr bwMode="auto">
          <a:xfrm>
            <a:off x="2752725" y="5737225"/>
            <a:ext cx="546100" cy="160338"/>
          </a:xfrm>
          <a:prstGeom prst="rect">
            <a:avLst/>
          </a:prstGeom>
          <a:noFill/>
          <a:ln>
            <a:noFill/>
          </a:ln>
          <a:effec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0EF49D9B-12F1-41D4-B0CE-52ECCF57829C}" type="datetime'''''''''''''少''''''''儿''''''''''田径'''''">
              <a:rPr lang="zh-CN" altLang="en-US" sz="1050" smtClean="0"/>
            </a:fld>
            <a:endParaRPr lang="zh-CN" altLang="en-US" sz="1050" dirty="0">
              <a:sym typeface="微软雅黑" pitchFamily="34" charset="-122"/>
            </a:endParaRPr>
          </a:p>
        </p:txBody>
      </p:sp>
      <p:sp>
        <p:nvSpPr>
          <p:cNvPr id="13" name="文本占位符 2"/>
          <p:cNvSpPr>
            <a:spLocks noGrp="1"/>
          </p:cNvSpPr>
          <p:nvPr/>
        </p:nvSpPr>
        <p:spPr bwMode="gray">
          <a:xfrm>
            <a:off x="2870200" y="4913313"/>
            <a:ext cx="312738" cy="160338"/>
          </a:xfrm>
          <a:prstGeom prst="rect">
            <a:avLst/>
          </a:prstGeom>
          <a:noFill/>
          <a:ln>
            <a:noFill/>
          </a:ln>
          <a:effec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93C0F291-7034-4188-84D6-1A392F6E15EA}" type="datetime'''''2''''''''''''''''''''''''''''''''''''''''''''''''4''%'''''">
              <a:rPr lang="en-US" altLang="en-US" sz="1050" smtClean="0"/>
            </a:fld>
            <a:endParaRPr lang="zh-CN" altLang="en-US" sz="1050" dirty="0">
              <a:sym typeface="微软雅黑" pitchFamily="34" charset="-122"/>
            </a:endParaRPr>
          </a:p>
        </p:txBody>
      </p:sp>
      <p:sp>
        <p:nvSpPr>
          <p:cNvPr id="15" name="文本占位符 2"/>
          <p:cNvSpPr>
            <a:spLocks noGrp="1"/>
          </p:cNvSpPr>
          <p:nvPr/>
        </p:nvSpPr>
        <p:spPr bwMode="auto">
          <a:xfrm>
            <a:off x="3654425" y="5737225"/>
            <a:ext cx="279400" cy="160338"/>
          </a:xfrm>
          <a:prstGeom prst="rect">
            <a:avLst/>
          </a:prstGeom>
          <a:noFill/>
          <a:ln>
            <a:noFill/>
          </a:ln>
          <a:effectLst/>
        </p:spPr>
        <p:txBody>
          <a:bodyPr vert="horz" wrap="none" lIns="0" tIns="0" rIns="0" bIns="0" numCol="1" spcCol="0" rtlCol="0" anchor="t"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DD81F498-69E4-4B87-ADBE-662F427BAFD0}" type="datetime'''''''''足球'''''''''''''''''''''''''''''''">
              <a:rPr lang="zh-CN" altLang="en-US" sz="1050" smtClean="0"/>
            </a:fld>
            <a:endParaRPr lang="zh-CN" altLang="en-US" sz="1050" dirty="0">
              <a:sym typeface="微软雅黑" pitchFamily="34" charset="-122"/>
            </a:endParaRPr>
          </a:p>
        </p:txBody>
      </p:sp>
      <p:sp>
        <p:nvSpPr>
          <p:cNvPr id="14" name="文本占位符 2"/>
          <p:cNvSpPr>
            <a:spLocks noGrp="1"/>
          </p:cNvSpPr>
          <p:nvPr/>
        </p:nvSpPr>
        <p:spPr bwMode="gray">
          <a:xfrm>
            <a:off x="2093913" y="4246563"/>
            <a:ext cx="327025" cy="160338"/>
          </a:xfrm>
          <a:prstGeom prst="rect">
            <a:avLst/>
          </a:prstGeom>
          <a:noFill/>
          <a:ln>
            <a:noFill/>
          </a:ln>
          <a:effec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9C6CB30A-B15A-4D62-A3AA-EF956292ECAD}" type="datetime'''''''''''''5''''''1''%'''''''''''''''''''''''">
              <a:rPr lang="en-US" altLang="en-US" sz="1050" b="1" smtClean="0"/>
            </a:fld>
            <a:endParaRPr lang="zh-CN" altLang="en-US" sz="1050" b="1" dirty="0">
              <a:sym typeface="微软雅黑" pitchFamily="34" charset="-122"/>
            </a:endParaRPr>
          </a:p>
        </p:txBody>
      </p:sp>
      <p:sp>
        <p:nvSpPr>
          <p:cNvPr id="20" name="文本占位符 2"/>
          <p:cNvSpPr>
            <a:spLocks noGrp="1"/>
          </p:cNvSpPr>
          <p:nvPr/>
        </p:nvSpPr>
        <p:spPr bwMode="gray">
          <a:xfrm>
            <a:off x="1325563" y="3751263"/>
            <a:ext cx="327025" cy="160338"/>
          </a:xfrm>
          <a:prstGeom prst="rect">
            <a:avLst/>
          </a:prstGeom>
          <a:noFill/>
          <a:ln>
            <a:noFill/>
          </a:ln>
          <a:effec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94BFBA88-BF4E-48EA-88C0-D31570F50605}" type="datetime'''''''''''''''''7''''''''1''''''''%'''''''">
              <a:rPr lang="en-US" altLang="en-US" sz="1050" b="1" smtClean="0"/>
            </a:fld>
            <a:endParaRPr lang="zh-CN" altLang="en-US" sz="1050" b="1" dirty="0">
              <a:sym typeface="微软雅黑" pitchFamily="34" charset="-122"/>
            </a:endParaRPr>
          </a:p>
        </p:txBody>
      </p:sp>
      <p:sp>
        <p:nvSpPr>
          <p:cNvPr id="18" name="文本占位符 2"/>
          <p:cNvSpPr>
            <a:spLocks noGrp="1"/>
          </p:cNvSpPr>
          <p:nvPr/>
        </p:nvSpPr>
        <p:spPr bwMode="gray">
          <a:xfrm>
            <a:off x="3638550" y="4987925"/>
            <a:ext cx="312738" cy="160338"/>
          </a:xfrm>
          <a:prstGeom prst="rect">
            <a:avLst/>
          </a:prstGeom>
          <a:noFill/>
          <a:ln>
            <a:noFill/>
          </a:ln>
          <a:effectLst/>
        </p:spPr>
        <p:txBody>
          <a:bodyPr vert="horz" wrap="none" lIns="19050" tIns="0" rIns="19050" bIns="0" numCol="1" spcCol="0" rtlCol="0" anchor="b"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ct val="0"/>
              </a:spcBef>
              <a:spcAft>
                <a:spcPct val="0"/>
              </a:spcAft>
              <a:buNone/>
            </a:pPr>
            <a:fld id="{98647CEC-8F1A-4ED4-A131-92133BDB0639}" type="datetime'2''''''''''''''''1''''''''''%'''''''''''''''''''''''''''''">
              <a:rPr lang="en-US" altLang="en-US" sz="1050" smtClean="0"/>
            </a:fld>
            <a:endParaRPr lang="zh-CN" altLang="en-US" sz="1050" dirty="0">
              <a:sym typeface="微软雅黑" pitchFamily="34" charset="-122"/>
            </a:endParaRPr>
          </a:p>
        </p:txBody>
      </p:sp>
      <p:sp>
        <p:nvSpPr>
          <p:cNvPr id="48" name="矩形 47"/>
          <p:cNvSpPr/>
          <p:nvPr/>
        </p:nvSpPr>
        <p:spPr>
          <a:xfrm>
            <a:off x="4319159" y="2040466"/>
            <a:ext cx="3480329" cy="4129314"/>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432000" rIns="72000" rtlCol="0" anchor="t"/>
          <a:lstStyle/>
          <a:p>
            <a:pPr marL="285750" indent="-285750">
              <a:spcBef>
                <a:spcPts val="1200"/>
              </a:spcBef>
              <a:buFont typeface="Arial" panose="020B0604020202020204"/>
              <a:buChar char="•"/>
            </a:pPr>
            <a:r>
              <a:rPr lang="zh-CN" altLang="en-US" sz="1400" b="1" dirty="0">
                <a:solidFill>
                  <a:schemeClr val="accent5">
                    <a:lumMod val="50000"/>
                  </a:schemeClr>
                </a:solidFill>
              </a:rPr>
              <a:t>专业场地及师资力量，增加更多教练</a:t>
            </a:r>
            <a:endParaRPr lang="en-US" altLang="zh-CN" sz="1400" b="1" dirty="0">
              <a:solidFill>
                <a:schemeClr val="accent5">
                  <a:lumMod val="50000"/>
                </a:schemeClr>
              </a:solidFill>
            </a:endParaRPr>
          </a:p>
          <a:p>
            <a:r>
              <a:rPr lang="zh-CN" altLang="en-US" sz="1400" i="1" dirty="0">
                <a:solidFill>
                  <a:prstClr val="black"/>
                </a:solidFill>
                <a:latin typeface="Times New Roman" panose="02020603050405020304" pitchFamily="18" charset="0"/>
                <a:ea typeface="Heiti SC Light" panose="02000000000000000000" charset="-122"/>
                <a:cs typeface="Times New Roman" panose="02020603050405020304" pitchFamily="18" charset="0"/>
              </a:rPr>
              <a:t>“</a:t>
            </a:r>
            <a:r>
              <a:rPr lang="zh-CN" altLang="en-US" sz="1200" i="1" dirty="0">
                <a:solidFill>
                  <a:prstClr val="black"/>
                </a:solidFill>
                <a:latin typeface="Times New Roman" panose="02020603050405020304" pitchFamily="18" charset="0"/>
                <a:ea typeface="Heiti SC Light" panose="02000000000000000000" charset="-122"/>
                <a:cs typeface="Times New Roman" panose="02020603050405020304" pitchFamily="18" charset="0"/>
              </a:rPr>
              <a:t>现在上课的场地夏天不通风很闷；去过另一个新教学点，那里小朋友比较少没有分班就没去；有点担心羽之爱扩张太快产品服务质量下降。 “</a:t>
            </a:r>
            <a:endParaRPr lang="en-US" altLang="zh-CN" sz="1200" i="1" dirty="0">
              <a:solidFill>
                <a:prstClr val="black"/>
              </a:solidFill>
              <a:latin typeface="Times New Roman" panose="02020603050405020304" pitchFamily="18" charset="0"/>
              <a:ea typeface="Heiti SC Light" panose="02000000000000000000" charset="-122"/>
              <a:cs typeface="Times New Roman" panose="02020603050405020304" pitchFamily="18" charset="0"/>
            </a:endParaRPr>
          </a:p>
          <a:p>
            <a:r>
              <a:rPr lang="zh-CN" altLang="en-US" sz="1200" i="1" dirty="0">
                <a:solidFill>
                  <a:prstClr val="black"/>
                </a:solidFill>
                <a:latin typeface="Times New Roman" panose="02020603050405020304" pitchFamily="18" charset="0"/>
                <a:ea typeface="Heiti SC Light" panose="02000000000000000000" charset="-122"/>
                <a:cs typeface="Times New Roman" panose="02020603050405020304" pitchFamily="18" charset="0"/>
              </a:rPr>
              <a:t>“无论发展如何，不忘公益性质初心。规模市场化的同时要有相匹配的师资力量专业化，现在教练主要是家长居多，感觉更专业的教练能培养出孩子的羽毛球特长 “</a:t>
            </a:r>
            <a:endParaRPr lang="en-US" altLang="zh-CN" sz="1200" b="1" dirty="0">
              <a:solidFill>
                <a:schemeClr val="accent5">
                  <a:lumMod val="50000"/>
                </a:schemeClr>
              </a:solidFill>
            </a:endParaRPr>
          </a:p>
          <a:p>
            <a:pPr marL="285750" indent="-285750">
              <a:spcBef>
                <a:spcPts val="1200"/>
              </a:spcBef>
              <a:buFont typeface="Arial" panose="020B0604020202020204"/>
              <a:buChar char="•"/>
            </a:pPr>
            <a:r>
              <a:rPr lang="zh-CN" altLang="en-US" sz="1400" b="1" dirty="0">
                <a:solidFill>
                  <a:schemeClr val="accent5">
                    <a:lumMod val="50000"/>
                  </a:schemeClr>
                </a:solidFill>
              </a:rPr>
              <a:t>优化授课分班，实时调整孩子班级组成</a:t>
            </a:r>
            <a:endParaRPr lang="en-US" altLang="zh-CN" sz="1400" b="1" dirty="0">
              <a:solidFill>
                <a:schemeClr val="accent5">
                  <a:lumMod val="50000"/>
                </a:schemeClr>
              </a:solidFill>
            </a:endParaRPr>
          </a:p>
          <a:p>
            <a:r>
              <a:rPr lang="zh-CN" altLang="en-US" sz="1200" i="1" dirty="0">
                <a:solidFill>
                  <a:prstClr val="black"/>
                </a:solidFill>
                <a:latin typeface="Times New Roman" panose="02020603050405020304" pitchFamily="18" charset="0"/>
                <a:ea typeface="Heiti SC Light" panose="02000000000000000000" charset="-122"/>
                <a:cs typeface="Times New Roman" panose="02020603050405020304" pitchFamily="18" charset="0"/>
              </a:rPr>
              <a:t>“增强在对待不同特殊孩子情况上的专业性，对不同类型孩子也进行不同分班（自闭、听障、唐氏） “</a:t>
            </a:r>
            <a:endParaRPr lang="en-US" altLang="zh-CN" sz="1200" b="1" i="1" dirty="0">
              <a:solidFill>
                <a:schemeClr val="accent5">
                  <a:lumMod val="50000"/>
                </a:schemeClr>
              </a:solidFill>
            </a:endParaRPr>
          </a:p>
          <a:p>
            <a:pPr marL="285750" indent="-285750">
              <a:spcBef>
                <a:spcPts val="1200"/>
              </a:spcBef>
              <a:buFont typeface="Arial" panose="020B0604020202020204"/>
              <a:buChar char="•"/>
            </a:pPr>
            <a:r>
              <a:rPr lang="zh-CN" altLang="en-US" sz="1400" b="1" dirty="0">
                <a:solidFill>
                  <a:schemeClr val="accent5">
                    <a:lumMod val="50000"/>
                  </a:schemeClr>
                </a:solidFill>
              </a:rPr>
              <a:t>与校方合作，增加培训便捷性</a:t>
            </a:r>
            <a:endParaRPr lang="en-US" altLang="zh-CN" sz="1400" b="1" dirty="0">
              <a:solidFill>
                <a:schemeClr val="accent5">
                  <a:lumMod val="50000"/>
                </a:schemeClr>
              </a:solidFill>
            </a:endParaRPr>
          </a:p>
          <a:p>
            <a:r>
              <a:rPr lang="zh-CN" altLang="en-US" sz="1400" i="1" dirty="0">
                <a:solidFill>
                  <a:prstClr val="black"/>
                </a:solidFill>
                <a:latin typeface="Times New Roman" panose="02020603050405020304" pitchFamily="18" charset="0"/>
                <a:ea typeface="Heiti SC Light" panose="02000000000000000000" charset="-122"/>
                <a:cs typeface="Times New Roman" panose="02020603050405020304" pitchFamily="18" charset="0"/>
              </a:rPr>
              <a:t>“</a:t>
            </a:r>
            <a:r>
              <a:rPr lang="zh-CN" altLang="en-US" sz="1200" i="1" dirty="0">
                <a:solidFill>
                  <a:prstClr val="black"/>
                </a:solidFill>
                <a:latin typeface="Times New Roman" panose="02020603050405020304" pitchFamily="18" charset="0"/>
                <a:ea typeface="Heiti SC Light" panose="02000000000000000000" charset="-122"/>
                <a:cs typeface="Times New Roman" panose="02020603050405020304" pitchFamily="18" charset="0"/>
              </a:rPr>
              <a:t>如果羽之爱可以走进学校内，会更好 “</a:t>
            </a:r>
            <a:endParaRPr lang="en-US" altLang="zh-CN" sz="1400" b="1" dirty="0">
              <a:solidFill>
                <a:schemeClr val="accent5">
                  <a:lumMod val="50000"/>
                </a:schemeClr>
              </a:solidFill>
            </a:endParaRPr>
          </a:p>
        </p:txBody>
      </p:sp>
      <p:sp>
        <p:nvSpPr>
          <p:cNvPr id="49" name="矩形: 圆角 48"/>
          <p:cNvSpPr/>
          <p:nvPr/>
        </p:nvSpPr>
        <p:spPr bwMode="auto">
          <a:xfrm>
            <a:off x="4319159" y="1681360"/>
            <a:ext cx="1593888" cy="651009"/>
          </a:xfrm>
          <a:prstGeom prst="roundRect">
            <a:avLst/>
          </a:prstGeom>
          <a:solidFill>
            <a:schemeClr val="accent3">
              <a:lumMod val="60000"/>
              <a:lumOff val="40000"/>
            </a:schemeClr>
          </a:solidFill>
          <a:ln w="6350" cap="flat" cmpd="sng" algn="ctr">
            <a:noFill/>
            <a:prstDash val="solid"/>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lvl="0">
              <a:defRPr lang="en-US" sz="1800" b="0" i="0" u="none" strike="noStrike" cap="none" spc="0">
                <a:solidFill>
                  <a:srgbClr val="FFFFFF"/>
                </a:solidFill>
                <a:latin typeface="Arial" panose="020B0604020202020204"/>
                <a:ea typeface="微软雅黑"/>
                <a:cs typeface="Arial" panose="020B0604020202020204"/>
              </a:defRPr>
            </a:pPr>
            <a:r>
              <a:rPr lang="zh-CN" altLang="en-US" sz="1400" b="1" dirty="0">
                <a:solidFill>
                  <a:schemeClr val="accent5">
                    <a:lumMod val="50000"/>
                  </a:schemeClr>
                </a:solidFill>
                <a:latin typeface="微软雅黑"/>
                <a:ea typeface="微软雅黑"/>
                <a:cs typeface="Arial" panose="020B0604020202020204"/>
              </a:rPr>
              <a:t>课程安排</a:t>
            </a:r>
            <a:r>
              <a:rPr lang="en-US" altLang="zh-CN" sz="1400" b="1" dirty="0">
                <a:solidFill>
                  <a:schemeClr val="accent5">
                    <a:lumMod val="50000"/>
                  </a:schemeClr>
                </a:solidFill>
                <a:latin typeface="微软雅黑"/>
                <a:ea typeface="微软雅黑"/>
                <a:cs typeface="Arial" panose="020B0604020202020204"/>
              </a:rPr>
              <a:t>/</a:t>
            </a:r>
            <a:r>
              <a:rPr lang="zh-CN" altLang="en-US" sz="1400" b="1" dirty="0">
                <a:solidFill>
                  <a:schemeClr val="accent5">
                    <a:lumMod val="50000"/>
                  </a:schemeClr>
                </a:solidFill>
                <a:latin typeface="微软雅黑"/>
                <a:ea typeface="微软雅黑"/>
                <a:cs typeface="Arial" panose="020B0604020202020204"/>
              </a:rPr>
              <a:t>资源</a:t>
            </a:r>
            <a:endParaRPr kumimoji="0" lang="en-US" sz="2000" b="0" i="0" u="none" strike="noStrike" kern="1200" cap="none" spc="0" normalizeH="0" baseline="0" noProof="0" dirty="0">
              <a:ln>
                <a:noFill/>
              </a:ln>
              <a:solidFill>
                <a:schemeClr val="accent5">
                  <a:lumMod val="50000"/>
                </a:schemeClr>
              </a:solidFill>
              <a:effectLst/>
              <a:uLnTx/>
              <a:uFillTx/>
              <a:latin typeface="Arial" panose="020B0604020202020204"/>
              <a:ea typeface="微软雅黑"/>
              <a:cs typeface="Arial" panose="020B0604020202020204"/>
            </a:endParaRPr>
          </a:p>
        </p:txBody>
      </p:sp>
      <p:sp>
        <p:nvSpPr>
          <p:cNvPr id="50" name="矩形 49"/>
          <p:cNvSpPr/>
          <p:nvPr/>
        </p:nvSpPr>
        <p:spPr>
          <a:xfrm>
            <a:off x="7901748" y="2040466"/>
            <a:ext cx="3480329" cy="4129314"/>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432000" rtlCol="0" anchor="t"/>
          <a:lstStyle/>
          <a:p>
            <a:pPr marL="285750" indent="-285750">
              <a:spcAft>
                <a:spcPts val="600"/>
              </a:spcAft>
              <a:buFont typeface="Arial" panose="020B0604020202020204"/>
              <a:buChar char="•"/>
            </a:pPr>
            <a:r>
              <a:rPr lang="zh-CN" altLang="en-US" sz="1400" dirty="0">
                <a:solidFill>
                  <a:schemeClr val="accent5">
                    <a:lumMod val="50000"/>
                  </a:schemeClr>
                </a:solidFill>
              </a:rPr>
              <a:t>招收</a:t>
            </a:r>
            <a:r>
              <a:rPr lang="zh-CN" altLang="en-US" sz="1400" b="1" dirty="0">
                <a:solidFill>
                  <a:schemeClr val="accent5">
                    <a:lumMod val="50000"/>
                  </a:schemeClr>
                </a:solidFill>
              </a:rPr>
              <a:t>更多轻微症状孩子</a:t>
            </a:r>
            <a:r>
              <a:rPr lang="zh-CN" altLang="en-US" sz="1400" dirty="0">
                <a:solidFill>
                  <a:schemeClr val="accent5">
                    <a:lumMod val="50000"/>
                  </a:schemeClr>
                </a:solidFill>
              </a:rPr>
              <a:t>，通过短暂培养回归社会</a:t>
            </a:r>
            <a:endParaRPr lang="en-US" altLang="zh-CN" sz="1400" dirty="0">
              <a:solidFill>
                <a:schemeClr val="accent5">
                  <a:lumMod val="50000"/>
                </a:schemeClr>
              </a:solidFill>
            </a:endParaRPr>
          </a:p>
          <a:p>
            <a:pPr marL="285750" indent="-285750">
              <a:spcAft>
                <a:spcPts val="600"/>
              </a:spcAft>
              <a:buFont typeface="Arial" panose="020B0604020202020204"/>
              <a:buChar char="•"/>
            </a:pPr>
            <a:r>
              <a:rPr lang="zh-CN" altLang="en-US" sz="1400" b="1" dirty="0">
                <a:solidFill>
                  <a:schemeClr val="accent5">
                    <a:lumMod val="50000"/>
                  </a:schemeClr>
                </a:solidFill>
              </a:rPr>
              <a:t>招募更多品学兼优的孩子成为志愿者</a:t>
            </a:r>
            <a:r>
              <a:rPr lang="zh-CN" altLang="en-US" sz="1400" dirty="0">
                <a:solidFill>
                  <a:schemeClr val="accent5">
                    <a:lumMod val="50000"/>
                  </a:schemeClr>
                </a:solidFill>
              </a:rPr>
              <a:t>，</a:t>
            </a:r>
            <a:r>
              <a:rPr lang="zh-CN" altLang="en-US" sz="1400" b="1" dirty="0">
                <a:solidFill>
                  <a:schemeClr val="accent5">
                    <a:lumMod val="50000"/>
                  </a:schemeClr>
                </a:solidFill>
              </a:rPr>
              <a:t>建立特儿与正常孩子之间的桥梁</a:t>
            </a:r>
            <a:endParaRPr lang="en-US" altLang="zh-CN" sz="1400" b="1" dirty="0">
              <a:solidFill>
                <a:schemeClr val="accent5">
                  <a:lumMod val="50000"/>
                </a:schemeClr>
              </a:solidFill>
            </a:endParaRPr>
          </a:p>
          <a:p>
            <a:pPr marL="285750" indent="-285750">
              <a:spcAft>
                <a:spcPts val="600"/>
              </a:spcAft>
              <a:buFont typeface="Arial" panose="020B0604020202020204"/>
              <a:buChar char="•"/>
            </a:pPr>
            <a:r>
              <a:rPr lang="zh-CN" altLang="en-US" sz="1400" dirty="0">
                <a:solidFill>
                  <a:schemeClr val="accent5">
                    <a:lumMod val="50000"/>
                  </a:schemeClr>
                </a:solidFill>
              </a:rPr>
              <a:t>羽之爱在提供运动锻炼的同时，能够</a:t>
            </a:r>
            <a:r>
              <a:rPr lang="zh-CN" altLang="en-US" sz="1400" b="1" dirty="0">
                <a:solidFill>
                  <a:schemeClr val="accent5">
                    <a:lumMod val="50000"/>
                  </a:schemeClr>
                </a:solidFill>
              </a:rPr>
              <a:t>引导孩子软技能提升，包括解决冲突、为人处世等</a:t>
            </a:r>
            <a:endParaRPr lang="en-US" altLang="zh-CN" sz="1400" b="1" dirty="0">
              <a:solidFill>
                <a:schemeClr val="accent5">
                  <a:lumMod val="50000"/>
                </a:schemeClr>
              </a:solidFill>
            </a:endParaRPr>
          </a:p>
          <a:p>
            <a:pPr marL="285750" indent="-285750">
              <a:spcAft>
                <a:spcPts val="600"/>
              </a:spcAft>
              <a:buFont typeface="Arial" panose="020B0604020202020204"/>
              <a:buChar char="•"/>
            </a:pPr>
            <a:r>
              <a:rPr lang="en-US" altLang="zh-CN" sz="1400" b="1" dirty="0">
                <a:solidFill>
                  <a:schemeClr val="accent5">
                    <a:lumMod val="50000"/>
                  </a:schemeClr>
                </a:solidFill>
              </a:rPr>
              <a:t>~30%</a:t>
            </a:r>
            <a:r>
              <a:rPr lang="zh-CN" altLang="en-US" sz="1400" b="1" dirty="0">
                <a:solidFill>
                  <a:schemeClr val="accent5">
                    <a:lumMod val="50000"/>
                  </a:schemeClr>
                </a:solidFill>
              </a:rPr>
              <a:t>羽之爱在训家长希望聘请康复专家指导</a:t>
            </a:r>
            <a:r>
              <a:rPr lang="zh-CN" altLang="en-US" sz="1400" dirty="0">
                <a:solidFill>
                  <a:schemeClr val="accent5">
                    <a:lumMod val="50000"/>
                  </a:schemeClr>
                </a:solidFill>
              </a:rPr>
              <a:t>，并希望有</a:t>
            </a:r>
            <a:r>
              <a:rPr lang="zh-CN" altLang="en-US" sz="1400" b="1" dirty="0">
                <a:solidFill>
                  <a:schemeClr val="accent5">
                    <a:lumMod val="50000"/>
                  </a:schemeClr>
                </a:solidFill>
              </a:rPr>
              <a:t>心理老师</a:t>
            </a:r>
            <a:r>
              <a:rPr lang="zh-CN" altLang="en-US" sz="1400" dirty="0">
                <a:solidFill>
                  <a:schemeClr val="accent5">
                    <a:lumMod val="50000"/>
                  </a:schemeClr>
                </a:solidFill>
              </a:rPr>
              <a:t>给予指导，全方位帮助孩子恢复、成长</a:t>
            </a:r>
            <a:endParaRPr lang="zh-CN" altLang="en-US" sz="1400" dirty="0">
              <a:solidFill>
                <a:schemeClr val="accent5">
                  <a:lumMod val="50000"/>
                </a:schemeClr>
              </a:solidFill>
            </a:endParaRPr>
          </a:p>
        </p:txBody>
      </p:sp>
      <p:sp>
        <p:nvSpPr>
          <p:cNvPr id="51" name="矩形: 圆角 50"/>
          <p:cNvSpPr/>
          <p:nvPr/>
        </p:nvSpPr>
        <p:spPr bwMode="auto">
          <a:xfrm>
            <a:off x="7901748" y="1681360"/>
            <a:ext cx="1593888" cy="651009"/>
          </a:xfrm>
          <a:prstGeom prst="roundRect">
            <a:avLst/>
          </a:prstGeom>
          <a:solidFill>
            <a:schemeClr val="accent3">
              <a:lumMod val="60000"/>
              <a:lumOff val="40000"/>
            </a:schemeClr>
          </a:solidFill>
          <a:ln w="6350" cap="flat" cmpd="sng" algn="ctr">
            <a:noFill/>
            <a:prstDash val="solid"/>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lvl="0">
              <a:defRPr lang="en-US" sz="1800" b="0" i="0" u="none" strike="noStrike" cap="none" spc="0">
                <a:solidFill>
                  <a:srgbClr val="FFFFFF"/>
                </a:solidFill>
                <a:latin typeface="Arial" panose="020B0604020202020204"/>
                <a:ea typeface="微软雅黑"/>
                <a:cs typeface="Arial" panose="020B0604020202020204"/>
              </a:defRPr>
            </a:pPr>
            <a:r>
              <a:rPr lang="zh-CN" altLang="en-US" sz="1400" b="1" dirty="0">
                <a:solidFill>
                  <a:schemeClr val="accent5">
                    <a:lumMod val="50000"/>
                  </a:schemeClr>
                </a:solidFill>
                <a:latin typeface="微软雅黑"/>
                <a:ea typeface="微软雅黑"/>
                <a:cs typeface="Arial" panose="020B0604020202020204"/>
              </a:rPr>
              <a:t>康复需求</a:t>
            </a:r>
            <a:endParaRPr kumimoji="0" lang="en-US" sz="2000" b="0" i="0" u="none" strike="noStrike" kern="1200" cap="none" spc="0" normalizeH="0" baseline="0" noProof="0" dirty="0">
              <a:ln>
                <a:noFill/>
              </a:ln>
              <a:solidFill>
                <a:schemeClr val="accent5">
                  <a:lumMod val="50000"/>
                </a:schemeClr>
              </a:solidFill>
              <a:effectLst/>
              <a:uLnTx/>
              <a:uFillTx/>
              <a:latin typeface="Arial" panose="020B0604020202020204"/>
              <a:ea typeface="微软雅黑"/>
              <a:cs typeface="Arial" panose="020B0604020202020204"/>
            </a:endParaRPr>
          </a:p>
        </p:txBody>
      </p:sp>
      <p:graphicFrame>
        <p:nvGraphicFramePr>
          <p:cNvPr id="45" name="Chart 3"/>
          <p:cNvGraphicFramePr/>
          <p:nvPr>
            <p:custDataLst>
              <p:tags r:id="rId7"/>
            </p:custDataLst>
          </p:nvPr>
        </p:nvGraphicFramePr>
        <p:xfrm>
          <a:off x="10358438" y="4979988"/>
          <a:ext cx="706437" cy="1008062"/>
        </p:xfrm>
        <a:graphic>
          <a:graphicData uri="http://schemas.openxmlformats.org/drawingml/2006/chart">
            <c:chart xmlns:c="http://schemas.openxmlformats.org/drawingml/2006/chart" xmlns:r="http://schemas.openxmlformats.org/officeDocument/2006/relationships" r:id="rId1"/>
          </a:graphicData>
        </a:graphic>
      </p:graphicFrame>
      <p:sp>
        <p:nvSpPr>
          <p:cNvPr id="36" name="文本占位符 2"/>
          <p:cNvSpPr>
            <a:spLocks noGrp="1"/>
          </p:cNvSpPr>
          <p:nvPr>
            <p:custDataLst>
              <p:tags r:id="rId8"/>
            </p:custDataLst>
          </p:nvPr>
        </p:nvSpPr>
        <p:spPr bwMode="gray">
          <a:xfrm>
            <a:off x="11007725" y="5060950"/>
            <a:ext cx="330200"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0638" tIns="0" rIns="20638"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813B54C4-7F5A-4C0C-A14A-F67679B4DDD0}" type="datetime'''''''''5''''''''''''''''''''''''1''''''''''%'''''''''''''">
              <a:rPr lang="en-US" altLang="en-US" sz="1100" smtClean="0"/>
            </a:fld>
            <a:endParaRPr lang="zh-CN" altLang="en-US" sz="1100" dirty="0"/>
          </a:p>
        </p:txBody>
      </p:sp>
      <p:sp>
        <p:nvSpPr>
          <p:cNvPr id="39" name="文本占位符 2"/>
          <p:cNvSpPr>
            <a:spLocks noGrp="1"/>
          </p:cNvSpPr>
          <p:nvPr>
            <p:custDataLst>
              <p:tags r:id="rId9"/>
            </p:custDataLst>
          </p:nvPr>
        </p:nvSpPr>
        <p:spPr bwMode="auto">
          <a:xfrm>
            <a:off x="9371013" y="5060950"/>
            <a:ext cx="977900"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53384D6B-AD16-4338-87D6-2FFEB60E52FB}" type="datetime'''''''增加''''教''''''练''''''的''''''人''''数'''''''">
              <a:rPr lang="zh-CN" altLang="en-US" sz="1100" smtClean="0"/>
            </a:fld>
            <a:endParaRPr lang="zh-CN" altLang="en-US" sz="1100" dirty="0"/>
          </a:p>
        </p:txBody>
      </p:sp>
      <p:sp>
        <p:nvSpPr>
          <p:cNvPr id="42" name="文本占位符 2"/>
          <p:cNvSpPr>
            <a:spLocks noGrp="1"/>
          </p:cNvSpPr>
          <p:nvPr>
            <p:custDataLst>
              <p:tags r:id="rId10"/>
            </p:custDataLst>
          </p:nvPr>
        </p:nvSpPr>
        <p:spPr bwMode="auto">
          <a:xfrm>
            <a:off x="7974013" y="5735638"/>
            <a:ext cx="2374900"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6CDE0707-56BC-402C-837B-D0ABD8CAF248}" type="datetime'''增加费用''帮''助''改''''善''''''''''''''''训''''练场''''''地''及器材''设''备'">
              <a:rPr lang="zh-CN" altLang="en-US" sz="1100" smtClean="0"/>
            </a:fld>
            <a:endParaRPr lang="zh-CN" altLang="en-US" sz="1100" dirty="0"/>
          </a:p>
        </p:txBody>
      </p:sp>
      <p:sp>
        <p:nvSpPr>
          <p:cNvPr id="37" name="文本占位符 2"/>
          <p:cNvSpPr>
            <a:spLocks noGrp="1"/>
          </p:cNvSpPr>
          <p:nvPr>
            <p:custDataLst>
              <p:tags r:id="rId11"/>
            </p:custDataLst>
          </p:nvPr>
        </p:nvSpPr>
        <p:spPr bwMode="auto">
          <a:xfrm>
            <a:off x="9510713" y="5229225"/>
            <a:ext cx="838200"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C9E132E3-FE7F-40DC-A8F9-322F4B05644E}" type="datetime'''增''''''''''''''''''加''''''''''训练时''''''''''''间'">
              <a:rPr lang="zh-CN" altLang="en-US" sz="1100" smtClean="0"/>
            </a:fld>
            <a:endParaRPr lang="zh-CN" altLang="en-US" sz="1100" dirty="0"/>
          </a:p>
        </p:txBody>
      </p:sp>
      <p:sp>
        <p:nvSpPr>
          <p:cNvPr id="41" name="文本占位符 2"/>
          <p:cNvSpPr>
            <a:spLocks noGrp="1"/>
          </p:cNvSpPr>
          <p:nvPr>
            <p:custDataLst>
              <p:tags r:id="rId12"/>
            </p:custDataLst>
          </p:nvPr>
        </p:nvSpPr>
        <p:spPr bwMode="gray">
          <a:xfrm>
            <a:off x="10795000" y="5229225"/>
            <a:ext cx="330200"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0638" tIns="0" rIns="20638"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6C91AF4A-F03D-4965-BDF1-46F60C16CB54}" type="datetime'''''''''''''''3''''''''''''1''''''''''''''%'''''''">
              <a:rPr lang="en-US" altLang="en-US" sz="1100" smtClean="0"/>
            </a:fld>
            <a:endParaRPr lang="zh-CN" altLang="en-US" sz="1100" dirty="0"/>
          </a:p>
        </p:txBody>
      </p:sp>
      <p:sp>
        <p:nvSpPr>
          <p:cNvPr id="35" name="文本占位符 2"/>
          <p:cNvSpPr>
            <a:spLocks noGrp="1"/>
          </p:cNvSpPr>
          <p:nvPr>
            <p:custDataLst>
              <p:tags r:id="rId13"/>
            </p:custDataLst>
          </p:nvPr>
        </p:nvSpPr>
        <p:spPr bwMode="auto">
          <a:xfrm>
            <a:off x="9231313" y="5399088"/>
            <a:ext cx="1117600"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43D85530-C230-4F90-AFF5-9DADFAB3B365}" type="datetime'聘''''''请''''''''''康复''''''''''''''专''''''家''''指''''''''''''导'">
              <a:rPr lang="zh-CN" altLang="en-US" sz="1100" b="1" smtClean="0"/>
            </a:fld>
            <a:endParaRPr lang="zh-CN" altLang="en-US" sz="1100" b="1" dirty="0"/>
          </a:p>
        </p:txBody>
      </p:sp>
      <p:sp>
        <p:nvSpPr>
          <p:cNvPr id="38" name="文本占位符 2"/>
          <p:cNvSpPr>
            <a:spLocks noGrp="1"/>
          </p:cNvSpPr>
          <p:nvPr>
            <p:custDataLst>
              <p:tags r:id="rId14"/>
            </p:custDataLst>
          </p:nvPr>
        </p:nvSpPr>
        <p:spPr bwMode="gray">
          <a:xfrm>
            <a:off x="10774363" y="5399088"/>
            <a:ext cx="342900"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0638" tIns="0" rIns="20638"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676D7AF8-8F07-4D56-AABA-915DA638C3EC}" type="datetime'''''''''''''2''''9''''''''''''''''''''''''''''''%'''''''''''''">
              <a:rPr lang="en-US" altLang="en-US" sz="1100" b="1" smtClean="0"/>
            </a:fld>
            <a:endParaRPr lang="zh-CN" altLang="en-US" sz="1100" b="1" dirty="0"/>
          </a:p>
        </p:txBody>
      </p:sp>
      <p:sp>
        <p:nvSpPr>
          <p:cNvPr id="40" name="文本占位符 2"/>
          <p:cNvSpPr>
            <a:spLocks noGrp="1"/>
          </p:cNvSpPr>
          <p:nvPr>
            <p:custDataLst>
              <p:tags r:id="rId15"/>
            </p:custDataLst>
          </p:nvPr>
        </p:nvSpPr>
        <p:spPr bwMode="auto">
          <a:xfrm>
            <a:off x="8113713" y="5567363"/>
            <a:ext cx="2235200"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2478C010-4C29-4C8F-AF27-749C4A301F52}" type="datetime'为''家''长''提供培训或者''让''''''''''家''长''''一起''''''训''''''''练'''''">
              <a:rPr lang="zh-CN" altLang="en-US" sz="1100" smtClean="0"/>
            </a:fld>
            <a:endParaRPr lang="zh-CN" altLang="en-US" sz="1100" dirty="0"/>
          </a:p>
        </p:txBody>
      </p:sp>
      <p:sp>
        <p:nvSpPr>
          <p:cNvPr id="43" name="文本占位符 2"/>
          <p:cNvSpPr>
            <a:spLocks noGrp="1"/>
          </p:cNvSpPr>
          <p:nvPr>
            <p:custDataLst>
              <p:tags r:id="rId16"/>
            </p:custDataLst>
          </p:nvPr>
        </p:nvSpPr>
        <p:spPr bwMode="gray">
          <a:xfrm>
            <a:off x="10742613" y="5567363"/>
            <a:ext cx="330200"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0638" tIns="0" rIns="20638"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B84BF305-629C-4457-804D-D2CD6C99F388}" type="datetime'26%'''''''''''''''''''''''''''''''''''''''''''''''''''''''''''">
              <a:rPr lang="en-US" altLang="en-US" sz="1100" smtClean="0"/>
            </a:fld>
            <a:endParaRPr lang="zh-CN" altLang="en-US" sz="1100" dirty="0"/>
          </a:p>
        </p:txBody>
      </p:sp>
      <p:sp>
        <p:nvSpPr>
          <p:cNvPr id="34" name="文本占位符 2"/>
          <p:cNvSpPr>
            <a:spLocks noGrp="1"/>
          </p:cNvSpPr>
          <p:nvPr>
            <p:custDataLst>
              <p:tags r:id="rId17"/>
            </p:custDataLst>
          </p:nvPr>
        </p:nvSpPr>
        <p:spPr bwMode="gray">
          <a:xfrm>
            <a:off x="10615613" y="5735638"/>
            <a:ext cx="330200"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0638" tIns="0" rIns="20638"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7B158ADC-2AB5-4FE8-A2C1-549337DA142C}" type="datetime'''''''''''''1''''''''''''''''''''''''''4''''''%'''''''''''''">
              <a:rPr lang="en-US" altLang="en-US" sz="1100" smtClean="0"/>
            </a:fld>
            <a:endParaRPr lang="zh-CN" altLang="en-US" sz="1100" dirty="0"/>
          </a:p>
        </p:txBody>
      </p:sp>
      <p:sp>
        <p:nvSpPr>
          <p:cNvPr id="52" name="文本框 12"/>
          <p:cNvSpPr/>
          <p:nvPr/>
        </p:nvSpPr>
        <p:spPr>
          <a:xfrm>
            <a:off x="7037294" y="6410004"/>
            <a:ext cx="4344783" cy="461665"/>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t>22</a:t>
            </a:r>
            <a:r>
              <a:rPr lang="zh-CN" altLang="en-US" sz="1200" dirty="0"/>
              <a:t>年羽之爱</a:t>
            </a:r>
            <a:r>
              <a:rPr lang="zh-CN" altLang="en-US" sz="1200" dirty="0">
                <a:solidFill>
                  <a:schemeClr val="dk1"/>
                </a:solidFill>
              </a:rPr>
              <a:t>在训学员家长调研结果分析 </a:t>
            </a:r>
            <a:r>
              <a:rPr lang="en-US" altLang="zh-CN" sz="1200" dirty="0">
                <a:solidFill>
                  <a:schemeClr val="dk1"/>
                </a:solidFill>
              </a:rPr>
              <a:t>N=207</a:t>
            </a:r>
            <a:endParaRPr lang="en-US" altLang="zh-CN" sz="1200" dirty="0">
              <a:solidFill>
                <a:schemeClr val="dk1"/>
              </a:solidFill>
            </a:endParaRPr>
          </a:p>
          <a:p>
            <a:pPr>
              <a:buClr>
                <a:srgbClr val="2D97C8"/>
              </a:buClr>
            </a:pPr>
            <a:r>
              <a:rPr lang="zh-CN" altLang="en-US" sz="1200" dirty="0">
                <a:latin typeface="Heiti SC Light" panose="02000000000000000000" charset="-122"/>
                <a:ea typeface="Heiti SC Light" panose="02000000000000000000" charset="-122"/>
                <a:cs typeface="Heiti SC Light" panose="02000000000000000000" charset="-122"/>
              </a:rPr>
              <a:t>羽之爱家长访谈，</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4" imgW="0" imgH="0" progId="TCLayout.ActiveDocument.1">
                  <p:embed/>
                </p:oleObj>
              </mc:Choice>
              <mc:Fallback>
                <p:oleObj name="think-cell 幻灯片" r:id="rId4" imgW="0" imgH="0" progId="TCLayout.ActiveDocument.1">
                  <p:embed/>
                  <p:pic>
                    <p:nvPicPr>
                      <p:cNvPr id="0" name="图片 13486"/>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 name="对象 8" hidden="1"/>
          <p:cNvPicPr/>
          <p:nvPr/>
        </p:nvPicPr>
        <p:blipFill>
          <a:blip r:embed="rId6"/>
          <a:stretch>
            <a:fillRect/>
          </a:stretch>
        </p:blipFill>
        <p:spPr>
          <a:xfrm>
            <a:off x="1588" y="1588"/>
            <a:ext cx="1588" cy="1588"/>
          </a:xfrm>
          <a:prstGeom prst="rect">
            <a:avLst/>
          </a:prstGeom>
        </p:spPr>
      </p:pic>
      <p:sp>
        <p:nvSpPr>
          <p:cNvPr id="2" name="标题 1"/>
          <p:cNvSpPr>
            <a:spLocks noGrp="1"/>
          </p:cNvSpPr>
          <p:nvPr>
            <p:ph type="title"/>
          </p:nvPr>
        </p:nvSpPr>
        <p:spPr/>
        <p:txBody>
          <a:bodyPr vert="horz"/>
          <a:lstStyle/>
          <a:p>
            <a:r>
              <a:rPr lang="zh-CN" altLang="en-US" dirty="0"/>
              <a:t>羽之爱在训学员恢复效果</a:t>
            </a:r>
            <a:endParaRPr lang="zh-CN" altLang="en-US" dirty="0"/>
          </a:p>
        </p:txBody>
      </p:sp>
      <p:sp>
        <p:nvSpPr>
          <p:cNvPr id="5" name="文本占位符 4"/>
          <p:cNvSpPr>
            <a:spLocks noGrp="1"/>
          </p:cNvSpPr>
          <p:nvPr>
            <p:ph type="body" sz="quarter" idx="12"/>
          </p:nvPr>
        </p:nvSpPr>
        <p:spPr/>
        <p:txBody>
          <a:bodyPr/>
          <a:lstStyle/>
          <a:p>
            <a:r>
              <a:rPr lang="zh-CN" altLang="zh-CN" dirty="0"/>
              <a:t>家长</a:t>
            </a:r>
            <a:r>
              <a:rPr lang="zh-CN" altLang="en-US" dirty="0"/>
              <a:t>普遍</a:t>
            </a:r>
            <a:r>
              <a:rPr lang="zh-CN" altLang="zh-CN" dirty="0"/>
              <a:t>认为</a:t>
            </a:r>
            <a:r>
              <a:rPr lang="zh-CN" altLang="en-US" dirty="0"/>
              <a:t>效果符合预期，其中</a:t>
            </a:r>
            <a:r>
              <a:rPr lang="zh-CN" altLang="zh-CN" dirty="0"/>
              <a:t>孩子的身体素质</a:t>
            </a:r>
            <a:r>
              <a:rPr lang="zh-CN" altLang="en-US" dirty="0"/>
              <a:t>得到明显提升</a:t>
            </a:r>
            <a:r>
              <a:rPr lang="zh-CN" altLang="zh-CN" dirty="0"/>
              <a:t>，</a:t>
            </a:r>
            <a:r>
              <a:rPr lang="zh-CN" altLang="en-US" dirty="0"/>
              <a:t>孩子更加开朗，但其他方面（如执行力、注意力等）提升效果不明显，需要长期坚持；同时恢复效果也因人而异，与年龄有一定关联</a:t>
            </a:r>
            <a:endParaRPr lang="zh-CN" altLang="en-US" dirty="0"/>
          </a:p>
        </p:txBody>
      </p:sp>
      <p:sp>
        <p:nvSpPr>
          <p:cNvPr id="6" name="灯片编号占位符 5"/>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panose="02000000000000000000" charset="-122"/>
              </a:rPr>
            </a:fld>
            <a:endParaRPr kumimoji="0" lang="en-US" altLang="en-US" sz="1200" b="1" i="0" u="none" strike="noStrike" kern="1200" cap="none" spc="0" normalizeH="0" baseline="0" noProof="0" dirty="0">
              <a:ln>
                <a:noFill/>
              </a:ln>
              <a:solidFill>
                <a:prstClr val="black">
                  <a:alpha val="70000"/>
                </a:prstClr>
              </a:solidFill>
              <a:effectLst/>
              <a:uLnTx/>
              <a:uFillTx/>
              <a:ea typeface="Heiti SC Light" panose="02000000000000000000" charset="-122"/>
            </a:endParaRPr>
          </a:p>
        </p:txBody>
      </p:sp>
      <p:sp>
        <p:nvSpPr>
          <p:cNvPr id="7" name="文本占位符 6"/>
          <p:cNvSpPr>
            <a:spLocks noGrp="1"/>
          </p:cNvSpPr>
          <p:nvPr>
            <p:ph type="body" sz="quarter" idx="15"/>
          </p:nvPr>
        </p:nvSpPr>
        <p:spPr/>
        <p:txBody>
          <a:bodyPr/>
          <a:lstStyle/>
          <a:p>
            <a:r>
              <a:rPr lang="zh-CN" altLang="en-US" dirty="0">
                <a:latin typeface="微软雅黑" charset="0"/>
                <a:ea typeface="微软雅黑" charset="0"/>
              </a:rPr>
              <a:t>羽之爱品牌规划咨询项目</a:t>
            </a:r>
            <a:endParaRPr lang="zh-CN" altLang="en-US" dirty="0"/>
          </a:p>
        </p:txBody>
      </p:sp>
      <p:sp>
        <p:nvSpPr>
          <p:cNvPr id="12" name="文本框 11"/>
          <p:cNvSpPr/>
          <p:nvPr/>
        </p:nvSpPr>
        <p:spPr>
          <a:xfrm>
            <a:off x="7037294" y="6410004"/>
            <a:ext cx="43447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defRPr/>
            </a:pPr>
            <a:r>
              <a:rPr kumimoji="0" lang="en-US" altLang="zh-CN"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Source</a:t>
            </a:r>
            <a:r>
              <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a:t>
            </a:r>
            <a:r>
              <a:rPr kumimoji="0" lang="en-US" altLang="zh-CN" sz="1200" b="0" i="0" u="none" strike="noStrike" kern="1200" cap="none" spc="0" normalizeH="0" baseline="0" noProof="0" dirty="0">
                <a:ln>
                  <a:noFill/>
                </a:ln>
                <a:solidFill>
                  <a:prstClr val="black"/>
                </a:solidFill>
                <a:effectLst/>
                <a:uLnTx/>
                <a:uFillTx/>
                <a:latin typeface="Arial" panose="020B0604020202020204"/>
                <a:ea typeface="微软雅黑"/>
                <a:cs typeface="+mn-cs"/>
              </a:rPr>
              <a:t>22</a:t>
            </a:r>
            <a:r>
              <a:rPr kumimoji="0" lang="zh-CN" altLang="en-US" sz="1200" b="0" i="0" u="none" strike="noStrike" kern="1200" cap="none" spc="0" normalizeH="0" baseline="0" noProof="0" dirty="0">
                <a:ln>
                  <a:noFill/>
                </a:ln>
                <a:solidFill>
                  <a:prstClr val="black"/>
                </a:solidFill>
                <a:effectLst/>
                <a:uLnTx/>
                <a:uFillTx/>
                <a:latin typeface="Arial" panose="020B0604020202020204"/>
                <a:ea typeface="微软雅黑"/>
                <a:cs typeface="+mn-cs"/>
              </a:rPr>
              <a:t>年羽之爱在训学员家长调研结果分析 </a:t>
            </a:r>
            <a:r>
              <a:rPr kumimoji="0" lang="en-US" altLang="zh-CN" sz="1200" b="0" i="0" u="none" strike="noStrike" kern="1200" cap="none" spc="0" normalizeH="0" baseline="0" noProof="0" dirty="0">
                <a:ln>
                  <a:noFill/>
                </a:ln>
                <a:solidFill>
                  <a:prstClr val="black"/>
                </a:solidFill>
                <a:effectLst/>
                <a:uLnTx/>
                <a:uFillTx/>
                <a:latin typeface="Arial" panose="020B0604020202020204"/>
                <a:ea typeface="微软雅黑"/>
                <a:cs typeface="+mn-cs"/>
              </a:rPr>
              <a:t>N=207</a:t>
            </a:r>
            <a:endParaRPr kumimoji="0" lang="en-US" altLang="zh-CN" sz="1200" b="0" i="0" u="none" strike="noStrike" kern="1200" cap="none" spc="0" normalizeH="0" baseline="0" noProof="0" dirty="0">
              <a:ln>
                <a:noFill/>
              </a:ln>
              <a:solidFill>
                <a:prstClr val="black"/>
              </a:solidFill>
              <a:effectLst/>
              <a:uLnTx/>
              <a:uFillTx/>
              <a:latin typeface="Arial" panose="020B0604020202020204"/>
              <a:ea typeface="微软雅黑"/>
              <a:cs typeface="+mn-cs"/>
            </a:endParaRPr>
          </a:p>
          <a:p>
            <a:pPr marL="0" marR="0" lvl="0" indent="0" algn="l" defTabSz="914400" rtl="0" eaLnBrk="1" fontAlgn="auto" latinLnBrk="0" hangingPunct="1">
              <a:lnSpc>
                <a:spcPct val="100000"/>
              </a:lnSpc>
              <a:spcBef>
                <a:spcPts val="0"/>
              </a:spcBef>
              <a:spcAft>
                <a:spcPts val="0"/>
              </a:spcAft>
              <a:buClr>
                <a:srgbClr val="2D97C8"/>
              </a:buClr>
              <a:buSzTx/>
              <a:buFontTx/>
              <a:buNone/>
              <a:defRPr/>
            </a:pPr>
            <a:r>
              <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羽之爱家长访谈，</a:t>
            </a:r>
            <a:r>
              <a:rPr kumimoji="0" lang="en-US" altLang="zh-CN"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ABC</a:t>
            </a:r>
            <a:r>
              <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项目组分析</a:t>
            </a:r>
            <a:endPar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endParaRPr>
          </a:p>
        </p:txBody>
      </p:sp>
      <p:cxnSp>
        <p:nvCxnSpPr>
          <p:cNvPr id="14" name="直接连接符 13"/>
          <p:cNvCxnSpPr/>
          <p:nvPr/>
        </p:nvCxnSpPr>
        <p:spPr>
          <a:xfrm>
            <a:off x="692150" y="2096220"/>
            <a:ext cx="309118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TextBox 45"/>
          <p:cNvSpPr/>
          <p:nvPr/>
        </p:nvSpPr>
        <p:spPr>
          <a:xfrm>
            <a:off x="692149" y="1670161"/>
            <a:ext cx="30670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b="1" dirty="0">
                <a:solidFill>
                  <a:srgbClr val="2D97C8"/>
                </a:solidFill>
                <a:latin typeface="微软雅黑" pitchFamily="34" charset="-122"/>
                <a:cs typeface="Calibri"/>
              </a:rPr>
              <a:t>整体学员恢复效果</a:t>
            </a:r>
            <a:endParaRPr lang="zh-CN" altLang="en-US" b="1" dirty="0">
              <a:solidFill>
                <a:srgbClr val="2D97C8"/>
              </a:solidFill>
              <a:latin typeface="微软雅黑" pitchFamily="34" charset="-122"/>
              <a:cs typeface="Calibri"/>
            </a:endParaRPr>
          </a:p>
        </p:txBody>
      </p:sp>
      <p:cxnSp>
        <p:nvCxnSpPr>
          <p:cNvPr id="17" name="直接连接符 16"/>
          <p:cNvCxnSpPr/>
          <p:nvPr/>
        </p:nvCxnSpPr>
        <p:spPr>
          <a:xfrm>
            <a:off x="4087813" y="2096220"/>
            <a:ext cx="514740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9" name="TextBox 45"/>
          <p:cNvSpPr/>
          <p:nvPr/>
        </p:nvSpPr>
        <p:spPr>
          <a:xfrm>
            <a:off x="3994236" y="1670161"/>
            <a:ext cx="4076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b="1" dirty="0">
                <a:solidFill>
                  <a:srgbClr val="2D97C8"/>
                </a:solidFill>
                <a:latin typeface="微软雅黑" pitchFamily="34" charset="-122"/>
                <a:cs typeface="Calibri"/>
              </a:rPr>
              <a:t>参与羽之爱时间越长，恢复效果越佳</a:t>
            </a:r>
            <a:endParaRPr lang="zh-CN" altLang="en-US" b="1" dirty="0">
              <a:solidFill>
                <a:srgbClr val="2D97C8"/>
              </a:solidFill>
              <a:latin typeface="微软雅黑" pitchFamily="34" charset="-122"/>
              <a:cs typeface="Calibri"/>
            </a:endParaRPr>
          </a:p>
        </p:txBody>
      </p:sp>
      <p:cxnSp>
        <p:nvCxnSpPr>
          <p:cNvPr id="39" name="直接连接符 38"/>
          <p:cNvCxnSpPr/>
          <p:nvPr/>
        </p:nvCxnSpPr>
        <p:spPr>
          <a:xfrm>
            <a:off x="9557385" y="2096220"/>
            <a:ext cx="195262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TextBox 45"/>
          <p:cNvSpPr/>
          <p:nvPr/>
        </p:nvSpPr>
        <p:spPr>
          <a:xfrm>
            <a:off x="9445947" y="1670161"/>
            <a:ext cx="2175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b="1" dirty="0">
                <a:solidFill>
                  <a:srgbClr val="2D97C8"/>
                </a:solidFill>
                <a:latin typeface="微软雅黑" pitchFamily="34" charset="-122"/>
                <a:cs typeface="Calibri"/>
              </a:rPr>
              <a:t>实际效果因人而异</a:t>
            </a:r>
            <a:endParaRPr lang="zh-CN" altLang="en-US" b="1" dirty="0">
              <a:solidFill>
                <a:srgbClr val="2D97C8"/>
              </a:solidFill>
              <a:latin typeface="微软雅黑" pitchFamily="34" charset="-122"/>
              <a:cs typeface="Calibri"/>
            </a:endParaRPr>
          </a:p>
        </p:txBody>
      </p:sp>
      <p:sp>
        <p:nvSpPr>
          <p:cNvPr id="45" name="矩形 44"/>
          <p:cNvSpPr/>
          <p:nvPr/>
        </p:nvSpPr>
        <p:spPr>
          <a:xfrm>
            <a:off x="9557385" y="2212592"/>
            <a:ext cx="1952626" cy="3916855"/>
          </a:xfrm>
          <a:prstGeom prst="rect">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Aft>
                <a:spcPts val="600"/>
              </a:spcAft>
            </a:pPr>
            <a:r>
              <a:rPr lang="en-US" altLang="zh-CN" sz="1400" i="1" dirty="0">
                <a:solidFill>
                  <a:prstClr val="black"/>
                </a:solidFill>
                <a:latin typeface="微软雅黑"/>
              </a:rPr>
              <a:t>“</a:t>
            </a:r>
            <a:r>
              <a:rPr lang="zh-CN" altLang="en-US" sz="1400" i="1" dirty="0">
                <a:solidFill>
                  <a:prstClr val="black"/>
                </a:solidFill>
                <a:latin typeface="微软雅黑"/>
              </a:rPr>
              <a:t>比较快的，</a:t>
            </a:r>
            <a:r>
              <a:rPr lang="en-US" altLang="zh-CN" sz="1400" i="1" dirty="0">
                <a:solidFill>
                  <a:prstClr val="black"/>
                </a:solidFill>
                <a:latin typeface="微软雅黑"/>
              </a:rPr>
              <a:t>2-3</a:t>
            </a:r>
            <a:r>
              <a:rPr lang="zh-CN" altLang="en-US" sz="1400" i="1" dirty="0">
                <a:solidFill>
                  <a:prstClr val="black"/>
                </a:solidFill>
                <a:latin typeface="微软雅黑"/>
              </a:rPr>
              <a:t>个月就会有一定进步了；较慢的，也有一年多才感觉到有改善的。约</a:t>
            </a:r>
            <a:r>
              <a:rPr lang="en-US" altLang="zh-CN" sz="1400" i="1" dirty="0">
                <a:solidFill>
                  <a:prstClr val="black"/>
                </a:solidFill>
                <a:latin typeface="微软雅黑"/>
              </a:rPr>
              <a:t>80%-90%</a:t>
            </a:r>
            <a:r>
              <a:rPr lang="zh-CN" altLang="en-US" sz="1400" i="1" dirty="0">
                <a:solidFill>
                  <a:prstClr val="black"/>
                </a:solidFill>
                <a:latin typeface="微软雅黑"/>
              </a:rPr>
              <a:t>都会有进步，但年级较大的（</a:t>
            </a:r>
            <a:r>
              <a:rPr lang="en-US" altLang="zh-CN" sz="1400" i="1" dirty="0">
                <a:solidFill>
                  <a:prstClr val="black"/>
                </a:solidFill>
                <a:latin typeface="微软雅黑"/>
              </a:rPr>
              <a:t>15/16</a:t>
            </a:r>
            <a:r>
              <a:rPr lang="zh-CN" altLang="en-US" sz="1400" i="1" dirty="0">
                <a:solidFill>
                  <a:prstClr val="black"/>
                </a:solidFill>
                <a:latin typeface="微软雅黑"/>
              </a:rPr>
              <a:t>岁）有些定型了，可能改善效果会小一些</a:t>
            </a:r>
            <a:r>
              <a:rPr lang="zh-CN" altLang="en-US" sz="1400" i="1" kern="100" dirty="0">
                <a:solidFill>
                  <a:srgbClr val="7F7F7F">
                    <a:lumMod val="50000"/>
                  </a:srgbClr>
                </a:solidFill>
                <a:latin typeface="微软雅黑"/>
                <a:cs typeface="Times New Roman" panose="02020603050405020304" pitchFamily="18" charset="0"/>
              </a:rPr>
              <a:t>“</a:t>
            </a:r>
            <a:endParaRPr lang="en-US" altLang="zh-CN" sz="1400" i="1" kern="100" dirty="0">
              <a:solidFill>
                <a:srgbClr val="7F7F7F">
                  <a:lumMod val="50000"/>
                </a:srgbClr>
              </a:solidFill>
              <a:latin typeface="微软雅黑"/>
              <a:cs typeface="Times New Roman" panose="02020603050405020304" pitchFamily="18" charset="0"/>
            </a:endParaRPr>
          </a:p>
          <a:p>
            <a:pPr lvl="0" algn="r">
              <a:lnSpc>
                <a:spcPct val="150000"/>
              </a:lnSpc>
              <a:spcAft>
                <a:spcPts val="600"/>
              </a:spcAft>
            </a:pPr>
            <a:r>
              <a:rPr lang="en-US" altLang="zh-CN" sz="1400" kern="100" dirty="0">
                <a:solidFill>
                  <a:srgbClr val="7F7F7F">
                    <a:lumMod val="50000"/>
                  </a:srgbClr>
                </a:solidFill>
                <a:latin typeface="微软雅黑"/>
                <a:cs typeface="Times New Roman" panose="02020603050405020304" pitchFamily="18" charset="0"/>
              </a:rPr>
              <a:t>-- </a:t>
            </a:r>
            <a:r>
              <a:rPr lang="zh-CN" altLang="en-US" sz="1400" kern="100" dirty="0">
                <a:solidFill>
                  <a:srgbClr val="7F7F7F">
                    <a:lumMod val="50000"/>
                  </a:srgbClr>
                </a:solidFill>
                <a:latin typeface="微软雅黑"/>
                <a:cs typeface="Times New Roman" panose="02020603050405020304" pitchFamily="18" charset="0"/>
              </a:rPr>
              <a:t>授课教练</a:t>
            </a:r>
            <a:endParaRPr lang="en-US" altLang="zh-CN" sz="1400" kern="100" dirty="0">
              <a:solidFill>
                <a:srgbClr val="7F7F7F">
                  <a:lumMod val="50000"/>
                </a:srgbClr>
              </a:solidFill>
              <a:latin typeface="微软雅黑"/>
              <a:cs typeface="Times New Roman" panose="02020603050405020304" pitchFamily="18" charset="0"/>
            </a:endParaRPr>
          </a:p>
        </p:txBody>
      </p:sp>
      <p:sp>
        <p:nvSpPr>
          <p:cNvPr id="36" name="矩形 35"/>
          <p:cNvSpPr/>
          <p:nvPr/>
        </p:nvSpPr>
        <p:spPr bwMode="auto">
          <a:xfrm>
            <a:off x="10016500" y="0"/>
            <a:ext cx="2175500" cy="899404"/>
          </a:xfrm>
          <a:prstGeom prst="rect">
            <a:avLst/>
          </a:prstGeom>
          <a:solidFill>
            <a:srgbClr val="FFC000"/>
          </a:solidFill>
          <a:ln w="12700" cap="flat" cmpd="sng" algn="ctr">
            <a:solidFill>
              <a:srgbClr val="040D13">
                <a:shade val="5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altLang="zh-CN" sz="1600" dirty="0">
                <a:solidFill>
                  <a:srgbClr val="19439C"/>
                </a:solidFill>
              </a:rPr>
              <a:t>WIP</a:t>
            </a:r>
            <a:endParaRPr lang="en-US" altLang="zh-CN" sz="1600" dirty="0">
              <a:solidFill>
                <a:srgbClr val="19439C"/>
              </a:solidFill>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600" dirty="0">
                <a:solidFill>
                  <a:srgbClr val="19439C"/>
                </a:solidFill>
              </a:rPr>
              <a:t>待问卷数据补充验证</a:t>
            </a:r>
            <a:endParaRPr sz="1600" dirty="0">
              <a:solidFill>
                <a:srgbClr val="19439C"/>
              </a:solidFill>
            </a:endParaRPr>
          </a:p>
        </p:txBody>
      </p:sp>
      <p:graphicFrame>
        <p:nvGraphicFramePr>
          <p:cNvPr id="37" name="Chart 1"/>
          <p:cNvGraphicFramePr/>
          <p:nvPr/>
        </p:nvGraphicFramePr>
        <p:xfrm>
          <a:off x="3994236" y="2176418"/>
          <a:ext cx="5316352" cy="3953439"/>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7" name="Chart 3"/>
          <p:cNvGraphicFramePr/>
          <p:nvPr>
            <p:custDataLst>
              <p:tags r:id="rId7"/>
            </p:custDataLst>
          </p:nvPr>
        </p:nvGraphicFramePr>
        <p:xfrm>
          <a:off x="2139950" y="2336800"/>
          <a:ext cx="1349375" cy="3646488"/>
        </p:xfrm>
        <a:graphic>
          <a:graphicData uri="http://schemas.openxmlformats.org/drawingml/2006/chart">
            <c:chart xmlns:c="http://schemas.openxmlformats.org/drawingml/2006/chart" xmlns:r="http://schemas.openxmlformats.org/officeDocument/2006/relationships" r:id="rId2"/>
          </a:graphicData>
        </a:graphic>
      </p:graphicFrame>
      <p:sp>
        <p:nvSpPr>
          <p:cNvPr id="50" name="文本占位符 2"/>
          <p:cNvSpPr>
            <a:spLocks noGrp="1"/>
          </p:cNvSpPr>
          <p:nvPr>
            <p:custDataLst>
              <p:tags r:id="rId8"/>
            </p:custDataLst>
          </p:nvPr>
        </p:nvSpPr>
        <p:spPr bwMode="auto">
          <a:xfrm>
            <a:off x="1200150" y="5572125"/>
            <a:ext cx="9334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DCB1B7B6-BFF5-4F0E-B7A4-861FA8BF4AFA}" type="datetime'''刻''板''''''行''''''''为''''''减''少''''''''了'''''''''''''''''''''">
              <a:rPr lang="zh-CN" altLang="en-US" sz="1050" smtClean="0"/>
            </a:fld>
            <a:endParaRPr lang="zh-CN" altLang="en-US" sz="1050" dirty="0">
              <a:sym typeface="微软雅黑" pitchFamily="34" charset="-122"/>
            </a:endParaRPr>
          </a:p>
        </p:txBody>
      </p:sp>
      <p:sp>
        <p:nvSpPr>
          <p:cNvPr id="41" name="文本占位符 2"/>
          <p:cNvSpPr>
            <a:spLocks noGrp="1"/>
          </p:cNvSpPr>
          <p:nvPr>
            <p:custDataLst>
              <p:tags r:id="rId9"/>
            </p:custDataLst>
          </p:nvPr>
        </p:nvSpPr>
        <p:spPr bwMode="auto">
          <a:xfrm>
            <a:off x="1333500" y="3084513"/>
            <a:ext cx="8001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7B9C3359-3D41-4F90-9734-497281FEF5BA}" type="datetime'''''执''行''''''力''''''''''''''''''''''提''''''''''''高了'''">
              <a:rPr lang="zh-CN" altLang="en-US" sz="1050" smtClean="0"/>
            </a:fld>
            <a:endParaRPr lang="zh-CN" altLang="en-US" sz="1050" dirty="0">
              <a:sym typeface="微软雅黑" pitchFamily="34" charset="-122"/>
            </a:endParaRPr>
          </a:p>
        </p:txBody>
      </p:sp>
      <p:sp>
        <p:nvSpPr>
          <p:cNvPr id="44" name="文本占位符 2"/>
          <p:cNvSpPr>
            <a:spLocks noGrp="1"/>
          </p:cNvSpPr>
          <p:nvPr>
            <p:custDataLst>
              <p:tags r:id="rId10"/>
            </p:custDataLst>
          </p:nvPr>
        </p:nvSpPr>
        <p:spPr bwMode="auto">
          <a:xfrm>
            <a:off x="1200150" y="2587625"/>
            <a:ext cx="9334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B188D894-568F-4465-AD80-739F19BA44C9}" type="datetime'''''身''体''素''''质''''''''''提''''高''''''''了'''''''''''''''">
              <a:rPr lang="zh-CN" altLang="en-US" sz="1050" b="1" smtClean="0"/>
            </a:fld>
            <a:endParaRPr lang="zh-CN" altLang="en-US" sz="1050" b="1" dirty="0">
              <a:sym typeface="微软雅黑" pitchFamily="34" charset="-122"/>
            </a:endParaRPr>
          </a:p>
        </p:txBody>
      </p:sp>
      <p:sp>
        <p:nvSpPr>
          <p:cNvPr id="47" name="文本占位符 2"/>
          <p:cNvSpPr>
            <a:spLocks noGrp="1"/>
          </p:cNvSpPr>
          <p:nvPr>
            <p:custDataLst>
              <p:tags r:id="rId11"/>
            </p:custDataLst>
          </p:nvPr>
        </p:nvSpPr>
        <p:spPr bwMode="auto">
          <a:xfrm>
            <a:off x="1333500" y="3582988"/>
            <a:ext cx="8001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02F085A1-D0C8-4589-8DC1-93391DA72CD6}" type="datetime'''''''注意''''''''''''''''力''''''''''''提高''''''''了'''''''">
              <a:rPr lang="zh-CN" altLang="en-US" sz="1050" smtClean="0"/>
            </a:fld>
            <a:endParaRPr lang="zh-CN" altLang="en-US" sz="1050" dirty="0">
              <a:sym typeface="微软雅黑" pitchFamily="34" charset="-122"/>
            </a:endParaRPr>
          </a:p>
        </p:txBody>
      </p:sp>
      <p:sp>
        <p:nvSpPr>
          <p:cNvPr id="49" name="文本占位符 2"/>
          <p:cNvSpPr>
            <a:spLocks noGrp="1"/>
          </p:cNvSpPr>
          <p:nvPr>
            <p:custDataLst>
              <p:tags r:id="rId12"/>
            </p:custDataLst>
          </p:nvPr>
        </p:nvSpPr>
        <p:spPr bwMode="auto">
          <a:xfrm>
            <a:off x="1066800" y="4079875"/>
            <a:ext cx="10668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EA6DAA2D-C456-463A-BA68-2B2B32BDBD94}" type="datetime'''''''变''''''得''更''''''''''''''开''''朗活''''''''''泼''''了'''">
              <a:rPr lang="zh-CN" altLang="en-US" sz="1050" smtClean="0"/>
            </a:fld>
            <a:endParaRPr lang="zh-CN" altLang="en-US" sz="1050" dirty="0">
              <a:sym typeface="微软雅黑" pitchFamily="34" charset="-122"/>
            </a:endParaRPr>
          </a:p>
        </p:txBody>
      </p:sp>
      <p:sp>
        <p:nvSpPr>
          <p:cNvPr id="43" name="文本占位符 2"/>
          <p:cNvSpPr>
            <a:spLocks noGrp="1"/>
          </p:cNvSpPr>
          <p:nvPr>
            <p:custDataLst>
              <p:tags r:id="rId13"/>
            </p:custDataLst>
          </p:nvPr>
        </p:nvSpPr>
        <p:spPr bwMode="auto">
          <a:xfrm>
            <a:off x="666750" y="4576763"/>
            <a:ext cx="14668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BC6D12D7-5C27-4D07-8FC7-F3591D6FC61B}" type="datetime'''''''''''能''够''''听从''''''指''令完''''''''''''成''''''任''''''务了'''">
              <a:rPr lang="zh-CN" altLang="en-US" sz="1050" smtClean="0"/>
            </a:fld>
            <a:endParaRPr lang="zh-CN" altLang="en-US" sz="1050" dirty="0">
              <a:sym typeface="微软雅黑" pitchFamily="34" charset="-122"/>
            </a:endParaRPr>
          </a:p>
        </p:txBody>
      </p:sp>
      <p:sp>
        <p:nvSpPr>
          <p:cNvPr id="48" name="文本占位符 2"/>
          <p:cNvSpPr>
            <a:spLocks noGrp="1"/>
          </p:cNvSpPr>
          <p:nvPr>
            <p:custDataLst>
              <p:tags r:id="rId14"/>
            </p:custDataLst>
          </p:nvPr>
        </p:nvSpPr>
        <p:spPr bwMode="auto">
          <a:xfrm>
            <a:off x="1466850" y="5073650"/>
            <a:ext cx="6667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r">
              <a:spcBef>
                <a:spcPct val="0"/>
              </a:spcBef>
              <a:spcAft>
                <a:spcPct val="0"/>
              </a:spcAft>
              <a:buNone/>
            </a:pPr>
            <a:fld id="{D042802F-DFB6-4CCF-996D-F76D4C02A454}" type="datetime'''''朋''友''''''变''''''''''''''''''''''''''''''''''''''''多''了'">
              <a:rPr lang="zh-CN" altLang="en-US" sz="1050" smtClean="0"/>
            </a:fld>
            <a:endParaRPr lang="zh-CN" altLang="en-US" sz="1050" dirty="0">
              <a:sym typeface="微软雅黑" pitchFamily="34" charset="-122"/>
            </a:endParaRPr>
          </a:p>
        </p:txBody>
      </p:sp>
      <p:sp>
        <p:nvSpPr>
          <p:cNvPr id="51" name="文本占位符 2"/>
          <p:cNvSpPr>
            <a:spLocks noGrp="1"/>
          </p:cNvSpPr>
          <p:nvPr>
            <p:custDataLst>
              <p:tags r:id="rId15"/>
            </p:custDataLst>
          </p:nvPr>
        </p:nvSpPr>
        <p:spPr bwMode="gray">
          <a:xfrm>
            <a:off x="3432175" y="2587625"/>
            <a:ext cx="3270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FA016819-F386-4FE3-B25E-2AAF750D044B}" type="datetime'''''5''''''''''8''%'''''''''''''''''''''''''''''''">
              <a:rPr lang="en-US" altLang="en-US" sz="1050" b="1" smtClean="0"/>
            </a:fld>
            <a:endParaRPr lang="zh-CN" altLang="en-US" sz="1050" b="1" dirty="0">
              <a:sym typeface="微软雅黑" pitchFamily="34" charset="-122"/>
            </a:endParaRPr>
          </a:p>
        </p:txBody>
      </p:sp>
      <p:sp>
        <p:nvSpPr>
          <p:cNvPr id="52" name="文本占位符 2"/>
          <p:cNvSpPr>
            <a:spLocks noGrp="1"/>
          </p:cNvSpPr>
          <p:nvPr>
            <p:custDataLst>
              <p:tags r:id="rId16"/>
            </p:custDataLst>
          </p:nvPr>
        </p:nvSpPr>
        <p:spPr bwMode="gray">
          <a:xfrm>
            <a:off x="2738438" y="3084513"/>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36758B2C-5F0C-40FC-83FF-48185D34ECAE}" type="datetime'''''''''2''''''''''''''4''''''''%'''''''''''''''''">
              <a:rPr lang="en-US" altLang="en-US" sz="1050" smtClean="0"/>
            </a:fld>
            <a:endParaRPr lang="zh-CN" altLang="en-US" sz="1050" dirty="0">
              <a:sym typeface="微软雅黑" pitchFamily="34" charset="-122"/>
            </a:endParaRPr>
          </a:p>
        </p:txBody>
      </p:sp>
      <p:sp>
        <p:nvSpPr>
          <p:cNvPr id="53" name="文本占位符 2"/>
          <p:cNvSpPr>
            <a:spLocks noGrp="1"/>
          </p:cNvSpPr>
          <p:nvPr>
            <p:custDataLst>
              <p:tags r:id="rId17"/>
            </p:custDataLst>
          </p:nvPr>
        </p:nvSpPr>
        <p:spPr bwMode="gray">
          <a:xfrm>
            <a:off x="2676525" y="3582988"/>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9058360B-F1FA-4CEC-AFB1-5169BEF617EB}" type="datetime'''''''''2''''''''''''''''1''''''''%'''''''''''''''''''''">
              <a:rPr lang="en-US" altLang="en-US" sz="1050" smtClean="0"/>
            </a:fld>
            <a:endParaRPr lang="zh-CN" altLang="en-US" sz="1050" dirty="0">
              <a:sym typeface="微软雅黑" pitchFamily="34" charset="-122"/>
            </a:endParaRPr>
          </a:p>
        </p:txBody>
      </p:sp>
      <p:sp>
        <p:nvSpPr>
          <p:cNvPr id="54" name="文本占位符 2"/>
          <p:cNvSpPr>
            <a:spLocks noGrp="1"/>
          </p:cNvSpPr>
          <p:nvPr>
            <p:custDataLst>
              <p:tags r:id="rId18"/>
            </p:custDataLst>
          </p:nvPr>
        </p:nvSpPr>
        <p:spPr bwMode="gray">
          <a:xfrm>
            <a:off x="2657475" y="4079875"/>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AE6CA7F6-DB54-4497-A67C-5DD7B59FD266}" type="datetime'''''''''2''0''''''''''''''''''''''''''''''''''''''''''%'''">
              <a:rPr lang="en-US" altLang="en-US" sz="1050" smtClean="0"/>
            </a:fld>
            <a:endParaRPr lang="zh-CN" altLang="en-US" sz="1050" dirty="0">
              <a:sym typeface="微软雅黑" pitchFamily="34" charset="-122"/>
            </a:endParaRPr>
          </a:p>
        </p:txBody>
      </p:sp>
      <p:sp>
        <p:nvSpPr>
          <p:cNvPr id="46" name="文本占位符 2"/>
          <p:cNvSpPr>
            <a:spLocks noGrp="1"/>
          </p:cNvSpPr>
          <p:nvPr>
            <p:custDataLst>
              <p:tags r:id="rId19"/>
            </p:custDataLst>
          </p:nvPr>
        </p:nvSpPr>
        <p:spPr bwMode="gray">
          <a:xfrm>
            <a:off x="2616200" y="4576763"/>
            <a:ext cx="3127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9F8CAB85-20E5-4699-A1DF-21A4AF85E7B6}" type="datetime'''''''''''1''''''''8''''''''''''''''''''''''''''''''''%'">
              <a:rPr lang="en-US" altLang="en-US" sz="1050" smtClean="0"/>
            </a:fld>
            <a:endParaRPr lang="zh-CN" altLang="en-US" sz="1050" dirty="0">
              <a:sym typeface="微软雅黑" pitchFamily="34" charset="-122"/>
            </a:endParaRPr>
          </a:p>
        </p:txBody>
      </p:sp>
      <p:sp>
        <p:nvSpPr>
          <p:cNvPr id="55" name="文本占位符 2"/>
          <p:cNvSpPr>
            <a:spLocks noGrp="1"/>
          </p:cNvSpPr>
          <p:nvPr>
            <p:custDataLst>
              <p:tags r:id="rId20"/>
            </p:custDataLst>
          </p:nvPr>
        </p:nvSpPr>
        <p:spPr bwMode="gray">
          <a:xfrm>
            <a:off x="2411413" y="5073650"/>
            <a:ext cx="234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F226A38C-AF34-4A6E-A2D2-DDF5F76F4D1E}" type="datetime'''''''8''''''''''%'''''''''">
              <a:rPr lang="en-US" altLang="en-US" sz="1050" smtClean="0"/>
            </a:fld>
            <a:endParaRPr lang="zh-CN" altLang="en-US" sz="1050" dirty="0">
              <a:sym typeface="微软雅黑" pitchFamily="34" charset="-122"/>
            </a:endParaRPr>
          </a:p>
        </p:txBody>
      </p:sp>
      <p:sp>
        <p:nvSpPr>
          <p:cNvPr id="56" name="文本占位符 2"/>
          <p:cNvSpPr>
            <a:spLocks noGrp="1"/>
          </p:cNvSpPr>
          <p:nvPr>
            <p:custDataLst>
              <p:tags r:id="rId21"/>
            </p:custDataLst>
          </p:nvPr>
        </p:nvSpPr>
        <p:spPr bwMode="gray">
          <a:xfrm>
            <a:off x="2309813" y="5572125"/>
            <a:ext cx="2349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ct val="0"/>
              </a:spcBef>
              <a:spcAft>
                <a:spcPct val="0"/>
              </a:spcAft>
              <a:buNone/>
            </a:pPr>
            <a:fld id="{C0E934E5-89C1-47D7-B69B-D98875831303}" type="datetime'''3''''''''''''''''''''%'''''''''''''''''''''''''''''''''">
              <a:rPr lang="en-US" altLang="en-US" sz="1050" smtClean="0"/>
            </a:fld>
            <a:endParaRPr lang="zh-CN" altLang="en-US" sz="1050" dirty="0">
              <a:sym typeface="微软雅黑"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4" name="Rectangle 5"/>
          <p:cNvSpPr/>
          <p:nvPr/>
        </p:nvSpPr>
        <p:spPr bwMode="auto">
          <a:xfrm>
            <a:off x="1570860" y="1240400"/>
            <a:ext cx="3646065" cy="5034343"/>
          </a:xfrm>
          <a:prstGeom prst="rect">
            <a:avLst/>
          </a:prstGeom>
          <a:solidFill>
            <a:srgbClr val="FFFFFF"/>
          </a:solidFill>
          <a:ln w="28575" cap="flat" cmpd="sng" algn="ctr">
            <a:solidFill>
              <a:schemeClr val="tx2">
                <a:lumMod val="40000"/>
                <a:lumOff val="6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pic>
        <p:nvPicPr>
          <p:cNvPr id="2" name="对象 1" hidden="1"/>
          <p:cNvPicPr/>
          <p:nvPr/>
        </p:nvPicPr>
        <p:blipFill>
          <a:blip r:embed="rId4"/>
          <a:stretch>
            <a:fillRect/>
          </a:stretch>
        </p:blipFill>
        <p:spPr>
          <a:xfrm>
            <a:off x="1588" y="1588"/>
            <a:ext cx="1588" cy="1588"/>
          </a:xfrm>
          <a:prstGeom prst="rect">
            <a:avLst/>
          </a:prstGeom>
        </p:spPr>
      </p:pic>
      <p:sp>
        <p:nvSpPr>
          <p:cNvPr id="3" name="灯片编号占位符 2"/>
          <p:cNvSpPr>
            <a:spLocks noGrp="1"/>
          </p:cNvSpPr>
          <p:nvPr>
            <p:ph type="sldNum" sz="quarter" idx="14"/>
          </p:nvPr>
        </p:nvSpPr>
        <p:spPr/>
        <p:txBody>
          <a:bodyPr/>
          <a:lstStyle/>
          <a:p>
            <a:fld id="{E6049C3D-CCF1-41B9-A681-D61E0CAE4A17}" type="slidenum">
              <a:rPr lang="en-US" altLang="zh-CN" smtClean="0"/>
            </a:fld>
            <a:endParaRPr lang="en-US" dirty="0"/>
          </a:p>
        </p:txBody>
      </p:sp>
      <p:sp>
        <p:nvSpPr>
          <p:cNvPr id="28" name="标题 1"/>
          <p:cNvSpPr>
            <a:spLocks noGrp="1"/>
          </p:cNvSpPr>
          <p:nvPr>
            <p:ph type="title"/>
          </p:nvPr>
        </p:nvSpPr>
        <p:spPr bwMode="auto">
          <a:xfrm>
            <a:off x="601433" y="438603"/>
            <a:ext cx="6648450" cy="460800"/>
          </a:xfrm>
          <a:prstGeom prst="rect">
            <a:avLst/>
          </a:prstGeom>
        </p:spPr>
        <p:txBody>
          <a:bodyPr vert="horz"/>
          <a:lstStyle/>
          <a:p>
            <a:r>
              <a:rPr lang="zh-CN">
                <a:latin typeface="微软雅黑"/>
                <a:ea typeface="微软雅黑"/>
              </a:rPr>
              <a:t>羽之爱受众分析总结</a:t>
            </a:r>
            <a:endParaRPr lang="zh-CN"/>
          </a:p>
        </p:txBody>
      </p:sp>
      <p:sp>
        <p:nvSpPr>
          <p:cNvPr id="31" name="文本占位符 39"/>
          <p:cNvSpPr>
            <a:spLocks noGrp="1"/>
          </p:cNvSpPr>
          <p:nvPr>
            <p:ph type="body" sz="quarter" idx="15"/>
          </p:nvPr>
        </p:nvSpPr>
        <p:spPr>
          <a:xfrm>
            <a:off x="1788908" y="6347970"/>
            <a:ext cx="3140144" cy="398845"/>
          </a:xfrm>
        </p:spPr>
        <p:txBody>
          <a:bodyPr/>
          <a:lstStyle/>
          <a:p>
            <a:r>
              <a:rPr lang="zh-CN" altLang="en-US" dirty="0">
                <a:latin typeface="微软雅黑" charset="0"/>
                <a:ea typeface="微软雅黑" charset="0"/>
              </a:rPr>
              <a:t>羽之爱品牌规划咨询项目</a:t>
            </a:r>
            <a:endParaRPr lang="zh-CN" altLang="en-US" dirty="0">
              <a:latin typeface="微软雅黑" charset="0"/>
              <a:ea typeface="微软雅黑" charset="0"/>
            </a:endParaRPr>
          </a:p>
        </p:txBody>
      </p:sp>
      <p:sp>
        <p:nvSpPr>
          <p:cNvPr id="25" name="Rectangle 5"/>
          <p:cNvSpPr/>
          <p:nvPr/>
        </p:nvSpPr>
        <p:spPr bwMode="auto">
          <a:xfrm>
            <a:off x="613574" y="2671092"/>
            <a:ext cx="1659419" cy="827158"/>
          </a:xfrm>
          <a:prstGeom prst="rect">
            <a:avLst/>
          </a:prstGeom>
          <a:gradFill flip="none" rotWithShape="1">
            <a:gsLst>
              <a:gs pos="0">
                <a:srgbClr val="7479A4"/>
              </a:gs>
              <a:gs pos="50000">
                <a:schemeClr val="tx2">
                  <a:lumMod val="40000"/>
                  <a:lumOff val="60000"/>
                  <a:shade val="67500"/>
                  <a:satMod val="115000"/>
                </a:schemeClr>
              </a:gs>
              <a:gs pos="100000">
                <a:schemeClr val="tx2">
                  <a:lumMod val="40000"/>
                  <a:lumOff val="60000"/>
                  <a:shade val="100000"/>
                  <a:satMod val="115000"/>
                </a:schemeClr>
              </a:gs>
            </a:gsLst>
            <a:lin ang="135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t>选择机构的核心</a:t>
            </a:r>
            <a:endParaRPr lang="en-US" altLang="zh-CN" sz="1400" b="1" dirty="0"/>
          </a:p>
          <a:p>
            <a:pPr algn="ctr"/>
            <a:r>
              <a:rPr lang="zh-CN" altLang="en-US" sz="1400" b="1" dirty="0"/>
              <a:t>考虑要素</a:t>
            </a:r>
            <a:endParaRPr lang="zh-CN" altLang="en-US" sz="1400" b="1" dirty="0"/>
          </a:p>
        </p:txBody>
      </p:sp>
      <p:sp>
        <p:nvSpPr>
          <p:cNvPr id="22" name="Rectangle 5"/>
          <p:cNvSpPr/>
          <p:nvPr/>
        </p:nvSpPr>
        <p:spPr bwMode="auto">
          <a:xfrm>
            <a:off x="613574" y="3808918"/>
            <a:ext cx="1659419" cy="827158"/>
          </a:xfrm>
          <a:prstGeom prst="rect">
            <a:avLst/>
          </a:prstGeom>
          <a:gradFill flip="none" rotWithShape="1">
            <a:gsLst>
              <a:gs pos="0">
                <a:srgbClr val="7479A4"/>
              </a:gs>
              <a:gs pos="50000">
                <a:schemeClr val="tx2">
                  <a:lumMod val="40000"/>
                  <a:lumOff val="60000"/>
                  <a:shade val="67500"/>
                  <a:satMod val="115000"/>
                </a:schemeClr>
              </a:gs>
              <a:gs pos="100000">
                <a:schemeClr val="tx2">
                  <a:lumMod val="40000"/>
                  <a:lumOff val="60000"/>
                  <a:shade val="100000"/>
                  <a:satMod val="115000"/>
                </a:schemeClr>
              </a:gs>
            </a:gsLst>
            <a:lin ang="135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1200"/>
              </a:spcAft>
            </a:pPr>
            <a:r>
              <a:rPr lang="zh-CN" altLang="en-US" sz="1400" b="1" dirty="0"/>
              <a:t>核心诉求</a:t>
            </a:r>
            <a:endParaRPr lang="zh-CN" altLang="en-US" sz="1400" b="1" dirty="0"/>
          </a:p>
        </p:txBody>
      </p:sp>
      <p:sp>
        <p:nvSpPr>
          <p:cNvPr id="26" name="Rectangle 5"/>
          <p:cNvSpPr/>
          <p:nvPr/>
        </p:nvSpPr>
        <p:spPr bwMode="auto">
          <a:xfrm>
            <a:off x="613574" y="1533266"/>
            <a:ext cx="1659419" cy="827158"/>
          </a:xfrm>
          <a:prstGeom prst="rect">
            <a:avLst/>
          </a:prstGeom>
          <a:gradFill flip="none" rotWithShape="1">
            <a:gsLst>
              <a:gs pos="0">
                <a:srgbClr val="7479A4"/>
              </a:gs>
              <a:gs pos="50000">
                <a:schemeClr val="tx2">
                  <a:lumMod val="40000"/>
                  <a:lumOff val="60000"/>
                  <a:shade val="67500"/>
                  <a:satMod val="115000"/>
                </a:schemeClr>
              </a:gs>
              <a:gs pos="100000">
                <a:schemeClr val="tx2">
                  <a:lumMod val="40000"/>
                  <a:lumOff val="60000"/>
                  <a:shade val="100000"/>
                  <a:satMod val="115000"/>
                </a:schemeClr>
              </a:gs>
            </a:gsLst>
            <a:lin ang="135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1200"/>
              </a:spcAft>
            </a:pPr>
            <a:r>
              <a:rPr lang="zh-CN" altLang="en-US" sz="1400" b="1" dirty="0"/>
              <a:t>家长特征</a:t>
            </a:r>
            <a:endParaRPr lang="zh-CN" sz="1400" b="1" dirty="0"/>
          </a:p>
        </p:txBody>
      </p:sp>
      <p:sp>
        <p:nvSpPr>
          <p:cNvPr id="5" name="矩形 4"/>
          <p:cNvSpPr/>
          <p:nvPr/>
        </p:nvSpPr>
        <p:spPr>
          <a:xfrm>
            <a:off x="2452798" y="1623680"/>
            <a:ext cx="2652601" cy="646331"/>
          </a:xfrm>
          <a:prstGeom prst="rect">
            <a:avLst/>
          </a:prstGeom>
        </p:spPr>
        <p:txBody>
          <a:bodyPr wrap="square">
            <a:noAutofit/>
          </a:bodyPr>
          <a:lstStyle/>
          <a:p>
            <a:r>
              <a:rPr lang="zh-CN" altLang="en-US" sz="1200" dirty="0"/>
              <a:t>羽之爱家长对孩子康复</a:t>
            </a:r>
            <a:r>
              <a:rPr lang="zh-CN" altLang="en-US" sz="1200" b="1" dirty="0"/>
              <a:t>非常有耐心，愿意尝试多种类型的康复机构及活动</a:t>
            </a:r>
            <a:endParaRPr lang="zh-CN" altLang="en-US" sz="1200" b="1" dirty="0"/>
          </a:p>
        </p:txBody>
      </p:sp>
      <p:sp>
        <p:nvSpPr>
          <p:cNvPr id="27" name="矩形 26"/>
          <p:cNvSpPr/>
          <p:nvPr/>
        </p:nvSpPr>
        <p:spPr>
          <a:xfrm>
            <a:off x="2439428" y="2853838"/>
            <a:ext cx="2533682" cy="461665"/>
          </a:xfrm>
          <a:prstGeom prst="rect">
            <a:avLst/>
          </a:prstGeom>
        </p:spPr>
        <p:txBody>
          <a:bodyPr wrap="square">
            <a:noAutofit/>
          </a:bodyPr>
          <a:lstStyle/>
          <a:p>
            <a:r>
              <a:rPr lang="zh-CN" altLang="en-US" sz="1200" b="1" dirty="0"/>
              <a:t>①</a:t>
            </a:r>
            <a:r>
              <a:rPr lang="zh-CN" altLang="zh-CN" sz="1200" b="1" dirty="0"/>
              <a:t>教练专业性</a:t>
            </a:r>
            <a:r>
              <a:rPr lang="en-US" altLang="zh-CN" sz="1200" b="1" dirty="0"/>
              <a:t>/</a:t>
            </a:r>
            <a:r>
              <a:rPr lang="zh-CN" altLang="en-US" sz="1200" b="1" dirty="0"/>
              <a:t>爱心，②</a:t>
            </a:r>
            <a:r>
              <a:rPr lang="zh-CN" altLang="zh-CN" sz="1200" b="1" dirty="0"/>
              <a:t>孩子兴趣</a:t>
            </a:r>
            <a:r>
              <a:rPr lang="zh-CN" altLang="en-US" sz="1200" b="1" dirty="0"/>
              <a:t>，③</a:t>
            </a:r>
            <a:r>
              <a:rPr lang="zh-CN" altLang="zh-CN" sz="1200" b="1" dirty="0"/>
              <a:t>距离近</a:t>
            </a:r>
            <a:endParaRPr lang="zh-CN" altLang="en-US" sz="1200" b="1" dirty="0"/>
          </a:p>
        </p:txBody>
      </p:sp>
      <p:sp>
        <p:nvSpPr>
          <p:cNvPr id="30" name="矩形 29"/>
          <p:cNvSpPr/>
          <p:nvPr/>
        </p:nvSpPr>
        <p:spPr>
          <a:xfrm>
            <a:off x="2439428" y="3899331"/>
            <a:ext cx="2533682" cy="646331"/>
          </a:xfrm>
          <a:prstGeom prst="rect">
            <a:avLst/>
          </a:prstGeom>
        </p:spPr>
        <p:txBody>
          <a:bodyPr wrap="square">
            <a:noAutofit/>
          </a:bodyPr>
          <a:lstStyle/>
          <a:p>
            <a:pPr>
              <a:buClr>
                <a:srgbClr val="2D97C8"/>
              </a:buClr>
              <a:defRPr lang="en-US" sz="1800" b="0" i="0" u="none" strike="noStrike" cap="none" spc="0">
                <a:solidFill>
                  <a:srgbClr val="000000"/>
                </a:solidFill>
                <a:latin typeface="Arial" panose="020B0604020202020204"/>
                <a:ea typeface="微软雅黑"/>
                <a:cs typeface="Arial" panose="020B0604020202020204"/>
              </a:defRPr>
            </a:pPr>
            <a:r>
              <a:rPr lang="zh-CN" altLang="en-US" sz="1200" b="1" dirty="0">
                <a:latin typeface="微软雅黑"/>
                <a:ea typeface="微软雅黑"/>
                <a:cs typeface="微软雅黑"/>
              </a:rPr>
              <a:t>关注整体身心健康改善情况：</a:t>
            </a:r>
            <a:r>
              <a:rPr lang="zh-CN" altLang="en-US" sz="1200" dirty="0">
                <a:latin typeface="微软雅黑"/>
                <a:ea typeface="微软雅黑"/>
                <a:cs typeface="微软雅黑"/>
              </a:rPr>
              <a:t>包括①</a:t>
            </a:r>
            <a:r>
              <a:rPr lang="zh-CN" altLang="zh-CN" sz="1200" dirty="0">
                <a:latin typeface="微软雅黑"/>
                <a:ea typeface="微软雅黑"/>
                <a:cs typeface="微软雅黑"/>
              </a:rPr>
              <a:t>强身健体 </a:t>
            </a:r>
            <a:r>
              <a:rPr lang="zh-CN" altLang="en-US" sz="1200" dirty="0">
                <a:latin typeface="微软雅黑"/>
                <a:ea typeface="微软雅黑"/>
                <a:cs typeface="微软雅黑"/>
              </a:rPr>
              <a:t>，②</a:t>
            </a:r>
            <a:r>
              <a:rPr lang="zh-CN" altLang="zh-CN" sz="1200" dirty="0">
                <a:latin typeface="微软雅黑"/>
                <a:ea typeface="微软雅黑"/>
                <a:cs typeface="微软雅黑"/>
              </a:rPr>
              <a:t>兴趣培养、行为改善</a:t>
            </a:r>
            <a:r>
              <a:rPr lang="zh-CN" altLang="en-US" sz="1200" dirty="0">
                <a:latin typeface="微软雅黑"/>
                <a:ea typeface="微软雅黑"/>
                <a:cs typeface="微软雅黑"/>
              </a:rPr>
              <a:t>，</a:t>
            </a:r>
            <a:r>
              <a:rPr lang="zh-CN" altLang="zh-CN" sz="1200" dirty="0">
                <a:latin typeface="微软雅黑"/>
                <a:ea typeface="微软雅黑"/>
                <a:cs typeface="微软雅黑"/>
              </a:rPr>
              <a:t> </a:t>
            </a:r>
            <a:r>
              <a:rPr lang="zh-CN" altLang="en-US" sz="1200" dirty="0">
                <a:latin typeface="微软雅黑"/>
                <a:ea typeface="微软雅黑"/>
                <a:cs typeface="微软雅黑"/>
              </a:rPr>
              <a:t>③</a:t>
            </a:r>
            <a:r>
              <a:rPr lang="zh-CN" altLang="zh-CN" sz="1200" dirty="0">
                <a:latin typeface="微软雅黑"/>
                <a:ea typeface="微软雅黑"/>
                <a:cs typeface="微软雅黑"/>
              </a:rPr>
              <a:t>社交与心理成长</a:t>
            </a:r>
            <a:endParaRPr lang="en-US" altLang="zh-CN" sz="1200" dirty="0">
              <a:latin typeface="微软雅黑"/>
              <a:ea typeface="微软雅黑"/>
              <a:cs typeface="微软雅黑"/>
            </a:endParaRPr>
          </a:p>
        </p:txBody>
      </p:sp>
      <p:sp>
        <p:nvSpPr>
          <p:cNvPr id="36" name="Rectangle 9"/>
          <p:cNvSpPr/>
          <p:nvPr/>
        </p:nvSpPr>
        <p:spPr bwMode="auto">
          <a:xfrm>
            <a:off x="7459916" y="1274351"/>
            <a:ext cx="4028067" cy="2658347"/>
          </a:xfrm>
          <a:prstGeom prst="rect">
            <a:avLst/>
          </a:prstGeom>
          <a:solidFill>
            <a:srgbClr val="FFFFFF"/>
          </a:solidFill>
          <a:ln w="28575" cap="flat" cmpd="sng" algn="ctr">
            <a:solidFill>
              <a:srgbClr val="4FB7E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marL="914400" marR="0" lvl="2"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300" b="1">
              <a:solidFill>
                <a:srgbClr val="000000"/>
              </a:solidFill>
              <a:latin typeface="等线"/>
              <a:ea typeface="微软雅黑"/>
              <a:cs typeface="Times New Roman" panose="02020603050405020304"/>
            </a:endParaRPr>
          </a:p>
        </p:txBody>
      </p:sp>
      <p:sp>
        <p:nvSpPr>
          <p:cNvPr id="37" name="Rectangle 21"/>
          <p:cNvSpPr/>
          <p:nvPr/>
        </p:nvSpPr>
        <p:spPr bwMode="auto">
          <a:xfrm>
            <a:off x="7490709" y="5432450"/>
            <a:ext cx="3995684" cy="842293"/>
          </a:xfrm>
          <a:prstGeom prst="rect">
            <a:avLst/>
          </a:prstGeom>
          <a:solidFill>
            <a:srgbClr val="FFFFFF"/>
          </a:solidFill>
          <a:ln w="28575" cap="flat" cmpd="sng" algn="ctr">
            <a:solidFill>
              <a:srgbClr val="4FB7E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marL="914400" marR="0" lvl="2"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400" b="1">
              <a:solidFill>
                <a:srgbClr val="000000"/>
              </a:solidFill>
              <a:latin typeface="等线"/>
              <a:ea typeface="微软雅黑"/>
              <a:cs typeface="Times New Roman" panose="02020603050405020304"/>
            </a:endParaRPr>
          </a:p>
        </p:txBody>
      </p:sp>
      <p:sp>
        <p:nvSpPr>
          <p:cNvPr id="38" name="Rectangle 13"/>
          <p:cNvSpPr/>
          <p:nvPr/>
        </p:nvSpPr>
        <p:spPr bwMode="auto">
          <a:xfrm>
            <a:off x="7631913" y="1289104"/>
            <a:ext cx="1168885" cy="312816"/>
          </a:xfrm>
          <a:prstGeom prst="rect">
            <a:avLst/>
          </a:prstGeom>
          <a:gradFill>
            <a:gsLst>
              <a:gs pos="0">
                <a:srgbClr val="8FD2E9"/>
              </a:gs>
              <a:gs pos="100000">
                <a:srgbClr val="2EA9DF"/>
              </a:gs>
            </a:gsLst>
            <a:lin ang="27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spcAft>
                <a:spcPts val="1200"/>
              </a:spcAft>
            </a:pPr>
            <a:r>
              <a:rPr lang="zh-CN" altLang="en-US" sz="1400" b="1"/>
              <a:t>课程拓展</a:t>
            </a:r>
            <a:endParaRPr lang="en-US" sz="1400" b="1"/>
          </a:p>
        </p:txBody>
      </p:sp>
      <p:sp>
        <p:nvSpPr>
          <p:cNvPr id="39" name="Oval 19"/>
          <p:cNvSpPr/>
          <p:nvPr/>
        </p:nvSpPr>
        <p:spPr bwMode="auto">
          <a:xfrm>
            <a:off x="7280110" y="1240724"/>
            <a:ext cx="410400" cy="410400"/>
          </a:xfrm>
          <a:prstGeom prst="ellipse">
            <a:avLst/>
          </a:prstGeom>
          <a:solidFill>
            <a:srgbClr val="4FB7E2"/>
          </a:solidFill>
          <a:ln w="28575" cap="flat" cmpd="sng" algn="ctr">
            <a:solidFill>
              <a:srgbClr val="FFFFFF"/>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sz="2400" b="1" dirty="0"/>
              <a:t>1</a:t>
            </a:r>
            <a:endParaRPr dirty="0"/>
          </a:p>
        </p:txBody>
      </p:sp>
      <p:sp>
        <p:nvSpPr>
          <p:cNvPr id="40" name="Rectangle 13"/>
          <p:cNvSpPr/>
          <p:nvPr/>
        </p:nvSpPr>
        <p:spPr bwMode="auto">
          <a:xfrm>
            <a:off x="7626567" y="5437934"/>
            <a:ext cx="971777" cy="312816"/>
          </a:xfrm>
          <a:prstGeom prst="rect">
            <a:avLst/>
          </a:prstGeom>
          <a:gradFill>
            <a:gsLst>
              <a:gs pos="0">
                <a:srgbClr val="8FD2E9"/>
              </a:gs>
              <a:gs pos="100000">
                <a:srgbClr val="2EA9DF"/>
              </a:gs>
            </a:gsLst>
            <a:lin ang="27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spcAft>
                <a:spcPts val="1200"/>
              </a:spcAft>
            </a:pPr>
            <a:r>
              <a:rPr lang="zh-CN" altLang="en-US" sz="1400" b="1"/>
              <a:t>市场拓展</a:t>
            </a:r>
            <a:endParaRPr lang="en-US" sz="1400" b="1"/>
          </a:p>
        </p:txBody>
      </p:sp>
      <p:sp>
        <p:nvSpPr>
          <p:cNvPr id="41" name="Oval 19"/>
          <p:cNvSpPr/>
          <p:nvPr/>
        </p:nvSpPr>
        <p:spPr bwMode="auto">
          <a:xfrm>
            <a:off x="7280523" y="5389554"/>
            <a:ext cx="409575" cy="409575"/>
          </a:xfrm>
          <a:prstGeom prst="ellipse">
            <a:avLst/>
          </a:prstGeom>
          <a:solidFill>
            <a:srgbClr val="4FB7E2"/>
          </a:solidFill>
          <a:ln w="28575" cap="flat" cmpd="sng" algn="ctr">
            <a:solidFill>
              <a:srgbClr val="FFFFFF"/>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sz="2400" b="1" dirty="0"/>
              <a:t>3</a:t>
            </a:r>
            <a:endParaRPr dirty="0"/>
          </a:p>
        </p:txBody>
      </p:sp>
      <p:sp>
        <p:nvSpPr>
          <p:cNvPr id="42" name="文本框 4"/>
          <p:cNvSpPr/>
          <p:nvPr/>
        </p:nvSpPr>
        <p:spPr bwMode="auto">
          <a:xfrm>
            <a:off x="8021245" y="1791092"/>
            <a:ext cx="3183412" cy="1692771"/>
          </a:xfrm>
          <a:prstGeom prst="rect">
            <a:avLst/>
          </a:prstGeom>
          <a:noFill/>
        </p:spPr>
        <p:txBody>
          <a:bodyPr wrap="square" rtlCol="0">
            <a:spAutoFit/>
          </a:bodyPr>
          <a:lstStyle/>
          <a:p>
            <a:pPr marL="285750" marR="0" indent="-285750" algn="l" defTabSz="914400" rtl="0">
              <a:lnSpc>
                <a:spcPct val="100000"/>
              </a:lnSpc>
              <a:spcBef>
                <a:spcPts val="0"/>
              </a:spcBef>
              <a:spcAft>
                <a:spcPts val="0"/>
              </a:spcAft>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sz="1200" b="1" dirty="0">
                <a:latin typeface="微软雅黑"/>
                <a:ea typeface="微软雅黑"/>
                <a:cs typeface="微软雅黑"/>
              </a:rPr>
              <a:t>以体育锻炼为主，并开发更多训练形式</a:t>
            </a:r>
            <a:endParaRPr dirty="0"/>
          </a:p>
          <a:p>
            <a:pPr marL="285750" marR="0" indent="-285750" algn="l" defTabSz="914400" rtl="0">
              <a:lnSpc>
                <a:spcPct val="100000"/>
              </a:lnSpc>
              <a:spcBef>
                <a:spcPts val="600"/>
              </a:spcBef>
              <a:spcAft>
                <a:spcPts val="0"/>
              </a:spcAft>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sz="1200" b="1" dirty="0">
                <a:latin typeface="微软雅黑"/>
                <a:ea typeface="微软雅黑"/>
                <a:cs typeface="微软雅黑"/>
              </a:rPr>
              <a:t>探索康复向课程模式</a:t>
            </a:r>
            <a:endParaRPr lang="en-US" sz="1200" b="1" dirty="0">
              <a:latin typeface="微软雅黑"/>
              <a:ea typeface="微软雅黑"/>
              <a:cs typeface="微软雅黑"/>
            </a:endParaRPr>
          </a:p>
          <a:p>
            <a:pPr marL="285750" marR="0" indent="-285750" algn="l" defTabSz="914400" rtl="0">
              <a:lnSpc>
                <a:spcPct val="100000"/>
              </a:lnSpc>
              <a:spcBef>
                <a:spcPts val="600"/>
              </a:spcBef>
              <a:spcAft>
                <a:spcPts val="0"/>
              </a:spcAft>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sz="1200" b="1" dirty="0">
                <a:latin typeface="微软雅黑"/>
                <a:ea typeface="微软雅黑"/>
                <a:cs typeface="微软雅黑"/>
              </a:rPr>
              <a:t>探索教学相长，将人格与认知培养、社交与心理辅导伴随训练</a:t>
            </a:r>
            <a:endParaRPr dirty="0"/>
          </a:p>
          <a:p>
            <a:pPr marL="285750" marR="0" indent="-285750" algn="l" defTabSz="914400" rtl="0">
              <a:lnSpc>
                <a:spcPct val="100000"/>
              </a:lnSpc>
              <a:spcBef>
                <a:spcPts val="600"/>
              </a:spcBef>
              <a:spcAft>
                <a:spcPts val="0"/>
              </a:spcAft>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sz="1200" b="1" dirty="0">
                <a:latin typeface="微软雅黑"/>
                <a:ea typeface="微软雅黑"/>
                <a:cs typeface="微软雅黑"/>
              </a:rPr>
              <a:t>创新教学模式，寓教于乐，以提升成效</a:t>
            </a:r>
            <a:endParaRPr dirty="0"/>
          </a:p>
          <a:p>
            <a:pPr marL="285750" marR="0" indent="-285750" algn="l" defTabSz="914400" rtl="0">
              <a:lnSpc>
                <a:spcPct val="100000"/>
              </a:lnSpc>
              <a:spcBef>
                <a:spcPts val="600"/>
              </a:spcBef>
              <a:spcAft>
                <a:spcPts val="0"/>
              </a:spcAft>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sz="1200" b="1" dirty="0">
                <a:latin typeface="微软雅黑"/>
                <a:ea typeface="微软雅黑"/>
                <a:cs typeface="微软雅黑"/>
              </a:rPr>
              <a:t>探索训练及康复层面更加专业与可量化的成效量表</a:t>
            </a:r>
            <a:endParaRPr lang="en-US" sz="1200" b="1" dirty="0">
              <a:latin typeface="微软雅黑"/>
              <a:ea typeface="微软雅黑"/>
              <a:cs typeface="微软雅黑"/>
            </a:endParaRPr>
          </a:p>
        </p:txBody>
      </p:sp>
      <p:sp>
        <p:nvSpPr>
          <p:cNvPr id="43" name="文本框 4"/>
          <p:cNvSpPr/>
          <p:nvPr/>
        </p:nvSpPr>
        <p:spPr bwMode="auto">
          <a:xfrm>
            <a:off x="8160727" y="5830096"/>
            <a:ext cx="2876197" cy="274320"/>
          </a:xfrm>
          <a:prstGeom prst="rect">
            <a:avLst/>
          </a:prstGeom>
          <a:noFill/>
        </p:spPr>
        <p:txBody>
          <a:bodyPr wrap="square" rtlCol="0">
            <a:spAutoFit/>
          </a:bodyPr>
          <a:lstStyle/>
          <a:p>
            <a:pPr marL="285750" marR="0" indent="-285750" algn="l" defTabSz="914400" rtl="0">
              <a:lnSpc>
                <a:spcPct val="100000"/>
              </a:lnSpc>
              <a:spcBef>
                <a:spcPts val="0"/>
              </a:spcBef>
              <a:spcAft>
                <a:spcPts val="0"/>
              </a:spcAft>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sz="1200" b="1">
                <a:latin typeface="微软雅黑"/>
                <a:ea typeface="微软雅黑"/>
                <a:cs typeface="微软雅黑"/>
              </a:rPr>
              <a:t>机构拓展考虑便利性与场馆舒适度</a:t>
            </a:r>
            <a:endParaRPr lang="zh-CN" sz="1200" b="1">
              <a:latin typeface="微软雅黑"/>
              <a:ea typeface="微软雅黑"/>
              <a:cs typeface="微软雅黑"/>
            </a:endParaRPr>
          </a:p>
        </p:txBody>
      </p:sp>
      <p:sp>
        <p:nvSpPr>
          <p:cNvPr id="44" name="Rectangle 21"/>
          <p:cNvSpPr/>
          <p:nvPr/>
        </p:nvSpPr>
        <p:spPr bwMode="auto">
          <a:xfrm>
            <a:off x="7473717" y="4150380"/>
            <a:ext cx="4014265" cy="977193"/>
          </a:xfrm>
          <a:prstGeom prst="rect">
            <a:avLst/>
          </a:prstGeom>
          <a:solidFill>
            <a:srgbClr val="FFFFFF"/>
          </a:solidFill>
          <a:ln w="28575" cap="flat" cmpd="sng" algn="ctr">
            <a:solidFill>
              <a:srgbClr val="4FB7E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marL="914400" marR="0" lvl="2"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400" b="1">
              <a:solidFill>
                <a:srgbClr val="000000"/>
              </a:solidFill>
              <a:latin typeface="等线"/>
              <a:ea typeface="微软雅黑"/>
              <a:cs typeface="Times New Roman" panose="02020603050405020304"/>
            </a:endParaRPr>
          </a:p>
        </p:txBody>
      </p:sp>
      <p:sp>
        <p:nvSpPr>
          <p:cNvPr id="45" name="Rectangle 13"/>
          <p:cNvSpPr/>
          <p:nvPr/>
        </p:nvSpPr>
        <p:spPr bwMode="auto">
          <a:xfrm>
            <a:off x="7626567" y="4181328"/>
            <a:ext cx="922706" cy="312816"/>
          </a:xfrm>
          <a:prstGeom prst="rect">
            <a:avLst/>
          </a:prstGeom>
          <a:gradFill>
            <a:gsLst>
              <a:gs pos="0">
                <a:srgbClr val="8FD2E9"/>
              </a:gs>
              <a:gs pos="100000">
                <a:srgbClr val="2EA9DF"/>
              </a:gs>
            </a:gsLst>
            <a:lin ang="27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spcAft>
                <a:spcPts val="1200"/>
              </a:spcAft>
            </a:pPr>
            <a:r>
              <a:rPr lang="zh-CN" altLang="en-US" sz="1400" b="1"/>
              <a:t>师资力量</a:t>
            </a:r>
            <a:endParaRPr lang="en-US" sz="1400" b="1" dirty="0"/>
          </a:p>
        </p:txBody>
      </p:sp>
      <p:sp>
        <p:nvSpPr>
          <p:cNvPr id="46" name="Oval 19"/>
          <p:cNvSpPr/>
          <p:nvPr/>
        </p:nvSpPr>
        <p:spPr bwMode="auto">
          <a:xfrm>
            <a:off x="7280523" y="4126529"/>
            <a:ext cx="409575" cy="409575"/>
          </a:xfrm>
          <a:prstGeom prst="ellipse">
            <a:avLst/>
          </a:prstGeom>
          <a:solidFill>
            <a:srgbClr val="4FB7E2"/>
          </a:solidFill>
          <a:ln w="28575" cap="flat" cmpd="sng" algn="ctr">
            <a:solidFill>
              <a:srgbClr val="FFFFFF"/>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sz="2400" b="1"/>
              <a:t>2</a:t>
            </a:r>
            <a:endParaRPr lang="en-US" sz="2400" b="1"/>
          </a:p>
        </p:txBody>
      </p:sp>
      <p:sp>
        <p:nvSpPr>
          <p:cNvPr id="47" name="文本框 4"/>
          <p:cNvSpPr/>
          <p:nvPr/>
        </p:nvSpPr>
        <p:spPr bwMode="auto">
          <a:xfrm>
            <a:off x="8046749" y="4597686"/>
            <a:ext cx="3157908" cy="457200"/>
          </a:xfrm>
          <a:prstGeom prst="rect">
            <a:avLst/>
          </a:prstGeom>
          <a:noFill/>
        </p:spPr>
        <p:txBody>
          <a:bodyPr wrap="square" rtlCol="0">
            <a:spAutoFit/>
          </a:bodyPr>
          <a:lstStyle/>
          <a:p>
            <a:pPr marL="285750" marR="0" indent="-285750" algn="l" defTabSz="914400" rtl="0">
              <a:lnSpc>
                <a:spcPct val="100000"/>
              </a:lnSpc>
              <a:spcBef>
                <a:spcPts val="0"/>
              </a:spcBef>
              <a:spcAft>
                <a:spcPts val="0"/>
              </a:spcAft>
              <a:buClr>
                <a:srgbClr val="2D97C8"/>
              </a:buClr>
              <a:buFont typeface="Arial" panose="020B0604020202020204"/>
              <a:buChar char="•"/>
              <a:defRPr lang="en-US" sz="1800" b="0" i="0" u="none" strike="noStrike" cap="none" spc="0">
                <a:solidFill>
                  <a:srgbClr val="000000"/>
                </a:solidFill>
                <a:latin typeface="Arial" panose="020B0604020202020204"/>
                <a:ea typeface="微软雅黑"/>
                <a:cs typeface="Arial" panose="020B0604020202020204"/>
              </a:defRPr>
            </a:pPr>
            <a:r>
              <a:rPr lang="zh-CN" sz="1200" b="1">
                <a:latin typeface="微软雅黑"/>
                <a:ea typeface="微软雅黑"/>
                <a:cs typeface="微软雅黑"/>
              </a:rPr>
              <a:t>维持教练群体品质前提下增加师资，考虑增加心理老师或心理层面培养</a:t>
            </a:r>
            <a:endParaRPr lang="en-US" sz="1200" b="1">
              <a:latin typeface="微软雅黑"/>
              <a:ea typeface="微软雅黑"/>
              <a:cs typeface="微软雅黑"/>
            </a:endParaRPr>
          </a:p>
        </p:txBody>
      </p:sp>
      <p:sp>
        <p:nvSpPr>
          <p:cNvPr id="48" name="increased-revenue_66490"/>
          <p:cNvSpPr>
            <a:spLocks noChangeAspect="1"/>
          </p:cNvSpPr>
          <p:nvPr/>
        </p:nvSpPr>
        <p:spPr bwMode="auto">
          <a:xfrm>
            <a:off x="7570460" y="5780079"/>
            <a:ext cx="483595" cy="464734"/>
          </a:xfrm>
          <a:custGeom>
            <a:avLst/>
            <a:gdLst>
              <a:gd name="connsiteX0" fmla="*/ 32552 w 571147"/>
              <a:gd name="connsiteY0" fmla="*/ 406999 h 577432"/>
              <a:gd name="connsiteX1" fmla="*/ 111849 w 571147"/>
              <a:gd name="connsiteY1" fmla="*/ 406999 h 577432"/>
              <a:gd name="connsiteX2" fmla="*/ 137666 w 571147"/>
              <a:gd name="connsiteY2" fmla="*/ 432794 h 577432"/>
              <a:gd name="connsiteX3" fmla="*/ 137666 w 571147"/>
              <a:gd name="connsiteY3" fmla="*/ 550715 h 577432"/>
              <a:gd name="connsiteX4" fmla="*/ 111849 w 571147"/>
              <a:gd name="connsiteY4" fmla="*/ 577432 h 577432"/>
              <a:gd name="connsiteX5" fmla="*/ 32552 w 571147"/>
              <a:gd name="connsiteY5" fmla="*/ 577432 h 577432"/>
              <a:gd name="connsiteX6" fmla="*/ 6734 w 571147"/>
              <a:gd name="connsiteY6" fmla="*/ 550715 h 577432"/>
              <a:gd name="connsiteX7" fmla="*/ 6734 w 571147"/>
              <a:gd name="connsiteY7" fmla="*/ 432794 h 577432"/>
              <a:gd name="connsiteX8" fmla="*/ 32552 w 571147"/>
              <a:gd name="connsiteY8" fmla="*/ 406999 h 577432"/>
              <a:gd name="connsiteX9" fmla="*/ 236302 w 571147"/>
              <a:gd name="connsiteY9" fmla="*/ 314976 h 577432"/>
              <a:gd name="connsiteX10" fmla="*/ 315688 w 571147"/>
              <a:gd name="connsiteY10" fmla="*/ 314976 h 577432"/>
              <a:gd name="connsiteX11" fmla="*/ 341535 w 571147"/>
              <a:gd name="connsiteY11" fmla="*/ 340761 h 577432"/>
              <a:gd name="connsiteX12" fmla="*/ 341535 w 571147"/>
              <a:gd name="connsiteY12" fmla="*/ 550726 h 577432"/>
              <a:gd name="connsiteX13" fmla="*/ 315688 w 571147"/>
              <a:gd name="connsiteY13" fmla="*/ 577432 h 577432"/>
              <a:gd name="connsiteX14" fmla="*/ 236302 w 571147"/>
              <a:gd name="connsiteY14" fmla="*/ 577432 h 577432"/>
              <a:gd name="connsiteX15" fmla="*/ 210455 w 571147"/>
              <a:gd name="connsiteY15" fmla="*/ 550726 h 577432"/>
              <a:gd name="connsiteX16" fmla="*/ 210455 w 571147"/>
              <a:gd name="connsiteY16" fmla="*/ 340761 h 577432"/>
              <a:gd name="connsiteX17" fmla="*/ 236302 w 571147"/>
              <a:gd name="connsiteY17" fmla="*/ 314976 h 577432"/>
              <a:gd name="connsiteX18" fmla="*/ 440171 w 571147"/>
              <a:gd name="connsiteY18" fmla="*/ 209935 h 577432"/>
              <a:gd name="connsiteX19" fmla="*/ 518634 w 571147"/>
              <a:gd name="connsiteY19" fmla="*/ 209935 h 577432"/>
              <a:gd name="connsiteX20" fmla="*/ 545404 w 571147"/>
              <a:gd name="connsiteY20" fmla="*/ 235724 h 577432"/>
              <a:gd name="connsiteX21" fmla="*/ 545404 w 571147"/>
              <a:gd name="connsiteY21" fmla="*/ 550722 h 577432"/>
              <a:gd name="connsiteX22" fmla="*/ 518634 w 571147"/>
              <a:gd name="connsiteY22" fmla="*/ 577432 h 577432"/>
              <a:gd name="connsiteX23" fmla="*/ 440171 w 571147"/>
              <a:gd name="connsiteY23" fmla="*/ 577432 h 577432"/>
              <a:gd name="connsiteX24" fmla="*/ 414324 w 571147"/>
              <a:gd name="connsiteY24" fmla="*/ 550722 h 577432"/>
              <a:gd name="connsiteX25" fmla="*/ 414324 w 571147"/>
              <a:gd name="connsiteY25" fmla="*/ 235724 h 577432"/>
              <a:gd name="connsiteX26" fmla="*/ 440171 w 571147"/>
              <a:gd name="connsiteY26" fmla="*/ 209935 h 577432"/>
              <a:gd name="connsiteX27" fmla="*/ 296320 w 571147"/>
              <a:gd name="connsiteY27" fmla="*/ 121530 h 577432"/>
              <a:gd name="connsiteX28" fmla="*/ 361828 w 571147"/>
              <a:gd name="connsiteY28" fmla="*/ 134423 h 577432"/>
              <a:gd name="connsiteX29" fmla="*/ 370132 w 571147"/>
              <a:gd name="connsiteY29" fmla="*/ 141791 h 577432"/>
              <a:gd name="connsiteX30" fmla="*/ 371055 w 571147"/>
              <a:gd name="connsiteY30" fmla="*/ 152843 h 577432"/>
              <a:gd name="connsiteX31" fmla="*/ 346143 w 571147"/>
              <a:gd name="connsiteY31" fmla="*/ 213626 h 577432"/>
              <a:gd name="connsiteX32" fmla="*/ 334149 w 571147"/>
              <a:gd name="connsiteY32" fmla="*/ 221915 h 577432"/>
              <a:gd name="connsiteX33" fmla="*/ 333226 w 571147"/>
              <a:gd name="connsiteY33" fmla="*/ 221915 h 577432"/>
              <a:gd name="connsiteX34" fmla="*/ 322154 w 571147"/>
              <a:gd name="connsiteY34" fmla="*/ 215468 h 577432"/>
              <a:gd name="connsiteX35" fmla="*/ 308314 w 571147"/>
              <a:gd name="connsiteY35" fmla="*/ 190602 h 577432"/>
              <a:gd name="connsiteX36" fmla="*/ 19522 w 571147"/>
              <a:gd name="connsiteY36" fmla="*/ 339798 h 577432"/>
              <a:gd name="connsiteX37" fmla="*/ 13064 w 571147"/>
              <a:gd name="connsiteY37" fmla="*/ 340719 h 577432"/>
              <a:gd name="connsiteX38" fmla="*/ 1069 w 571147"/>
              <a:gd name="connsiteY38" fmla="*/ 334272 h 577432"/>
              <a:gd name="connsiteX39" fmla="*/ 7528 w 571147"/>
              <a:gd name="connsiteY39" fmla="*/ 315853 h 577432"/>
              <a:gd name="connsiteX40" fmla="*/ 296320 w 571147"/>
              <a:gd name="connsiteY40" fmla="*/ 167578 h 577432"/>
              <a:gd name="connsiteX41" fmla="*/ 281557 w 571147"/>
              <a:gd name="connsiteY41" fmla="*/ 139949 h 577432"/>
              <a:gd name="connsiteX42" fmla="*/ 283402 w 571147"/>
              <a:gd name="connsiteY42" fmla="*/ 126135 h 577432"/>
              <a:gd name="connsiteX43" fmla="*/ 296320 w 571147"/>
              <a:gd name="connsiteY43" fmla="*/ 121530 h 577432"/>
              <a:gd name="connsiteX44" fmla="*/ 484451 w 571147"/>
              <a:gd name="connsiteY44" fmla="*/ 100307 h 577432"/>
              <a:gd name="connsiteX45" fmla="*/ 502944 w 571147"/>
              <a:gd name="connsiteY45" fmla="*/ 115101 h 577432"/>
              <a:gd name="connsiteX46" fmla="*/ 484451 w 571147"/>
              <a:gd name="connsiteY46" fmla="*/ 129896 h 577432"/>
              <a:gd name="connsiteX47" fmla="*/ 475278 w 571147"/>
              <a:gd name="connsiteY47" fmla="*/ 51633 h 577432"/>
              <a:gd name="connsiteX48" fmla="*/ 475278 w 571147"/>
              <a:gd name="connsiteY48" fmla="*/ 78263 h 577432"/>
              <a:gd name="connsiteX49" fmla="*/ 458708 w 571147"/>
              <a:gd name="connsiteY49" fmla="*/ 64489 h 577432"/>
              <a:gd name="connsiteX50" fmla="*/ 475278 w 571147"/>
              <a:gd name="connsiteY50" fmla="*/ 51633 h 577432"/>
              <a:gd name="connsiteX51" fmla="*/ 479865 w 571147"/>
              <a:gd name="connsiteY51" fmla="*/ 23014 h 577432"/>
              <a:gd name="connsiteX52" fmla="*/ 475254 w 571147"/>
              <a:gd name="connsiteY52" fmla="*/ 27617 h 577432"/>
              <a:gd name="connsiteX53" fmla="*/ 475254 w 571147"/>
              <a:gd name="connsiteY53" fmla="*/ 35901 h 577432"/>
              <a:gd name="connsiteX54" fmla="*/ 439295 w 571147"/>
              <a:gd name="connsiteY54" fmla="*/ 67200 h 577432"/>
              <a:gd name="connsiteX55" fmla="*/ 475254 w 571147"/>
              <a:gd name="connsiteY55" fmla="*/ 98499 h 577432"/>
              <a:gd name="connsiteX56" fmla="*/ 475254 w 571147"/>
              <a:gd name="connsiteY56" fmla="*/ 129798 h 577432"/>
              <a:gd name="connsiteX57" fmla="*/ 446671 w 571147"/>
              <a:gd name="connsiteY57" fmla="*/ 107704 h 577432"/>
              <a:gd name="connsiteX58" fmla="*/ 437451 w 571147"/>
              <a:gd name="connsiteY58" fmla="*/ 117830 h 577432"/>
              <a:gd name="connsiteX59" fmla="*/ 475254 w 571147"/>
              <a:gd name="connsiteY59" fmla="*/ 145447 h 577432"/>
              <a:gd name="connsiteX60" fmla="*/ 475254 w 571147"/>
              <a:gd name="connsiteY60" fmla="*/ 154652 h 577432"/>
              <a:gd name="connsiteX61" fmla="*/ 479865 w 571147"/>
              <a:gd name="connsiteY61" fmla="*/ 159255 h 577432"/>
              <a:gd name="connsiteX62" fmla="*/ 484475 w 571147"/>
              <a:gd name="connsiteY62" fmla="*/ 154652 h 577432"/>
              <a:gd name="connsiteX63" fmla="*/ 484475 w 571147"/>
              <a:gd name="connsiteY63" fmla="*/ 145447 h 577432"/>
              <a:gd name="connsiteX64" fmla="*/ 522279 w 571147"/>
              <a:gd name="connsiteY64" fmla="*/ 113228 h 577432"/>
              <a:gd name="connsiteX65" fmla="*/ 484475 w 571147"/>
              <a:gd name="connsiteY65" fmla="*/ 80088 h 577432"/>
              <a:gd name="connsiteX66" fmla="*/ 484475 w 571147"/>
              <a:gd name="connsiteY66" fmla="*/ 51551 h 577432"/>
              <a:gd name="connsiteX67" fmla="*/ 511214 w 571147"/>
              <a:gd name="connsiteY67" fmla="*/ 68121 h 577432"/>
              <a:gd name="connsiteX68" fmla="*/ 520435 w 571147"/>
              <a:gd name="connsiteY68" fmla="*/ 58915 h 577432"/>
              <a:gd name="connsiteX69" fmla="*/ 484475 w 571147"/>
              <a:gd name="connsiteY69" fmla="*/ 35901 h 577432"/>
              <a:gd name="connsiteX70" fmla="*/ 484475 w 571147"/>
              <a:gd name="connsiteY70" fmla="*/ 27617 h 577432"/>
              <a:gd name="connsiteX71" fmla="*/ 479865 w 571147"/>
              <a:gd name="connsiteY71" fmla="*/ 23014 h 577432"/>
              <a:gd name="connsiteX72" fmla="*/ 479865 w 571147"/>
              <a:gd name="connsiteY72" fmla="*/ 0 h 577432"/>
              <a:gd name="connsiteX73" fmla="*/ 571147 w 571147"/>
              <a:gd name="connsiteY73" fmla="*/ 91135 h 577432"/>
              <a:gd name="connsiteX74" fmla="*/ 479865 w 571147"/>
              <a:gd name="connsiteY74" fmla="*/ 182269 h 577432"/>
              <a:gd name="connsiteX75" fmla="*/ 388582 w 571147"/>
              <a:gd name="connsiteY75" fmla="*/ 91135 h 577432"/>
              <a:gd name="connsiteX76" fmla="*/ 479865 w 571147"/>
              <a:gd name="connsiteY76" fmla="*/ 0 h 577432"/>
            </a:gdLst>
            <a:ahLst/>
            <a:cxnLst/>
            <a:rect l="l" t="t" r="r" b="b"/>
            <a:pathLst>
              <a:path w="571147" h="577432" extrusionOk="0">
                <a:moveTo>
                  <a:pt x="32552" y="406999"/>
                </a:moveTo>
                <a:lnTo>
                  <a:pt x="111849" y="406999"/>
                </a:lnTo>
                <a:cubicBezTo>
                  <a:pt x="125679" y="406999"/>
                  <a:pt x="137666" y="418054"/>
                  <a:pt x="137666" y="432794"/>
                </a:cubicBezTo>
                <a:lnTo>
                  <a:pt x="137666" y="550715"/>
                </a:lnTo>
                <a:cubicBezTo>
                  <a:pt x="137666" y="565456"/>
                  <a:pt x="125679" y="577432"/>
                  <a:pt x="111849" y="577432"/>
                </a:cubicBezTo>
                <a:lnTo>
                  <a:pt x="32552" y="577432"/>
                </a:lnTo>
                <a:cubicBezTo>
                  <a:pt x="18721" y="577432"/>
                  <a:pt x="6734" y="565456"/>
                  <a:pt x="6734" y="550715"/>
                </a:cubicBezTo>
                <a:lnTo>
                  <a:pt x="6734" y="432794"/>
                </a:lnTo>
                <a:cubicBezTo>
                  <a:pt x="6734" y="418054"/>
                  <a:pt x="18721" y="406999"/>
                  <a:pt x="32552" y="406999"/>
                </a:cubicBezTo>
                <a:close/>
                <a:moveTo>
                  <a:pt x="236302" y="314976"/>
                </a:moveTo>
                <a:lnTo>
                  <a:pt x="315688" y="314976"/>
                </a:lnTo>
                <a:cubicBezTo>
                  <a:pt x="329535" y="314976"/>
                  <a:pt x="341535" y="326948"/>
                  <a:pt x="341535" y="340761"/>
                </a:cubicBezTo>
                <a:lnTo>
                  <a:pt x="341535" y="550726"/>
                </a:lnTo>
                <a:cubicBezTo>
                  <a:pt x="341535" y="565460"/>
                  <a:pt x="329535" y="577432"/>
                  <a:pt x="315688" y="577432"/>
                </a:cubicBezTo>
                <a:lnTo>
                  <a:pt x="236302" y="577432"/>
                </a:lnTo>
                <a:cubicBezTo>
                  <a:pt x="221532" y="577432"/>
                  <a:pt x="210455" y="565460"/>
                  <a:pt x="210455" y="550726"/>
                </a:cubicBezTo>
                <a:lnTo>
                  <a:pt x="210455" y="340761"/>
                </a:lnTo>
                <a:cubicBezTo>
                  <a:pt x="210455" y="326948"/>
                  <a:pt x="221532" y="314976"/>
                  <a:pt x="236302" y="314976"/>
                </a:cubicBezTo>
                <a:close/>
                <a:moveTo>
                  <a:pt x="440171" y="209935"/>
                </a:moveTo>
                <a:lnTo>
                  <a:pt x="518634" y="209935"/>
                </a:lnTo>
                <a:cubicBezTo>
                  <a:pt x="533404" y="209935"/>
                  <a:pt x="545404" y="221909"/>
                  <a:pt x="545404" y="235724"/>
                </a:cubicBezTo>
                <a:lnTo>
                  <a:pt x="545404" y="550722"/>
                </a:lnTo>
                <a:cubicBezTo>
                  <a:pt x="545404" y="565458"/>
                  <a:pt x="533404" y="577432"/>
                  <a:pt x="518634" y="577432"/>
                </a:cubicBezTo>
                <a:lnTo>
                  <a:pt x="440171" y="577432"/>
                </a:lnTo>
                <a:cubicBezTo>
                  <a:pt x="425401" y="577432"/>
                  <a:pt x="414324" y="565458"/>
                  <a:pt x="414324" y="550722"/>
                </a:cubicBezTo>
                <a:lnTo>
                  <a:pt x="414324" y="235724"/>
                </a:lnTo>
                <a:cubicBezTo>
                  <a:pt x="414324" y="221909"/>
                  <a:pt x="425401" y="209935"/>
                  <a:pt x="440171" y="209935"/>
                </a:cubicBezTo>
                <a:close/>
                <a:moveTo>
                  <a:pt x="296320" y="121530"/>
                </a:moveTo>
                <a:lnTo>
                  <a:pt x="361828" y="134423"/>
                </a:lnTo>
                <a:cubicBezTo>
                  <a:pt x="365519" y="135344"/>
                  <a:pt x="368287" y="138107"/>
                  <a:pt x="370132" y="141791"/>
                </a:cubicBezTo>
                <a:cubicBezTo>
                  <a:pt x="371977" y="144554"/>
                  <a:pt x="372900" y="149159"/>
                  <a:pt x="371055" y="152843"/>
                </a:cubicBezTo>
                <a:lnTo>
                  <a:pt x="346143" y="213626"/>
                </a:lnTo>
                <a:cubicBezTo>
                  <a:pt x="344298" y="219152"/>
                  <a:pt x="339684" y="221915"/>
                  <a:pt x="334149" y="221915"/>
                </a:cubicBezTo>
                <a:cubicBezTo>
                  <a:pt x="334149" y="221915"/>
                  <a:pt x="334149" y="221915"/>
                  <a:pt x="333226" y="221915"/>
                </a:cubicBezTo>
                <a:cubicBezTo>
                  <a:pt x="328613" y="221915"/>
                  <a:pt x="323999" y="219152"/>
                  <a:pt x="322154" y="215468"/>
                </a:cubicBezTo>
                <a:lnTo>
                  <a:pt x="308314" y="190602"/>
                </a:lnTo>
                <a:lnTo>
                  <a:pt x="19522" y="339798"/>
                </a:lnTo>
                <a:cubicBezTo>
                  <a:pt x="16754" y="340719"/>
                  <a:pt x="14909" y="340719"/>
                  <a:pt x="13064" y="340719"/>
                </a:cubicBezTo>
                <a:cubicBezTo>
                  <a:pt x="8450" y="340719"/>
                  <a:pt x="3837" y="337956"/>
                  <a:pt x="1069" y="334272"/>
                </a:cubicBezTo>
                <a:cubicBezTo>
                  <a:pt x="-1699" y="327826"/>
                  <a:pt x="1069" y="319537"/>
                  <a:pt x="7528" y="315853"/>
                </a:cubicBezTo>
                <a:lnTo>
                  <a:pt x="296320" y="167578"/>
                </a:lnTo>
                <a:lnTo>
                  <a:pt x="281557" y="139949"/>
                </a:lnTo>
                <a:cubicBezTo>
                  <a:pt x="279712" y="135344"/>
                  <a:pt x="279712" y="129819"/>
                  <a:pt x="283402" y="126135"/>
                </a:cubicBezTo>
                <a:cubicBezTo>
                  <a:pt x="286170" y="121530"/>
                  <a:pt x="291706" y="119688"/>
                  <a:pt x="296320" y="121530"/>
                </a:cubicBezTo>
                <a:close/>
                <a:moveTo>
                  <a:pt x="484451" y="100307"/>
                </a:moveTo>
                <a:cubicBezTo>
                  <a:pt x="492773" y="102156"/>
                  <a:pt x="502944" y="104930"/>
                  <a:pt x="502944" y="115101"/>
                </a:cubicBezTo>
                <a:cubicBezTo>
                  <a:pt x="502944" y="125273"/>
                  <a:pt x="493698" y="128971"/>
                  <a:pt x="484451" y="129896"/>
                </a:cubicBezTo>
                <a:close/>
                <a:moveTo>
                  <a:pt x="475278" y="51633"/>
                </a:moveTo>
                <a:lnTo>
                  <a:pt x="475278" y="78263"/>
                </a:lnTo>
                <a:cubicBezTo>
                  <a:pt x="464231" y="76426"/>
                  <a:pt x="458708" y="71835"/>
                  <a:pt x="458708" y="64489"/>
                </a:cubicBezTo>
                <a:cubicBezTo>
                  <a:pt x="458708" y="58061"/>
                  <a:pt x="465152" y="51633"/>
                  <a:pt x="475278" y="51633"/>
                </a:cubicBezTo>
                <a:close/>
                <a:moveTo>
                  <a:pt x="479865" y="23014"/>
                </a:moveTo>
                <a:cubicBezTo>
                  <a:pt x="477098" y="23014"/>
                  <a:pt x="475254" y="25775"/>
                  <a:pt x="475254" y="27617"/>
                </a:cubicBezTo>
                <a:lnTo>
                  <a:pt x="475254" y="35901"/>
                </a:lnTo>
                <a:cubicBezTo>
                  <a:pt x="456813" y="36822"/>
                  <a:pt x="439295" y="46948"/>
                  <a:pt x="439295" y="67200"/>
                </a:cubicBezTo>
                <a:cubicBezTo>
                  <a:pt x="439295" y="84691"/>
                  <a:pt x="453125" y="93896"/>
                  <a:pt x="475254" y="98499"/>
                </a:cubicBezTo>
                <a:lnTo>
                  <a:pt x="475254" y="129798"/>
                </a:lnTo>
                <a:cubicBezTo>
                  <a:pt x="450359" y="128877"/>
                  <a:pt x="463268" y="107704"/>
                  <a:pt x="446671" y="107704"/>
                </a:cubicBezTo>
                <a:cubicBezTo>
                  <a:pt x="441139" y="107704"/>
                  <a:pt x="437451" y="111387"/>
                  <a:pt x="437451" y="117830"/>
                </a:cubicBezTo>
                <a:cubicBezTo>
                  <a:pt x="437451" y="129798"/>
                  <a:pt x="450359" y="144526"/>
                  <a:pt x="475254" y="145447"/>
                </a:cubicBezTo>
                <a:lnTo>
                  <a:pt x="475254" y="154652"/>
                </a:lnTo>
                <a:cubicBezTo>
                  <a:pt x="475254" y="157414"/>
                  <a:pt x="477098" y="159255"/>
                  <a:pt x="479865" y="159255"/>
                </a:cubicBezTo>
                <a:cubicBezTo>
                  <a:pt x="482631" y="159255"/>
                  <a:pt x="484475" y="157414"/>
                  <a:pt x="484475" y="154652"/>
                </a:cubicBezTo>
                <a:lnTo>
                  <a:pt x="484475" y="145447"/>
                </a:lnTo>
                <a:cubicBezTo>
                  <a:pt x="506604" y="143606"/>
                  <a:pt x="522279" y="133480"/>
                  <a:pt x="522279" y="113228"/>
                </a:cubicBezTo>
                <a:cubicBezTo>
                  <a:pt x="522279" y="90214"/>
                  <a:pt x="504760" y="84691"/>
                  <a:pt x="484475" y="80088"/>
                </a:cubicBezTo>
                <a:lnTo>
                  <a:pt x="484475" y="51551"/>
                </a:lnTo>
                <a:cubicBezTo>
                  <a:pt x="501072" y="51551"/>
                  <a:pt x="501072" y="68121"/>
                  <a:pt x="511214" y="68121"/>
                </a:cubicBezTo>
                <a:cubicBezTo>
                  <a:pt x="515824" y="68121"/>
                  <a:pt x="520435" y="64439"/>
                  <a:pt x="520435" y="58915"/>
                </a:cubicBezTo>
                <a:cubicBezTo>
                  <a:pt x="520435" y="43266"/>
                  <a:pt x="496461" y="35901"/>
                  <a:pt x="484475" y="35901"/>
                </a:cubicBezTo>
                <a:lnTo>
                  <a:pt x="484475" y="27617"/>
                </a:lnTo>
                <a:cubicBezTo>
                  <a:pt x="484475" y="25775"/>
                  <a:pt x="482631" y="23014"/>
                  <a:pt x="479865" y="23014"/>
                </a:cubicBezTo>
                <a:close/>
                <a:moveTo>
                  <a:pt x="479865" y="0"/>
                </a:moveTo>
                <a:cubicBezTo>
                  <a:pt x="529655" y="0"/>
                  <a:pt x="571147" y="40504"/>
                  <a:pt x="571147" y="91135"/>
                </a:cubicBezTo>
                <a:cubicBezTo>
                  <a:pt x="571147" y="141765"/>
                  <a:pt x="529655" y="182269"/>
                  <a:pt x="479865" y="182269"/>
                </a:cubicBezTo>
                <a:cubicBezTo>
                  <a:pt x="429152" y="182269"/>
                  <a:pt x="388582" y="141765"/>
                  <a:pt x="388582" y="91135"/>
                </a:cubicBezTo>
                <a:cubicBezTo>
                  <a:pt x="388582" y="40504"/>
                  <a:pt x="429152" y="0"/>
                  <a:pt x="479865" y="0"/>
                </a:cubicBezTo>
                <a:close/>
              </a:path>
            </a:pathLst>
          </a:custGeom>
          <a:solidFill>
            <a:srgbClr val="4FB7E2"/>
          </a:solidFill>
          <a:ln>
            <a:noFill/>
          </a:ln>
        </p:spPr>
        <p:txBody>
          <a:bodyPr/>
          <a:lst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endParaRPr lang="en-US"/>
          </a:p>
        </p:txBody>
      </p:sp>
      <p:sp>
        <p:nvSpPr>
          <p:cNvPr id="49" name="teacher-teaching-with-a-stick_10990"/>
          <p:cNvSpPr>
            <a:spLocks noChangeAspect="1"/>
          </p:cNvSpPr>
          <p:nvPr/>
        </p:nvSpPr>
        <p:spPr bwMode="auto">
          <a:xfrm>
            <a:off x="7570460" y="4566167"/>
            <a:ext cx="449340" cy="520238"/>
          </a:xfrm>
          <a:custGeom>
            <a:avLst/>
            <a:gdLst>
              <a:gd name="connsiteX0" fmla="*/ 193734 w 510595"/>
              <a:gd name="connsiteY0" fmla="*/ 363674 h 573646"/>
              <a:gd name="connsiteX1" fmla="*/ 162736 w 510595"/>
              <a:gd name="connsiteY1" fmla="*/ 409236 h 573646"/>
              <a:gd name="connsiteX2" fmla="*/ 200622 w 510595"/>
              <a:gd name="connsiteY2" fmla="*/ 446201 h 573646"/>
              <a:gd name="connsiteX3" fmla="*/ 201483 w 510595"/>
              <a:gd name="connsiteY3" fmla="*/ 364533 h 573646"/>
              <a:gd name="connsiteX4" fmla="*/ 222148 w 510595"/>
              <a:gd name="connsiteY4" fmla="*/ 245040 h 573646"/>
              <a:gd name="connsiteX5" fmla="*/ 211815 w 510595"/>
              <a:gd name="connsiteY5" fmla="*/ 252777 h 573646"/>
              <a:gd name="connsiteX6" fmla="*/ 219565 w 510595"/>
              <a:gd name="connsiteY6" fmla="*/ 263093 h 573646"/>
              <a:gd name="connsiteX7" fmla="*/ 229897 w 510595"/>
              <a:gd name="connsiteY7" fmla="*/ 255356 h 573646"/>
              <a:gd name="connsiteX8" fmla="*/ 222148 w 510595"/>
              <a:gd name="connsiteY8" fmla="*/ 245040 h 573646"/>
              <a:gd name="connsiteX9" fmla="*/ 281559 w 510595"/>
              <a:gd name="connsiteY9" fmla="*/ 218390 h 573646"/>
              <a:gd name="connsiteX10" fmla="*/ 280698 w 510595"/>
              <a:gd name="connsiteY10" fmla="*/ 222689 h 573646"/>
              <a:gd name="connsiteX11" fmla="*/ 272088 w 510595"/>
              <a:gd name="connsiteY11" fmla="*/ 288023 h 573646"/>
              <a:gd name="connsiteX12" fmla="*/ 297919 w 510595"/>
              <a:gd name="connsiteY12" fmla="*/ 242461 h 573646"/>
              <a:gd name="connsiteX13" fmla="*/ 281559 w 510595"/>
              <a:gd name="connsiteY13" fmla="*/ 218390 h 573646"/>
              <a:gd name="connsiteX14" fmla="*/ 225592 w 510595"/>
              <a:gd name="connsiteY14" fmla="*/ 218390 h 573646"/>
              <a:gd name="connsiteX15" fmla="*/ 216121 w 510595"/>
              <a:gd name="connsiteY15" fmla="*/ 226127 h 573646"/>
              <a:gd name="connsiteX16" fmla="*/ 223009 w 510595"/>
              <a:gd name="connsiteY16" fmla="*/ 236443 h 573646"/>
              <a:gd name="connsiteX17" fmla="*/ 233341 w 510595"/>
              <a:gd name="connsiteY17" fmla="*/ 228706 h 573646"/>
              <a:gd name="connsiteX18" fmla="*/ 225592 w 510595"/>
              <a:gd name="connsiteY18" fmla="*/ 218390 h 573646"/>
              <a:gd name="connsiteX19" fmla="*/ 236355 w 510595"/>
              <a:gd name="connsiteY19" fmla="*/ 60241 h 573646"/>
              <a:gd name="connsiteX20" fmla="*/ 279875 w 510595"/>
              <a:gd name="connsiteY20" fmla="*/ 103208 h 573646"/>
              <a:gd name="connsiteX21" fmla="*/ 236355 w 510595"/>
              <a:gd name="connsiteY21" fmla="*/ 146175 h 573646"/>
              <a:gd name="connsiteX22" fmla="*/ 192835 w 510595"/>
              <a:gd name="connsiteY22" fmla="*/ 103208 h 573646"/>
              <a:gd name="connsiteX23" fmla="*/ 236355 w 510595"/>
              <a:gd name="connsiteY23" fmla="*/ 60241 h 573646"/>
              <a:gd name="connsiteX24" fmla="*/ 3444 w 510595"/>
              <a:gd name="connsiteY24" fmla="*/ 895 h 573646"/>
              <a:gd name="connsiteX25" fmla="*/ 11194 w 510595"/>
              <a:gd name="connsiteY25" fmla="*/ 2615 h 573646"/>
              <a:gd name="connsiteX26" fmla="*/ 68883 w 510595"/>
              <a:gd name="connsiteY26" fmla="*/ 95458 h 573646"/>
              <a:gd name="connsiteX27" fmla="*/ 93853 w 510595"/>
              <a:gd name="connsiteY27" fmla="*/ 107494 h 573646"/>
              <a:gd name="connsiteX28" fmla="*/ 117962 w 510595"/>
              <a:gd name="connsiteY28" fmla="*/ 154775 h 573646"/>
              <a:gd name="connsiteX29" fmla="*/ 175652 w 510595"/>
              <a:gd name="connsiteY29" fmla="*/ 150477 h 573646"/>
              <a:gd name="connsiteX30" fmla="*/ 205788 w 510595"/>
              <a:gd name="connsiteY30" fmla="*/ 152196 h 573646"/>
              <a:gd name="connsiteX31" fmla="*/ 223009 w 510595"/>
              <a:gd name="connsiteY31" fmla="*/ 203776 h 573646"/>
              <a:gd name="connsiteX32" fmla="*/ 223009 w 510595"/>
              <a:gd name="connsiteY32" fmla="*/ 160793 h 573646"/>
              <a:gd name="connsiteX33" fmla="*/ 222148 w 510595"/>
              <a:gd name="connsiteY33" fmla="*/ 160793 h 573646"/>
              <a:gd name="connsiteX34" fmla="*/ 223009 w 510595"/>
              <a:gd name="connsiteY34" fmla="*/ 153916 h 573646"/>
              <a:gd name="connsiteX35" fmla="*/ 240230 w 510595"/>
              <a:gd name="connsiteY35" fmla="*/ 156495 h 573646"/>
              <a:gd name="connsiteX36" fmla="*/ 239369 w 510595"/>
              <a:gd name="connsiteY36" fmla="*/ 163372 h 573646"/>
              <a:gd name="connsiteX37" fmla="*/ 238508 w 510595"/>
              <a:gd name="connsiteY37" fmla="*/ 163372 h 573646"/>
              <a:gd name="connsiteX38" fmla="*/ 228175 w 510595"/>
              <a:gd name="connsiteY38" fmla="*/ 203776 h 573646"/>
              <a:gd name="connsiteX39" fmla="*/ 257450 w 510595"/>
              <a:gd name="connsiteY39" fmla="*/ 160793 h 573646"/>
              <a:gd name="connsiteX40" fmla="*/ 285865 w 510595"/>
              <a:gd name="connsiteY40" fmla="*/ 165951 h 573646"/>
              <a:gd name="connsiteX41" fmla="*/ 285865 w 510595"/>
              <a:gd name="connsiteY41" fmla="*/ 166811 h 573646"/>
              <a:gd name="connsiteX42" fmla="*/ 294475 w 510595"/>
              <a:gd name="connsiteY42" fmla="*/ 171969 h 573646"/>
              <a:gd name="connsiteX43" fmla="*/ 347859 w 510595"/>
              <a:gd name="connsiteY43" fmla="*/ 244180 h 573646"/>
              <a:gd name="connsiteX44" fmla="*/ 303946 w 510595"/>
              <a:gd name="connsiteY44" fmla="*/ 313813 h 573646"/>
              <a:gd name="connsiteX45" fmla="*/ 268644 w 510595"/>
              <a:gd name="connsiteY45" fmla="*/ 312954 h 573646"/>
              <a:gd name="connsiteX46" fmla="*/ 266061 w 510595"/>
              <a:gd name="connsiteY46" fmla="*/ 329287 h 573646"/>
              <a:gd name="connsiteX47" fmla="*/ 510595 w 510595"/>
              <a:gd name="connsiteY47" fmla="*/ 329287 h 573646"/>
              <a:gd name="connsiteX48" fmla="*/ 510595 w 510595"/>
              <a:gd name="connsiteY48" fmla="*/ 349059 h 573646"/>
              <a:gd name="connsiteX49" fmla="*/ 500263 w 510595"/>
              <a:gd name="connsiteY49" fmla="*/ 349059 h 573646"/>
              <a:gd name="connsiteX50" fmla="*/ 500263 w 510595"/>
              <a:gd name="connsiteY50" fmla="*/ 561396 h 573646"/>
              <a:gd name="connsiteX51" fmla="*/ 285865 w 510595"/>
              <a:gd name="connsiteY51" fmla="*/ 561396 h 573646"/>
              <a:gd name="connsiteX52" fmla="*/ 285865 w 510595"/>
              <a:gd name="connsiteY52" fmla="*/ 349059 h 573646"/>
              <a:gd name="connsiteX53" fmla="*/ 263478 w 510595"/>
              <a:gd name="connsiteY53" fmla="*/ 349059 h 573646"/>
              <a:gd name="connsiteX54" fmla="*/ 260033 w 510595"/>
              <a:gd name="connsiteY54" fmla="*/ 372270 h 573646"/>
              <a:gd name="connsiteX55" fmla="*/ 258311 w 510595"/>
              <a:gd name="connsiteY55" fmla="*/ 372270 h 573646"/>
              <a:gd name="connsiteX56" fmla="*/ 255728 w 510595"/>
              <a:gd name="connsiteY56" fmla="*/ 545923 h 573646"/>
              <a:gd name="connsiteX57" fmla="*/ 198900 w 510595"/>
              <a:gd name="connsiteY57" fmla="*/ 545923 h 573646"/>
              <a:gd name="connsiteX58" fmla="*/ 199761 w 510595"/>
              <a:gd name="connsiteY58" fmla="*/ 525291 h 573646"/>
              <a:gd name="connsiteX59" fmla="*/ 196317 w 510595"/>
              <a:gd name="connsiteY59" fmla="*/ 521852 h 573646"/>
              <a:gd name="connsiteX60" fmla="*/ 105908 w 510595"/>
              <a:gd name="connsiteY60" fmla="*/ 433307 h 573646"/>
              <a:gd name="connsiteX61" fmla="*/ 101603 w 510595"/>
              <a:gd name="connsiteY61" fmla="*/ 398920 h 573646"/>
              <a:gd name="connsiteX62" fmla="*/ 144655 w 510595"/>
              <a:gd name="connsiteY62" fmla="*/ 333585 h 573646"/>
              <a:gd name="connsiteX63" fmla="*/ 163597 w 510595"/>
              <a:gd name="connsiteY63" fmla="*/ 204636 h 573646"/>
              <a:gd name="connsiteX64" fmla="*/ 160153 w 510595"/>
              <a:gd name="connsiteY64" fmla="*/ 192601 h 573646"/>
              <a:gd name="connsiteX65" fmla="*/ 97297 w 510595"/>
              <a:gd name="connsiteY65" fmla="*/ 200337 h 573646"/>
              <a:gd name="connsiteX66" fmla="*/ 55107 w 510595"/>
              <a:gd name="connsiteY66" fmla="*/ 121248 h 573646"/>
              <a:gd name="connsiteX67" fmla="*/ 58551 w 510595"/>
              <a:gd name="connsiteY67" fmla="*/ 101476 h 573646"/>
              <a:gd name="connsiteX68" fmla="*/ 861 w 510595"/>
              <a:gd name="connsiteY68" fmla="*/ 8632 h 573646"/>
              <a:gd name="connsiteX69" fmla="*/ 3444 w 510595"/>
              <a:gd name="connsiteY69" fmla="*/ 895 h 573646"/>
            </a:gdLst>
            <a:ahLst/>
            <a:cxnLst/>
            <a:rect l="l" t="t" r="r" b="b"/>
            <a:pathLst>
              <a:path w="510595" h="573646" extrusionOk="0">
                <a:moveTo>
                  <a:pt x="193734" y="363674"/>
                </a:moveTo>
                <a:cubicBezTo>
                  <a:pt x="183401" y="379148"/>
                  <a:pt x="173069" y="393762"/>
                  <a:pt x="162736" y="409236"/>
                </a:cubicBezTo>
                <a:cubicBezTo>
                  <a:pt x="175652" y="421271"/>
                  <a:pt x="187706" y="433307"/>
                  <a:pt x="200622" y="446201"/>
                </a:cubicBezTo>
                <a:cubicBezTo>
                  <a:pt x="199761" y="418692"/>
                  <a:pt x="199761" y="392043"/>
                  <a:pt x="201483" y="364533"/>
                </a:cubicBezTo>
                <a:close/>
                <a:moveTo>
                  <a:pt x="222148" y="245040"/>
                </a:moveTo>
                <a:cubicBezTo>
                  <a:pt x="216982" y="244180"/>
                  <a:pt x="212676" y="247619"/>
                  <a:pt x="211815" y="252777"/>
                </a:cubicBezTo>
                <a:cubicBezTo>
                  <a:pt x="210954" y="257075"/>
                  <a:pt x="214399" y="262233"/>
                  <a:pt x="219565" y="263093"/>
                </a:cubicBezTo>
                <a:cubicBezTo>
                  <a:pt x="224731" y="263093"/>
                  <a:pt x="229036" y="259654"/>
                  <a:pt x="229897" y="255356"/>
                </a:cubicBezTo>
                <a:cubicBezTo>
                  <a:pt x="230758" y="250198"/>
                  <a:pt x="227314" y="245900"/>
                  <a:pt x="222148" y="245040"/>
                </a:cubicBezTo>
                <a:close/>
                <a:moveTo>
                  <a:pt x="281559" y="218390"/>
                </a:moveTo>
                <a:lnTo>
                  <a:pt x="280698" y="222689"/>
                </a:lnTo>
                <a:cubicBezTo>
                  <a:pt x="278976" y="234724"/>
                  <a:pt x="275532" y="261374"/>
                  <a:pt x="272088" y="288023"/>
                </a:cubicBezTo>
                <a:cubicBezTo>
                  <a:pt x="280698" y="273409"/>
                  <a:pt x="289309" y="257935"/>
                  <a:pt x="297919" y="242461"/>
                </a:cubicBezTo>
                <a:cubicBezTo>
                  <a:pt x="292753" y="234724"/>
                  <a:pt x="287587" y="226127"/>
                  <a:pt x="281559" y="218390"/>
                </a:cubicBezTo>
                <a:close/>
                <a:moveTo>
                  <a:pt x="225592" y="218390"/>
                </a:moveTo>
                <a:cubicBezTo>
                  <a:pt x="221287" y="217531"/>
                  <a:pt x="216121" y="220969"/>
                  <a:pt x="216121" y="226127"/>
                </a:cubicBezTo>
                <a:cubicBezTo>
                  <a:pt x="215260" y="231285"/>
                  <a:pt x="218704" y="235584"/>
                  <a:pt x="223009" y="236443"/>
                </a:cubicBezTo>
                <a:cubicBezTo>
                  <a:pt x="228175" y="236443"/>
                  <a:pt x="232480" y="233005"/>
                  <a:pt x="233341" y="228706"/>
                </a:cubicBezTo>
                <a:cubicBezTo>
                  <a:pt x="234202" y="223548"/>
                  <a:pt x="230758" y="219250"/>
                  <a:pt x="225592" y="218390"/>
                </a:cubicBezTo>
                <a:close/>
                <a:moveTo>
                  <a:pt x="236355" y="60241"/>
                </a:moveTo>
                <a:cubicBezTo>
                  <a:pt x="260390" y="60241"/>
                  <a:pt x="279875" y="79478"/>
                  <a:pt x="279875" y="103208"/>
                </a:cubicBezTo>
                <a:cubicBezTo>
                  <a:pt x="279875" y="126938"/>
                  <a:pt x="260390" y="146175"/>
                  <a:pt x="236355" y="146175"/>
                </a:cubicBezTo>
                <a:cubicBezTo>
                  <a:pt x="212320" y="146175"/>
                  <a:pt x="192835" y="126938"/>
                  <a:pt x="192835" y="103208"/>
                </a:cubicBezTo>
                <a:cubicBezTo>
                  <a:pt x="192835" y="79478"/>
                  <a:pt x="212320" y="60241"/>
                  <a:pt x="236355" y="60241"/>
                </a:cubicBezTo>
                <a:close/>
                <a:moveTo>
                  <a:pt x="3444" y="895"/>
                </a:moveTo>
                <a:cubicBezTo>
                  <a:pt x="6028" y="-824"/>
                  <a:pt x="9472" y="36"/>
                  <a:pt x="11194" y="2615"/>
                </a:cubicBezTo>
                <a:lnTo>
                  <a:pt x="68883" y="95458"/>
                </a:lnTo>
                <a:cubicBezTo>
                  <a:pt x="78355" y="92879"/>
                  <a:pt x="89548" y="95458"/>
                  <a:pt x="93853" y="107494"/>
                </a:cubicBezTo>
                <a:cubicBezTo>
                  <a:pt x="99881" y="124687"/>
                  <a:pt x="108491" y="140161"/>
                  <a:pt x="117962" y="154775"/>
                </a:cubicBezTo>
                <a:cubicBezTo>
                  <a:pt x="137766" y="153056"/>
                  <a:pt x="156709" y="151337"/>
                  <a:pt x="175652" y="150477"/>
                </a:cubicBezTo>
                <a:cubicBezTo>
                  <a:pt x="200622" y="144459"/>
                  <a:pt x="205788" y="152196"/>
                  <a:pt x="205788" y="152196"/>
                </a:cubicBezTo>
                <a:cubicBezTo>
                  <a:pt x="207510" y="152196"/>
                  <a:pt x="223009" y="203776"/>
                  <a:pt x="223009" y="203776"/>
                </a:cubicBezTo>
                <a:lnTo>
                  <a:pt x="223009" y="160793"/>
                </a:lnTo>
                <a:lnTo>
                  <a:pt x="222148" y="160793"/>
                </a:lnTo>
                <a:lnTo>
                  <a:pt x="223009" y="153916"/>
                </a:lnTo>
                <a:lnTo>
                  <a:pt x="240230" y="156495"/>
                </a:lnTo>
                <a:lnTo>
                  <a:pt x="239369" y="163372"/>
                </a:lnTo>
                <a:lnTo>
                  <a:pt x="238508" y="163372"/>
                </a:lnTo>
                <a:lnTo>
                  <a:pt x="228175" y="203776"/>
                </a:lnTo>
                <a:lnTo>
                  <a:pt x="257450" y="160793"/>
                </a:lnTo>
                <a:cubicBezTo>
                  <a:pt x="257450" y="160793"/>
                  <a:pt x="266061" y="158214"/>
                  <a:pt x="285865" y="165951"/>
                </a:cubicBezTo>
                <a:lnTo>
                  <a:pt x="285865" y="166811"/>
                </a:lnTo>
                <a:cubicBezTo>
                  <a:pt x="289309" y="167670"/>
                  <a:pt x="291892" y="169390"/>
                  <a:pt x="294475" y="171969"/>
                </a:cubicBezTo>
                <a:cubicBezTo>
                  <a:pt x="309974" y="187443"/>
                  <a:pt x="347859" y="244180"/>
                  <a:pt x="347859" y="244180"/>
                </a:cubicBezTo>
                <a:cubicBezTo>
                  <a:pt x="347859" y="244180"/>
                  <a:pt x="315140" y="294041"/>
                  <a:pt x="303946" y="313813"/>
                </a:cubicBezTo>
                <a:cubicBezTo>
                  <a:pt x="295336" y="330147"/>
                  <a:pt x="275532" y="324989"/>
                  <a:pt x="268644" y="312954"/>
                </a:cubicBezTo>
                <a:cubicBezTo>
                  <a:pt x="267783" y="318112"/>
                  <a:pt x="266922" y="324129"/>
                  <a:pt x="266061" y="329287"/>
                </a:cubicBezTo>
                <a:lnTo>
                  <a:pt x="510595" y="329287"/>
                </a:lnTo>
                <a:lnTo>
                  <a:pt x="510595" y="349059"/>
                </a:lnTo>
                <a:lnTo>
                  <a:pt x="500263" y="349059"/>
                </a:lnTo>
                <a:lnTo>
                  <a:pt x="500263" y="561396"/>
                </a:lnTo>
                <a:lnTo>
                  <a:pt x="285865" y="561396"/>
                </a:lnTo>
                <a:lnTo>
                  <a:pt x="285865" y="349059"/>
                </a:lnTo>
                <a:lnTo>
                  <a:pt x="263478" y="349059"/>
                </a:lnTo>
                <a:cubicBezTo>
                  <a:pt x="260895" y="362814"/>
                  <a:pt x="260033" y="372270"/>
                  <a:pt x="260033" y="372270"/>
                </a:cubicBezTo>
                <a:lnTo>
                  <a:pt x="258311" y="372270"/>
                </a:lnTo>
                <a:cubicBezTo>
                  <a:pt x="255728" y="430728"/>
                  <a:pt x="260033" y="488325"/>
                  <a:pt x="255728" y="545923"/>
                </a:cubicBezTo>
                <a:cubicBezTo>
                  <a:pt x="253145" y="582888"/>
                  <a:pt x="195456" y="582888"/>
                  <a:pt x="198900" y="545923"/>
                </a:cubicBezTo>
                <a:cubicBezTo>
                  <a:pt x="198900" y="539045"/>
                  <a:pt x="199761" y="532168"/>
                  <a:pt x="199761" y="525291"/>
                </a:cubicBezTo>
                <a:cubicBezTo>
                  <a:pt x="198900" y="524431"/>
                  <a:pt x="197178" y="523571"/>
                  <a:pt x="196317" y="521852"/>
                </a:cubicBezTo>
                <a:cubicBezTo>
                  <a:pt x="166180" y="492623"/>
                  <a:pt x="136044" y="462535"/>
                  <a:pt x="105908" y="433307"/>
                </a:cubicBezTo>
                <a:cubicBezTo>
                  <a:pt x="97297" y="424710"/>
                  <a:pt x="93853" y="409236"/>
                  <a:pt x="101603" y="398920"/>
                </a:cubicBezTo>
                <a:cubicBezTo>
                  <a:pt x="115379" y="377428"/>
                  <a:pt x="130017" y="355077"/>
                  <a:pt x="144655" y="333585"/>
                </a:cubicBezTo>
                <a:lnTo>
                  <a:pt x="163597" y="204636"/>
                </a:lnTo>
                <a:cubicBezTo>
                  <a:pt x="163597" y="204636"/>
                  <a:pt x="161875" y="199478"/>
                  <a:pt x="160153" y="192601"/>
                </a:cubicBezTo>
                <a:cubicBezTo>
                  <a:pt x="133461" y="196039"/>
                  <a:pt x="97297" y="200337"/>
                  <a:pt x="97297" y="200337"/>
                </a:cubicBezTo>
                <a:cubicBezTo>
                  <a:pt x="97297" y="200337"/>
                  <a:pt x="62856" y="141021"/>
                  <a:pt x="55107" y="121248"/>
                </a:cubicBezTo>
                <a:cubicBezTo>
                  <a:pt x="52524" y="113511"/>
                  <a:pt x="54246" y="106634"/>
                  <a:pt x="58551" y="101476"/>
                </a:cubicBezTo>
                <a:lnTo>
                  <a:pt x="861" y="8632"/>
                </a:lnTo>
                <a:cubicBezTo>
                  <a:pt x="-861" y="6053"/>
                  <a:pt x="0" y="2615"/>
                  <a:pt x="3444" y="895"/>
                </a:cubicBezTo>
                <a:close/>
              </a:path>
            </a:pathLst>
          </a:custGeom>
          <a:solidFill>
            <a:srgbClr val="4FB7E2"/>
          </a:solidFill>
          <a:ln>
            <a:noFill/>
          </a:ln>
        </p:spPr>
        <p:txBody>
          <a:bodyPr/>
          <a:lst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endParaRPr lang="zh-CN"/>
          </a:p>
        </p:txBody>
      </p:sp>
      <p:sp>
        <p:nvSpPr>
          <p:cNvPr id="51" name="Rectangle 5"/>
          <p:cNvSpPr/>
          <p:nvPr/>
        </p:nvSpPr>
        <p:spPr bwMode="auto">
          <a:xfrm>
            <a:off x="613574" y="4946744"/>
            <a:ext cx="1659419" cy="827158"/>
          </a:xfrm>
          <a:prstGeom prst="rect">
            <a:avLst/>
          </a:prstGeom>
          <a:gradFill flip="none" rotWithShape="1">
            <a:gsLst>
              <a:gs pos="0">
                <a:srgbClr val="7479A4"/>
              </a:gs>
              <a:gs pos="50000">
                <a:schemeClr val="tx2">
                  <a:lumMod val="40000"/>
                  <a:lumOff val="60000"/>
                  <a:shade val="67500"/>
                  <a:satMod val="115000"/>
                </a:schemeClr>
              </a:gs>
              <a:gs pos="100000">
                <a:schemeClr val="tx2">
                  <a:lumMod val="40000"/>
                  <a:lumOff val="60000"/>
                  <a:shade val="100000"/>
                  <a:satMod val="115000"/>
                </a:schemeClr>
              </a:gs>
            </a:gsLst>
            <a:lin ang="135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1200"/>
              </a:spcAft>
            </a:pPr>
            <a:r>
              <a:rPr lang="zh-CN" altLang="en-US" sz="1400" b="1" dirty="0"/>
              <a:t>康复需求</a:t>
            </a:r>
            <a:endParaRPr lang="zh-CN" altLang="en-US" sz="1400" b="1" dirty="0"/>
          </a:p>
        </p:txBody>
      </p:sp>
      <p:sp>
        <p:nvSpPr>
          <p:cNvPr id="52" name="矩形 51"/>
          <p:cNvSpPr/>
          <p:nvPr/>
        </p:nvSpPr>
        <p:spPr>
          <a:xfrm>
            <a:off x="2438800" y="4944825"/>
            <a:ext cx="2534278" cy="830997"/>
          </a:xfrm>
          <a:prstGeom prst="rect">
            <a:avLst/>
          </a:prstGeom>
        </p:spPr>
        <p:txBody>
          <a:bodyPr wrap="square">
            <a:spAutoFit/>
          </a:bodyPr>
          <a:lstStyle/>
          <a:p>
            <a:pPr>
              <a:spcAft>
                <a:spcPts val="600"/>
              </a:spcAft>
            </a:pPr>
            <a:r>
              <a:rPr lang="en-US" altLang="zh-CN" sz="1200" b="1" dirty="0"/>
              <a:t>~30%</a:t>
            </a:r>
            <a:r>
              <a:rPr lang="zh-CN" altLang="en-US" sz="1200" b="1" dirty="0"/>
              <a:t>羽之爱在训家长希望聘请康复专家指导</a:t>
            </a:r>
            <a:r>
              <a:rPr lang="zh-CN" altLang="en-US" sz="1200" dirty="0"/>
              <a:t>，并希望有心理老师给予指导，全方位帮助孩子恢复、成长</a:t>
            </a:r>
            <a:endParaRPr lang="zh-CN" altLang="en-US" sz="1200" dirty="0"/>
          </a:p>
        </p:txBody>
      </p:sp>
      <p:sp>
        <p:nvSpPr>
          <p:cNvPr id="7" name="箭头: 右 6"/>
          <p:cNvSpPr/>
          <p:nvPr/>
        </p:nvSpPr>
        <p:spPr>
          <a:xfrm>
            <a:off x="5283248" y="3269132"/>
            <a:ext cx="2141138" cy="976879"/>
          </a:xfrm>
          <a:prstGeom prst="rightArrow">
            <a:avLst>
              <a:gd name="adj1" fmla="val 50000"/>
              <a:gd name="adj2" fmla="val 51950"/>
            </a:avLst>
          </a:prstGeom>
          <a:gradFill flip="none" rotWithShape="1">
            <a:gsLst>
              <a:gs pos="50000">
                <a:srgbClr val="8CC1E5"/>
              </a:gs>
              <a:gs pos="0">
                <a:srgbClr val="4FB7E2"/>
              </a:gs>
              <a:gs pos="100000">
                <a:schemeClr val="tx2">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b="1" dirty="0">
                <a:solidFill>
                  <a:prstClr val="black"/>
                </a:solidFill>
              </a:rPr>
              <a:t>家长对羽之爱的期待</a:t>
            </a:r>
            <a:endParaRPr lang="zh-CN" altLang="en-US" sz="1400" b="1" dirty="0">
              <a:solidFill>
                <a:prstClr val="black"/>
              </a:solidFill>
            </a:endParaRPr>
          </a:p>
        </p:txBody>
      </p:sp>
      <p:sp>
        <p:nvSpPr>
          <p:cNvPr id="59" name="文本框 12"/>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：羽之爱家长访谈，</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内容占位符 7"/>
          <p:cNvSpPr>
            <a:spLocks noGrp="1"/>
          </p:cNvSpPr>
          <p:nvPr>
            <p:ph sz="quarter" idx="13"/>
          </p:nvPr>
        </p:nvSpPr>
        <p:spPr bwMode="auto">
          <a:xfrm>
            <a:off x="9239198" y="571499"/>
            <a:ext cx="3340100" cy="7786688"/>
          </a:xfrm>
          <a:prstGeom prst="rect">
            <a:avLst/>
          </a:prstGeom>
        </p:spPr>
        <p:txBody>
          <a:bodyPr/>
          <a:lstStyle/>
          <a:p>
            <a:pPr marL="0" marR="0" indent="0" algn="r" defTabSz="914400" rtl="0">
              <a:lnSpc>
                <a:spcPct val="100000"/>
              </a:lnSpc>
              <a:spcBef>
                <a:spcPts val="0"/>
              </a:spcBef>
              <a:spcAft>
                <a:spcPts val="0"/>
              </a:spcAft>
              <a:buClrTx/>
              <a:buFont typeface="+mj-lt"/>
              <a:buNone/>
              <a:defRPr lang="en-US" sz="50000" b="1" i="0" u="none" strike="noStrike" cap="none" spc="0">
                <a:solidFill>
                  <a:srgbClr val="2D97C8"/>
                </a:solidFill>
                <a:latin typeface="Impact" panose="020B0806030902050204"/>
                <a:ea typeface="Impact" panose="020B0806030902050204"/>
                <a:cs typeface="Impact" panose="020B0806030902050204"/>
              </a:defRPr>
            </a:pPr>
            <a:r>
              <a:rPr lang="en-US"/>
              <a:t>2</a:t>
            </a:r>
            <a:endParaRPr lang="zh-CN"/>
          </a:p>
        </p:txBody>
      </p:sp>
      <p:sp>
        <p:nvSpPr>
          <p:cNvPr id="6" name="文本占位符 2"/>
          <p:cNvSpPr>
            <a:spLocks noGrp="1"/>
          </p:cNvSpPr>
          <p:nvPr>
            <p:ph type="body" sz="quarter" idx="14"/>
          </p:nvPr>
        </p:nvSpPr>
        <p:spPr bwMode="auto">
          <a:xfrm>
            <a:off x="816501" y="935071"/>
            <a:ext cx="10558997" cy="4987857"/>
          </a:xfrm>
          <a:prstGeom prst="rect">
            <a:avLst/>
          </a:prstGeom>
          <a:ln w="12699">
            <a:noFill/>
            <a:prstDash val="solid"/>
          </a:ln>
        </p:spPr>
        <p:txBody>
          <a:bodyPr>
            <a:normAutofit/>
          </a:bodyPr>
          <a:lstStyle/>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项目背景与进度</a:t>
            </a:r>
            <a:endParaRPr lang="en-US" altLang="zh-CN" sz="2000" dirty="0">
              <a:solidFill>
                <a:schemeClr val="accent5">
                  <a:lumMod val="50000"/>
                </a:schemeClr>
              </a:solidFill>
              <a:latin typeface="微软雅黑"/>
              <a:ea typeface="微软雅黑"/>
            </a:endParaRPr>
          </a:p>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latin typeface="微软雅黑"/>
                <a:ea typeface="微软雅黑"/>
                <a:cs typeface="微软雅黑"/>
              </a:rPr>
              <a:t>品牌现状分析</a:t>
            </a:r>
            <a:endParaRPr lang="en-US" altLang="zh-CN" sz="2000" dirty="0">
              <a:latin typeface="Heiti SC Medium" panose="02000000000000000000" charset="-122"/>
              <a:ea typeface="微软雅黑"/>
              <a:cs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u="sng" dirty="0">
                <a:solidFill>
                  <a:schemeClr val="accent5">
                    <a:lumMod val="50000"/>
                  </a:schemeClr>
                </a:solidFill>
                <a:latin typeface="微软雅黑"/>
                <a:ea typeface="微软雅黑"/>
              </a:rPr>
              <a:t>羽之爱内部能力分析</a:t>
            </a:r>
            <a:endParaRPr lang="en-US" altLang="zh-CN" sz="2000" u="sng" dirty="0">
              <a:solidFill>
                <a:schemeClr val="accent5">
                  <a:lumMod val="50000"/>
                </a:schemeClr>
              </a:solidFill>
              <a:latin typeface="微软雅黑"/>
              <a:ea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u="sng" dirty="0">
                <a:solidFill>
                  <a:schemeClr val="accent5">
                    <a:lumMod val="50000"/>
                  </a:schemeClr>
                </a:solidFill>
                <a:latin typeface="微软雅黑"/>
                <a:ea typeface="微软雅黑"/>
              </a:rPr>
              <a:t>受众需求分析</a:t>
            </a:r>
            <a:endParaRPr lang="en-US" altLang="zh-CN" sz="2000" u="sng" dirty="0">
              <a:solidFill>
                <a:schemeClr val="accent5">
                  <a:lumMod val="50000"/>
                </a:schemeClr>
              </a:solidFill>
              <a:latin typeface="微软雅黑"/>
              <a:ea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bg1"/>
                </a:solidFill>
                <a:latin typeface="微软雅黑"/>
                <a:ea typeface="微软雅黑"/>
                <a:cs typeface="微软雅黑"/>
              </a:rPr>
              <a:t>现有品牌形象感知</a:t>
            </a:r>
            <a:endParaRPr lang="en-US" altLang="zh-CN" sz="2000" dirty="0">
              <a:solidFill>
                <a:schemeClr val="bg1"/>
              </a:solidFill>
              <a:latin typeface="微软雅黑"/>
              <a:ea typeface="微软雅黑"/>
              <a:cs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rPr>
              <a:t>外部机构分析借鉴</a:t>
            </a:r>
            <a:endParaRPr lang="en-US" sz="2000" dirty="0">
              <a:solidFill>
                <a:schemeClr val="accent5">
                  <a:lumMod val="50000"/>
                </a:schemeClr>
              </a:solidFill>
              <a:latin typeface="微软雅黑"/>
              <a:ea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品牌主张方向探索</a:t>
            </a:r>
            <a:r>
              <a:rPr lang="zh-CN" altLang="en-US" sz="2000" dirty="0">
                <a:solidFill>
                  <a:schemeClr val="accent5">
                    <a:lumMod val="50000"/>
                  </a:schemeClr>
                </a:solidFill>
                <a:latin typeface="微软雅黑"/>
                <a:ea typeface="微软雅黑"/>
              </a:rPr>
              <a:t>（</a:t>
            </a:r>
            <a:r>
              <a:rPr lang="en-US" altLang="zh-CN" sz="2000" dirty="0">
                <a:solidFill>
                  <a:schemeClr val="accent5">
                    <a:lumMod val="50000"/>
                  </a:schemeClr>
                </a:solidFill>
                <a:latin typeface="微软雅黑"/>
                <a:ea typeface="微软雅黑"/>
              </a:rPr>
              <a:t>WIP</a:t>
            </a:r>
            <a:r>
              <a:rPr lang="zh-CN" altLang="en-US" sz="2000" dirty="0">
                <a:solidFill>
                  <a:schemeClr val="accent5">
                    <a:lumMod val="50000"/>
                  </a:schemeClr>
                </a:solidFill>
                <a:latin typeface="微软雅黑"/>
                <a:ea typeface="微软雅黑"/>
              </a:rPr>
              <a:t>）</a:t>
            </a:r>
            <a:endParaRPr lang="en-US" sz="2000" dirty="0">
              <a:solidFill>
                <a:schemeClr val="accent5">
                  <a:lumMod val="50000"/>
                </a:schemeClr>
              </a:solidFill>
              <a:latin typeface="微软雅黑"/>
              <a:ea typeface="微软雅黑"/>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对象 7" hidden="1"/>
          <p:cNvPicPr/>
          <p:nvPr/>
        </p:nvPicPr>
        <p:blipFill>
          <a:blip r:embed="rId1"/>
          <a:stretch>
            <a:fillRect/>
          </a:stretch>
        </p:blipFill>
        <p:spPr>
          <a:xfrm>
            <a:off x="1588" y="1588"/>
            <a:ext cx="1588" cy="1588"/>
          </a:xfrm>
          <a:prstGeom prst="rect">
            <a:avLst/>
          </a:prstGeom>
        </p:spPr>
      </p:pic>
      <p:sp>
        <p:nvSpPr>
          <p:cNvPr id="2" name="标题 1"/>
          <p:cNvSpPr>
            <a:spLocks noGrp="1"/>
          </p:cNvSpPr>
          <p:nvPr>
            <p:ph type="title"/>
          </p:nvPr>
        </p:nvSpPr>
        <p:spPr/>
        <p:txBody>
          <a:bodyPr vert="horz"/>
          <a:lstStyle/>
          <a:p>
            <a:r>
              <a:rPr lang="zh-CN" altLang="en-US" dirty="0"/>
              <a:t>羽之爱现有品牌形象感知（内部）</a:t>
            </a:r>
            <a:endParaRPr lang="zh-CN" altLang="en-US" dirty="0"/>
          </a:p>
        </p:txBody>
      </p:sp>
      <p:sp>
        <p:nvSpPr>
          <p:cNvPr id="5" name="文本占位符 4"/>
          <p:cNvSpPr>
            <a:spLocks noGrp="1"/>
          </p:cNvSpPr>
          <p:nvPr>
            <p:ph type="body" sz="quarter" idx="12"/>
          </p:nvPr>
        </p:nvSpPr>
        <p:spPr/>
        <p:txBody>
          <a:bodyPr/>
          <a:lstStyle/>
          <a:p>
            <a:r>
              <a:rPr lang="zh-CN" altLang="en-US" dirty="0"/>
              <a:t>羽之爱团队内部对品牌的感知围绕“专业”和“爱心”，也希望能将相同的理念传达给家长；未来品牌发展上，希望增加“康复性”并体现“公益性”</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p:txBody>
          <a:bodyPr/>
          <a:lstStyle/>
          <a:p>
            <a:endParaRPr lang="zh-CN" altLang="en-US"/>
          </a:p>
        </p:txBody>
      </p:sp>
      <p:sp>
        <p:nvSpPr>
          <p:cNvPr id="9" name="矩形 8"/>
          <p:cNvSpPr/>
          <p:nvPr/>
        </p:nvSpPr>
        <p:spPr>
          <a:xfrm>
            <a:off x="704048" y="1945029"/>
            <a:ext cx="2986524" cy="3975868"/>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400" b="1" dirty="0">
              <a:solidFill>
                <a:schemeClr val="bg1"/>
              </a:solidFill>
            </a:endParaRPr>
          </a:p>
        </p:txBody>
      </p:sp>
      <p:grpSp>
        <p:nvGrpSpPr>
          <p:cNvPr id="10" name="组合 9"/>
          <p:cNvGrpSpPr/>
          <p:nvPr/>
        </p:nvGrpSpPr>
        <p:grpSpPr>
          <a:xfrm>
            <a:off x="549505" y="2187459"/>
            <a:ext cx="3430936" cy="3268013"/>
            <a:chOff x="1515995" y="1640594"/>
            <a:chExt cx="2810175" cy="2649653"/>
          </a:xfrm>
        </p:grpSpPr>
        <p:sp>
          <p:nvSpPr>
            <p:cNvPr id="11" name="文本框 10"/>
            <p:cNvSpPr/>
            <p:nvPr/>
          </p:nvSpPr>
          <p:spPr>
            <a:xfrm>
              <a:off x="2798174" y="1953633"/>
              <a:ext cx="1313451" cy="340987"/>
            </a:xfrm>
            <a:prstGeom prst="rect">
              <a:avLst/>
            </a:prstGeom>
            <a:noFill/>
          </p:spPr>
          <p:txBody>
            <a:bodyPr wrap="square" rtlCol="0">
              <a:spAutoFit/>
            </a:bodyPr>
            <a:lstStyle/>
            <a:p>
              <a:pPr algn="ctr"/>
              <a:r>
                <a:rPr lang="zh-CN" altLang="en-US" sz="2135" dirty="0">
                  <a:solidFill>
                    <a:schemeClr val="accent2">
                      <a:lumMod val="75000"/>
                    </a:schemeClr>
                  </a:solidFill>
                  <a:latin typeface="+mn-ea"/>
                </a:rPr>
                <a:t>康复</a:t>
              </a:r>
              <a:endParaRPr lang="zh-CN" altLang="en-US" sz="2135" dirty="0">
                <a:solidFill>
                  <a:schemeClr val="accent2">
                    <a:lumMod val="75000"/>
                  </a:schemeClr>
                </a:solidFill>
                <a:latin typeface="+mn-ea"/>
              </a:endParaRPr>
            </a:p>
          </p:txBody>
        </p:sp>
        <p:sp>
          <p:nvSpPr>
            <p:cNvPr id="12" name="文本框 11"/>
            <p:cNvSpPr/>
            <p:nvPr/>
          </p:nvSpPr>
          <p:spPr>
            <a:xfrm>
              <a:off x="1797018" y="1640594"/>
              <a:ext cx="2264462" cy="374311"/>
            </a:xfrm>
            <a:prstGeom prst="rect">
              <a:avLst/>
            </a:prstGeom>
            <a:noFill/>
          </p:spPr>
          <p:txBody>
            <a:bodyPr wrap="square" rtlCol="0">
              <a:spAutoFit/>
            </a:bodyPr>
            <a:lstStyle/>
            <a:p>
              <a:pPr algn="ctr"/>
              <a:r>
                <a:rPr lang="zh-CN" altLang="en-US" sz="2400" b="1" dirty="0">
                  <a:solidFill>
                    <a:schemeClr val="accent2">
                      <a:lumMod val="75000"/>
                    </a:schemeClr>
                  </a:solidFill>
                  <a:latin typeface="+mn-ea"/>
                </a:rPr>
                <a:t>自信</a:t>
              </a:r>
              <a:endParaRPr lang="zh-CN" altLang="en-US" sz="2400" b="1" dirty="0">
                <a:solidFill>
                  <a:schemeClr val="accent2">
                    <a:lumMod val="75000"/>
                  </a:schemeClr>
                </a:solidFill>
                <a:latin typeface="+mn-ea"/>
              </a:endParaRPr>
            </a:p>
          </p:txBody>
        </p:sp>
        <p:sp>
          <p:nvSpPr>
            <p:cNvPr id="13" name="文本框 12"/>
            <p:cNvSpPr/>
            <p:nvPr/>
          </p:nvSpPr>
          <p:spPr>
            <a:xfrm>
              <a:off x="2856626" y="2392062"/>
              <a:ext cx="1311848" cy="374311"/>
            </a:xfrm>
            <a:prstGeom prst="rect">
              <a:avLst/>
            </a:prstGeom>
            <a:noFill/>
          </p:spPr>
          <p:txBody>
            <a:bodyPr wrap="square" rtlCol="0">
              <a:spAutoFit/>
            </a:bodyPr>
            <a:lstStyle/>
            <a:p>
              <a:pPr algn="ctr"/>
              <a:r>
                <a:rPr lang="zh-CN" altLang="en-US" sz="2400" dirty="0">
                  <a:solidFill>
                    <a:schemeClr val="accent2">
                      <a:lumMod val="75000"/>
                    </a:schemeClr>
                  </a:solidFill>
                  <a:latin typeface="+mn-ea"/>
                </a:rPr>
                <a:t>健康</a:t>
              </a:r>
              <a:endParaRPr lang="zh-CN" altLang="en-US" sz="2400" dirty="0">
                <a:solidFill>
                  <a:schemeClr val="accent2">
                    <a:lumMod val="75000"/>
                  </a:schemeClr>
                </a:solidFill>
                <a:latin typeface="+mn-ea"/>
              </a:endParaRPr>
            </a:p>
          </p:txBody>
        </p:sp>
        <p:sp>
          <p:nvSpPr>
            <p:cNvPr id="14" name="文本框 13"/>
            <p:cNvSpPr/>
            <p:nvPr/>
          </p:nvSpPr>
          <p:spPr>
            <a:xfrm>
              <a:off x="1515995" y="3542398"/>
              <a:ext cx="2179943" cy="340987"/>
            </a:xfrm>
            <a:prstGeom prst="rect">
              <a:avLst/>
            </a:prstGeom>
            <a:noFill/>
          </p:spPr>
          <p:txBody>
            <a:bodyPr wrap="square" rtlCol="0">
              <a:spAutoFit/>
            </a:bodyPr>
            <a:lstStyle/>
            <a:p>
              <a:pPr algn="ctr"/>
              <a:r>
                <a:rPr lang="zh-CN" altLang="en-US" sz="2135" dirty="0">
                  <a:solidFill>
                    <a:schemeClr val="accent4">
                      <a:lumMod val="75000"/>
                    </a:schemeClr>
                  </a:solidFill>
                  <a:latin typeface="+mn-ea"/>
                </a:rPr>
                <a:t>全心全意</a:t>
              </a:r>
              <a:endParaRPr lang="zh-CN" altLang="en-US" sz="2135" dirty="0">
                <a:solidFill>
                  <a:schemeClr val="accent4">
                    <a:lumMod val="75000"/>
                  </a:schemeClr>
                </a:solidFill>
                <a:latin typeface="+mn-ea"/>
              </a:endParaRPr>
            </a:p>
          </p:txBody>
        </p:sp>
        <p:sp>
          <p:nvSpPr>
            <p:cNvPr id="15" name="文本框 14"/>
            <p:cNvSpPr/>
            <p:nvPr/>
          </p:nvSpPr>
          <p:spPr>
            <a:xfrm>
              <a:off x="1586535" y="3117431"/>
              <a:ext cx="1211639" cy="374311"/>
            </a:xfrm>
            <a:prstGeom prst="rect">
              <a:avLst/>
            </a:prstGeom>
            <a:noFill/>
          </p:spPr>
          <p:txBody>
            <a:bodyPr wrap="square" rtlCol="0">
              <a:spAutoFit/>
            </a:bodyPr>
            <a:lstStyle/>
            <a:p>
              <a:pPr algn="ctr"/>
              <a:r>
                <a:rPr lang="zh-CN" altLang="en-US" sz="2400" b="1" dirty="0">
                  <a:solidFill>
                    <a:schemeClr val="accent1">
                      <a:lumMod val="75000"/>
                    </a:schemeClr>
                  </a:solidFill>
                  <a:latin typeface="+mn-ea"/>
                </a:rPr>
                <a:t>不放弃</a:t>
              </a:r>
              <a:endParaRPr lang="zh-CN" altLang="en-US" sz="2400" b="1" dirty="0">
                <a:solidFill>
                  <a:schemeClr val="accent1">
                    <a:lumMod val="75000"/>
                  </a:schemeClr>
                </a:solidFill>
                <a:latin typeface="+mn-ea"/>
              </a:endParaRPr>
            </a:p>
          </p:txBody>
        </p:sp>
        <p:sp>
          <p:nvSpPr>
            <p:cNvPr id="16" name="文本框 15"/>
            <p:cNvSpPr/>
            <p:nvPr/>
          </p:nvSpPr>
          <p:spPr>
            <a:xfrm>
              <a:off x="1730380" y="1751720"/>
              <a:ext cx="955402" cy="374311"/>
            </a:xfrm>
            <a:prstGeom prst="rect">
              <a:avLst/>
            </a:prstGeom>
            <a:noFill/>
          </p:spPr>
          <p:txBody>
            <a:bodyPr wrap="square" rtlCol="0">
              <a:spAutoFit/>
            </a:bodyPr>
            <a:lstStyle/>
            <a:p>
              <a:pPr algn="ctr"/>
              <a:r>
                <a:rPr lang="zh-CN" altLang="en-US" sz="2400" b="1" dirty="0">
                  <a:solidFill>
                    <a:schemeClr val="accent2">
                      <a:lumMod val="75000"/>
                    </a:schemeClr>
                  </a:solidFill>
                  <a:latin typeface="+mn-ea"/>
                </a:rPr>
                <a:t>放心</a:t>
              </a:r>
              <a:endParaRPr lang="zh-CN" altLang="en-US" sz="2400" b="1" dirty="0">
                <a:solidFill>
                  <a:schemeClr val="accent2">
                    <a:lumMod val="75000"/>
                  </a:schemeClr>
                </a:solidFill>
                <a:latin typeface="+mn-ea"/>
              </a:endParaRPr>
            </a:p>
          </p:txBody>
        </p:sp>
        <p:sp>
          <p:nvSpPr>
            <p:cNvPr id="17" name="文本框 16"/>
            <p:cNvSpPr/>
            <p:nvPr/>
          </p:nvSpPr>
          <p:spPr>
            <a:xfrm>
              <a:off x="2073133" y="2755272"/>
              <a:ext cx="627979" cy="307819"/>
            </a:xfrm>
            <a:prstGeom prst="rect">
              <a:avLst/>
            </a:prstGeom>
            <a:noFill/>
          </p:spPr>
          <p:txBody>
            <a:bodyPr wrap="square" rtlCol="0">
              <a:spAutoFit/>
            </a:bodyPr>
            <a:lstStyle/>
            <a:p>
              <a:pPr algn="ctr"/>
              <a:r>
                <a:rPr lang="zh-CN" altLang="en-US" sz="1865" dirty="0">
                  <a:solidFill>
                    <a:schemeClr val="accent4">
                      <a:lumMod val="75000"/>
                    </a:schemeClr>
                  </a:solidFill>
                  <a:latin typeface="+mn-ea"/>
                </a:rPr>
                <a:t>有爱</a:t>
              </a:r>
              <a:endParaRPr lang="zh-CN" altLang="en-US" sz="1865" dirty="0">
                <a:solidFill>
                  <a:schemeClr val="accent4">
                    <a:lumMod val="75000"/>
                  </a:schemeClr>
                </a:solidFill>
                <a:latin typeface="+mn-ea"/>
              </a:endParaRPr>
            </a:p>
          </p:txBody>
        </p:sp>
        <p:sp>
          <p:nvSpPr>
            <p:cNvPr id="18" name="文本框 17"/>
            <p:cNvSpPr/>
            <p:nvPr/>
          </p:nvSpPr>
          <p:spPr>
            <a:xfrm>
              <a:off x="2268944" y="2064208"/>
              <a:ext cx="1313451" cy="307819"/>
            </a:xfrm>
            <a:prstGeom prst="rect">
              <a:avLst/>
            </a:prstGeom>
            <a:noFill/>
          </p:spPr>
          <p:txBody>
            <a:bodyPr wrap="square" rtlCol="0">
              <a:spAutoFit/>
            </a:bodyPr>
            <a:lstStyle/>
            <a:p>
              <a:pPr algn="ctr"/>
              <a:r>
                <a:rPr lang="zh-CN" altLang="en-US" sz="1865" dirty="0">
                  <a:solidFill>
                    <a:schemeClr val="accent2">
                      <a:lumMod val="75000"/>
                    </a:schemeClr>
                  </a:solidFill>
                  <a:latin typeface="+mn-ea"/>
                </a:rPr>
                <a:t>耐心</a:t>
              </a:r>
              <a:endParaRPr lang="zh-CN" altLang="en-US" sz="1865" dirty="0">
                <a:solidFill>
                  <a:schemeClr val="accent2">
                    <a:lumMod val="75000"/>
                  </a:schemeClr>
                </a:solidFill>
                <a:latin typeface="+mn-ea"/>
              </a:endParaRPr>
            </a:p>
          </p:txBody>
        </p:sp>
        <p:sp>
          <p:nvSpPr>
            <p:cNvPr id="19" name="文本框 18"/>
            <p:cNvSpPr/>
            <p:nvPr/>
          </p:nvSpPr>
          <p:spPr>
            <a:xfrm>
              <a:off x="2685781" y="3775881"/>
              <a:ext cx="1211639" cy="274494"/>
            </a:xfrm>
            <a:prstGeom prst="rect">
              <a:avLst/>
            </a:prstGeom>
            <a:noFill/>
          </p:spPr>
          <p:txBody>
            <a:bodyPr wrap="square" rtlCol="0">
              <a:spAutoFit/>
            </a:bodyPr>
            <a:lstStyle/>
            <a:p>
              <a:pPr algn="ctr"/>
              <a:r>
                <a:rPr lang="zh-CN" altLang="en-US" sz="1600" dirty="0">
                  <a:solidFill>
                    <a:schemeClr val="accent1"/>
                  </a:solidFill>
                  <a:latin typeface="+mn-ea"/>
                </a:rPr>
                <a:t>相信</a:t>
              </a:r>
              <a:endParaRPr lang="zh-CN" altLang="en-US" sz="1600" dirty="0">
                <a:solidFill>
                  <a:schemeClr val="accent1"/>
                </a:solidFill>
                <a:latin typeface="+mn-ea"/>
              </a:endParaRPr>
            </a:p>
          </p:txBody>
        </p:sp>
        <p:sp>
          <p:nvSpPr>
            <p:cNvPr id="20" name="文本框 19"/>
            <p:cNvSpPr/>
            <p:nvPr/>
          </p:nvSpPr>
          <p:spPr>
            <a:xfrm>
              <a:off x="2940030" y="2784529"/>
              <a:ext cx="932578" cy="374311"/>
            </a:xfrm>
            <a:prstGeom prst="rect">
              <a:avLst/>
            </a:prstGeom>
            <a:noFill/>
          </p:spPr>
          <p:txBody>
            <a:bodyPr wrap="square" rtlCol="0">
              <a:spAutoFit/>
            </a:bodyPr>
            <a:lstStyle/>
            <a:p>
              <a:pPr algn="ctr"/>
              <a:r>
                <a:rPr lang="zh-CN" altLang="en-US" sz="2400" b="1" dirty="0">
                  <a:solidFill>
                    <a:schemeClr val="accent2">
                      <a:lumMod val="75000"/>
                    </a:schemeClr>
                  </a:solidFill>
                  <a:latin typeface="+mn-ea"/>
                </a:rPr>
                <a:t>专业</a:t>
              </a:r>
              <a:endParaRPr lang="zh-CN" altLang="en-US" sz="2400" b="1" dirty="0">
                <a:solidFill>
                  <a:schemeClr val="accent2">
                    <a:lumMod val="75000"/>
                  </a:schemeClr>
                </a:solidFill>
                <a:latin typeface="+mn-ea"/>
              </a:endParaRPr>
            </a:p>
          </p:txBody>
        </p:sp>
        <p:sp>
          <p:nvSpPr>
            <p:cNvPr id="21" name="文本框 20"/>
            <p:cNvSpPr/>
            <p:nvPr/>
          </p:nvSpPr>
          <p:spPr>
            <a:xfrm>
              <a:off x="2373044" y="2469904"/>
              <a:ext cx="989030" cy="374311"/>
            </a:xfrm>
            <a:prstGeom prst="rect">
              <a:avLst/>
            </a:prstGeom>
            <a:noFill/>
          </p:spPr>
          <p:txBody>
            <a:bodyPr wrap="square" rtlCol="0">
              <a:spAutoFit/>
            </a:bodyPr>
            <a:lstStyle/>
            <a:p>
              <a:pPr algn="ctr"/>
              <a:r>
                <a:rPr lang="zh-CN" altLang="en-US" sz="2400" b="1" dirty="0">
                  <a:solidFill>
                    <a:schemeClr val="accent2">
                      <a:lumMod val="75000"/>
                    </a:schemeClr>
                  </a:solidFill>
                  <a:latin typeface="+mn-ea"/>
                </a:rPr>
                <a:t>爱心</a:t>
              </a:r>
              <a:endParaRPr lang="zh-CN" altLang="en-US" sz="2400" b="1" dirty="0">
                <a:solidFill>
                  <a:schemeClr val="accent2">
                    <a:lumMod val="75000"/>
                  </a:schemeClr>
                </a:solidFill>
                <a:latin typeface="+mn-ea"/>
              </a:endParaRPr>
            </a:p>
          </p:txBody>
        </p:sp>
        <p:sp>
          <p:nvSpPr>
            <p:cNvPr id="22" name="文本框 21"/>
            <p:cNvSpPr/>
            <p:nvPr/>
          </p:nvSpPr>
          <p:spPr>
            <a:xfrm>
              <a:off x="1555239" y="3856561"/>
              <a:ext cx="1211639" cy="274494"/>
            </a:xfrm>
            <a:prstGeom prst="rect">
              <a:avLst/>
            </a:prstGeom>
            <a:noFill/>
          </p:spPr>
          <p:txBody>
            <a:bodyPr wrap="square" rtlCol="0">
              <a:spAutoFit/>
            </a:bodyPr>
            <a:lstStyle/>
            <a:p>
              <a:pPr algn="ctr"/>
              <a:r>
                <a:rPr lang="zh-CN" altLang="en-US" sz="1600" dirty="0">
                  <a:solidFill>
                    <a:schemeClr val="accent1"/>
                  </a:solidFill>
                  <a:latin typeface="+mn-ea"/>
                </a:rPr>
                <a:t>朝气蓬勃</a:t>
              </a:r>
              <a:endParaRPr lang="zh-CN" altLang="en-US" sz="1600" dirty="0">
                <a:solidFill>
                  <a:schemeClr val="accent1"/>
                </a:solidFill>
                <a:latin typeface="+mn-ea"/>
              </a:endParaRPr>
            </a:p>
          </p:txBody>
        </p:sp>
        <p:sp>
          <p:nvSpPr>
            <p:cNvPr id="23" name="文本框 22"/>
            <p:cNvSpPr/>
            <p:nvPr/>
          </p:nvSpPr>
          <p:spPr>
            <a:xfrm>
              <a:off x="1694310" y="2120840"/>
              <a:ext cx="1211639" cy="307819"/>
            </a:xfrm>
            <a:prstGeom prst="rect">
              <a:avLst/>
            </a:prstGeom>
            <a:noFill/>
          </p:spPr>
          <p:txBody>
            <a:bodyPr wrap="square" rtlCol="0">
              <a:spAutoFit/>
            </a:bodyPr>
            <a:lstStyle/>
            <a:p>
              <a:pPr algn="ctr"/>
              <a:r>
                <a:rPr lang="zh-CN" altLang="en-US" sz="1865" dirty="0">
                  <a:solidFill>
                    <a:schemeClr val="accent1"/>
                  </a:solidFill>
                  <a:latin typeface="+mn-ea"/>
                </a:rPr>
                <a:t>专注</a:t>
              </a:r>
              <a:endParaRPr lang="zh-CN" altLang="en-US" sz="1865" dirty="0">
                <a:solidFill>
                  <a:schemeClr val="accent1"/>
                </a:solidFill>
                <a:latin typeface="+mn-ea"/>
              </a:endParaRPr>
            </a:p>
          </p:txBody>
        </p:sp>
        <p:sp>
          <p:nvSpPr>
            <p:cNvPr id="24" name="文本框 23"/>
            <p:cNvSpPr/>
            <p:nvPr/>
          </p:nvSpPr>
          <p:spPr>
            <a:xfrm>
              <a:off x="3114531" y="3569370"/>
              <a:ext cx="1211639" cy="374311"/>
            </a:xfrm>
            <a:prstGeom prst="rect">
              <a:avLst/>
            </a:prstGeom>
            <a:noFill/>
          </p:spPr>
          <p:txBody>
            <a:bodyPr wrap="square" rtlCol="0">
              <a:spAutoFit/>
            </a:bodyPr>
            <a:lstStyle/>
            <a:p>
              <a:pPr algn="ctr"/>
              <a:r>
                <a:rPr lang="zh-CN" altLang="en-US" sz="2400" dirty="0">
                  <a:solidFill>
                    <a:schemeClr val="accent1"/>
                  </a:solidFill>
                  <a:latin typeface="+mn-ea"/>
                </a:rPr>
                <a:t>公益</a:t>
              </a:r>
              <a:endParaRPr lang="zh-CN" altLang="en-US" sz="2400" dirty="0">
                <a:solidFill>
                  <a:schemeClr val="accent1"/>
                </a:solidFill>
                <a:latin typeface="+mn-ea"/>
              </a:endParaRPr>
            </a:p>
          </p:txBody>
        </p:sp>
        <p:sp>
          <p:nvSpPr>
            <p:cNvPr id="25" name="文本框 24"/>
            <p:cNvSpPr/>
            <p:nvPr/>
          </p:nvSpPr>
          <p:spPr>
            <a:xfrm>
              <a:off x="2241768" y="2971685"/>
              <a:ext cx="1211639" cy="274494"/>
            </a:xfrm>
            <a:prstGeom prst="rect">
              <a:avLst/>
            </a:prstGeom>
            <a:noFill/>
          </p:spPr>
          <p:txBody>
            <a:bodyPr wrap="square" rtlCol="0">
              <a:spAutoFit/>
            </a:bodyPr>
            <a:lstStyle/>
            <a:p>
              <a:pPr algn="ctr"/>
              <a:r>
                <a:rPr lang="zh-CN" altLang="en-US" sz="1600" dirty="0">
                  <a:solidFill>
                    <a:schemeClr val="accent1"/>
                  </a:solidFill>
                  <a:latin typeface="+mn-ea"/>
                </a:rPr>
                <a:t>用心</a:t>
              </a:r>
              <a:endParaRPr lang="zh-CN" altLang="en-US" sz="1600" dirty="0">
                <a:solidFill>
                  <a:schemeClr val="accent1"/>
                </a:solidFill>
                <a:latin typeface="+mn-ea"/>
              </a:endParaRPr>
            </a:p>
          </p:txBody>
        </p:sp>
        <p:sp>
          <p:nvSpPr>
            <p:cNvPr id="26" name="文本框 25"/>
            <p:cNvSpPr/>
            <p:nvPr/>
          </p:nvSpPr>
          <p:spPr>
            <a:xfrm>
              <a:off x="2630769" y="3270298"/>
              <a:ext cx="1211639" cy="274494"/>
            </a:xfrm>
            <a:prstGeom prst="rect">
              <a:avLst/>
            </a:prstGeom>
            <a:noFill/>
          </p:spPr>
          <p:txBody>
            <a:bodyPr wrap="square" rtlCol="0">
              <a:spAutoFit/>
            </a:bodyPr>
            <a:lstStyle/>
            <a:p>
              <a:pPr algn="ctr"/>
              <a:r>
                <a:rPr lang="zh-CN" altLang="en-US" sz="1600" dirty="0">
                  <a:solidFill>
                    <a:schemeClr val="accent1"/>
                  </a:solidFill>
                  <a:latin typeface="+mn-ea"/>
                </a:rPr>
                <a:t>真心真意</a:t>
              </a:r>
              <a:endParaRPr lang="zh-CN" altLang="en-US" sz="1600" dirty="0">
                <a:solidFill>
                  <a:schemeClr val="accent1"/>
                </a:solidFill>
                <a:latin typeface="+mn-ea"/>
              </a:endParaRPr>
            </a:p>
          </p:txBody>
        </p:sp>
        <p:sp>
          <p:nvSpPr>
            <p:cNvPr id="27" name="文本框 26"/>
            <p:cNvSpPr/>
            <p:nvPr/>
          </p:nvSpPr>
          <p:spPr>
            <a:xfrm>
              <a:off x="1730380" y="2441668"/>
              <a:ext cx="699119" cy="340987"/>
            </a:xfrm>
            <a:prstGeom prst="rect">
              <a:avLst/>
            </a:prstGeom>
            <a:noFill/>
          </p:spPr>
          <p:txBody>
            <a:bodyPr wrap="square" rtlCol="0">
              <a:spAutoFit/>
            </a:bodyPr>
            <a:lstStyle/>
            <a:p>
              <a:pPr algn="ctr"/>
              <a:r>
                <a:rPr lang="zh-CN" altLang="en-US" sz="2135" dirty="0">
                  <a:solidFill>
                    <a:schemeClr val="accent1"/>
                  </a:solidFill>
                  <a:latin typeface="+mn-ea"/>
                </a:rPr>
                <a:t>先驱</a:t>
              </a:r>
              <a:endParaRPr lang="zh-CN" altLang="en-US" sz="2135" dirty="0">
                <a:solidFill>
                  <a:schemeClr val="accent1"/>
                </a:solidFill>
                <a:latin typeface="+mn-ea"/>
              </a:endParaRPr>
            </a:p>
          </p:txBody>
        </p:sp>
        <p:sp>
          <p:nvSpPr>
            <p:cNvPr id="28" name="文本框 27"/>
            <p:cNvSpPr/>
            <p:nvPr/>
          </p:nvSpPr>
          <p:spPr>
            <a:xfrm>
              <a:off x="2272362" y="3915936"/>
              <a:ext cx="989030" cy="374311"/>
            </a:xfrm>
            <a:prstGeom prst="rect">
              <a:avLst/>
            </a:prstGeom>
            <a:noFill/>
          </p:spPr>
          <p:txBody>
            <a:bodyPr wrap="square" rtlCol="0">
              <a:spAutoFit/>
            </a:bodyPr>
            <a:lstStyle/>
            <a:p>
              <a:pPr algn="ctr"/>
              <a:r>
                <a:rPr lang="zh-CN" altLang="en-US" sz="2400" b="1" dirty="0">
                  <a:solidFill>
                    <a:schemeClr val="accent1">
                      <a:lumMod val="75000"/>
                    </a:schemeClr>
                  </a:solidFill>
                  <a:latin typeface="+mn-ea"/>
                </a:rPr>
                <a:t>关怀</a:t>
              </a:r>
              <a:endParaRPr lang="zh-CN" altLang="en-US" sz="2400" b="1" dirty="0">
                <a:solidFill>
                  <a:schemeClr val="accent1">
                    <a:lumMod val="75000"/>
                  </a:schemeClr>
                </a:solidFill>
                <a:latin typeface="+mn-ea"/>
              </a:endParaRPr>
            </a:p>
          </p:txBody>
        </p:sp>
      </p:grpSp>
      <p:sp>
        <p:nvSpPr>
          <p:cNvPr id="29" name="文本框 28"/>
          <p:cNvSpPr/>
          <p:nvPr/>
        </p:nvSpPr>
        <p:spPr>
          <a:xfrm>
            <a:off x="512027" y="1516996"/>
            <a:ext cx="2723823" cy="369332"/>
          </a:xfrm>
          <a:prstGeom prst="rect">
            <a:avLst/>
          </a:prstGeom>
          <a:noFill/>
        </p:spPr>
        <p:txBody>
          <a:bodyPr wrap="none" rtlCol="0">
            <a:spAutoFit/>
          </a:bodyPr>
          <a:lstStyle/>
          <a:p>
            <a:r>
              <a:rPr lang="zh-CN" altLang="en-US" b="1" dirty="0">
                <a:solidFill>
                  <a:schemeClr val="bg2"/>
                </a:solidFill>
              </a:rPr>
              <a:t>羽之爱品牌感知关键词云</a:t>
            </a:r>
            <a:endParaRPr lang="zh-CN" altLang="en-US" b="1" dirty="0">
              <a:solidFill>
                <a:schemeClr val="bg2"/>
              </a:solidFill>
            </a:endParaRPr>
          </a:p>
        </p:txBody>
      </p:sp>
      <p:sp>
        <p:nvSpPr>
          <p:cNvPr id="30" name="矩形: 圆角 29"/>
          <p:cNvSpPr/>
          <p:nvPr/>
        </p:nvSpPr>
        <p:spPr>
          <a:xfrm>
            <a:off x="3689837" y="1956318"/>
            <a:ext cx="69850" cy="1201810"/>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400" b="1" dirty="0">
              <a:solidFill>
                <a:schemeClr val="bg1"/>
              </a:solidFill>
            </a:endParaRPr>
          </a:p>
        </p:txBody>
      </p:sp>
      <p:sp>
        <p:nvSpPr>
          <p:cNvPr id="31" name="矩形: 圆角 30"/>
          <p:cNvSpPr/>
          <p:nvPr/>
        </p:nvSpPr>
        <p:spPr>
          <a:xfrm>
            <a:off x="3680280" y="3380211"/>
            <a:ext cx="78713" cy="2540686"/>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400" b="1" dirty="0">
              <a:solidFill>
                <a:schemeClr val="bg1"/>
              </a:solidFill>
            </a:endParaRPr>
          </a:p>
        </p:txBody>
      </p:sp>
      <p:sp>
        <p:nvSpPr>
          <p:cNvPr id="39" name="文本框 24"/>
          <p:cNvSpPr/>
          <p:nvPr/>
        </p:nvSpPr>
        <p:spPr>
          <a:xfrm>
            <a:off x="3917239" y="2601302"/>
            <a:ext cx="562429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i="1" dirty="0">
                <a:solidFill>
                  <a:prstClr val="black"/>
                </a:solidFill>
                <a:latin typeface="微软雅黑" pitchFamily="34" charset="-122"/>
                <a:ea typeface="微软雅黑"/>
                <a:cs typeface="Arial" panose="020B0604020202020204" pitchFamily="34" charset="0"/>
              </a:rPr>
              <a:t>“现在的羽之爱就是我嘛，一个专业有爱心的羽毛球教练”</a:t>
            </a:r>
            <a:endParaRPr lang="en-US" altLang="zh-CN" sz="1200" i="1" dirty="0">
              <a:solidFill>
                <a:prstClr val="black"/>
              </a:solidFill>
              <a:latin typeface="微软雅黑" pitchFamily="34" charset="-122"/>
              <a:ea typeface="微软雅黑"/>
              <a:cs typeface="Arial" panose="020B0604020202020204" pitchFamily="34" charset="0"/>
            </a:endParaRPr>
          </a:p>
          <a:p>
            <a:pPr lvl="0">
              <a:defRPr/>
            </a:pPr>
            <a:r>
              <a:rPr lang="zh-CN" altLang="en-US" sz="1200" i="1" dirty="0">
                <a:solidFill>
                  <a:prstClr val="black"/>
                </a:solidFill>
                <a:latin typeface="微软雅黑" pitchFamily="34" charset="-122"/>
                <a:cs typeface="Arial" panose="020B0604020202020204" pitchFamily="34" charset="0"/>
              </a:rPr>
              <a:t>“羽之爱就像一个朝气蓬勃的年轻人，像一颗小树苗，还在往上生长、努力探索的阶段。”</a:t>
            </a:r>
            <a:endParaRPr lang="en-US" altLang="zh-CN" sz="1200" i="1" dirty="0">
              <a:solidFill>
                <a:prstClr val="black"/>
              </a:solidFill>
              <a:latin typeface="微软雅黑" pitchFamily="34" charset="-122"/>
              <a:cs typeface="Arial" panose="020B0604020202020204" pitchFamily="34" charset="0"/>
            </a:endParaRPr>
          </a:p>
        </p:txBody>
      </p:sp>
      <p:sp>
        <p:nvSpPr>
          <p:cNvPr id="40" name="矩形 39"/>
          <p:cNvSpPr/>
          <p:nvPr/>
        </p:nvSpPr>
        <p:spPr>
          <a:xfrm>
            <a:off x="3891152" y="2002343"/>
            <a:ext cx="3166232" cy="439779"/>
          </a:xfrm>
          <a:prstGeom prst="rect">
            <a:avLst/>
          </a:prstGeom>
          <a:solidFill>
            <a:srgbClr val="236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800"/>
              </a:spcAft>
            </a:pPr>
            <a:r>
              <a:rPr lang="zh-CN" altLang="en-US" dirty="0">
                <a:solidFill>
                  <a:prstClr val="white"/>
                </a:solidFill>
              </a:rPr>
              <a:t>品牌形象感知</a:t>
            </a:r>
            <a:r>
              <a:rPr lang="en-US" altLang="zh-CN" dirty="0">
                <a:solidFill>
                  <a:prstClr val="white"/>
                </a:solidFill>
              </a:rPr>
              <a:t> </a:t>
            </a:r>
            <a:endParaRPr lang="zh-CN" altLang="en-US" dirty="0">
              <a:solidFill>
                <a:prstClr val="white"/>
              </a:solidFill>
            </a:endParaRPr>
          </a:p>
        </p:txBody>
      </p:sp>
      <p:sp>
        <p:nvSpPr>
          <p:cNvPr id="41" name="矩形 40"/>
          <p:cNvSpPr/>
          <p:nvPr/>
        </p:nvSpPr>
        <p:spPr>
          <a:xfrm>
            <a:off x="3891152" y="3375492"/>
            <a:ext cx="3166232" cy="4397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800"/>
              </a:spcAft>
            </a:pPr>
            <a:r>
              <a:rPr lang="zh-CN" altLang="en-US" dirty="0">
                <a:solidFill>
                  <a:prstClr val="white"/>
                </a:solidFill>
              </a:rPr>
              <a:t>品牌希望传递给家长信息</a:t>
            </a:r>
            <a:endParaRPr lang="zh-CN" altLang="en-US" dirty="0">
              <a:solidFill>
                <a:prstClr val="white"/>
              </a:solidFill>
            </a:endParaRPr>
          </a:p>
        </p:txBody>
      </p:sp>
      <p:sp>
        <p:nvSpPr>
          <p:cNvPr id="42" name="文本框 24"/>
          <p:cNvSpPr/>
          <p:nvPr/>
        </p:nvSpPr>
        <p:spPr>
          <a:xfrm>
            <a:off x="3917239" y="3874183"/>
            <a:ext cx="5482829" cy="212365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a:buChar char="•"/>
              <a:defRPr/>
            </a:pPr>
            <a:r>
              <a:rPr lang="zh-CN" altLang="en-US" sz="1200" b="1" dirty="0">
                <a:solidFill>
                  <a:schemeClr val="accent4"/>
                </a:solidFill>
                <a:latin typeface="微软雅黑" pitchFamily="34" charset="-122"/>
                <a:ea typeface="微软雅黑"/>
                <a:cs typeface="Arial" panose="020B0604020202020204" pitchFamily="34" charset="0"/>
              </a:rPr>
              <a:t>专业：</a:t>
            </a:r>
            <a:r>
              <a:rPr lang="zh-CN" altLang="en-US" sz="1200" b="1" i="1" dirty="0">
                <a:solidFill>
                  <a:schemeClr val="accent5">
                    <a:lumMod val="50000"/>
                  </a:schemeClr>
                </a:solidFill>
                <a:latin typeface="微软雅黑" pitchFamily="34" charset="-122"/>
                <a:ea typeface="微软雅黑"/>
                <a:cs typeface="Arial" panose="020B0604020202020204" pitchFamily="34" charset="0"/>
              </a:rPr>
              <a:t>“</a:t>
            </a:r>
            <a:r>
              <a:rPr lang="zh-CN" altLang="en-US" sz="1200" i="1" dirty="0">
                <a:solidFill>
                  <a:prstClr val="black"/>
                </a:solidFill>
                <a:latin typeface="微软雅黑" pitchFamily="34" charset="-122"/>
                <a:ea typeface="微软雅黑"/>
                <a:cs typeface="Arial" panose="020B0604020202020204" pitchFamily="34" charset="0"/>
              </a:rPr>
              <a:t>作为运动教练，把孩子运动本身东西教好，包括出汗、体能评估、运动本身的技能，培养一个兴趣爱好”</a:t>
            </a:r>
            <a:endParaRPr lang="en-US" altLang="zh-CN" sz="1200" i="1" dirty="0">
              <a:solidFill>
                <a:prstClr val="black"/>
              </a:solidFill>
              <a:latin typeface="微软雅黑" pitchFamily="34" charset="-122"/>
              <a:ea typeface="微软雅黑"/>
              <a:cs typeface="Arial" panose="020B0604020202020204" pitchFamily="34" charset="0"/>
            </a:endParaRPr>
          </a:p>
          <a:p>
            <a:pPr marL="171450" lvl="0" indent="-171450">
              <a:spcAft>
                <a:spcPts val="600"/>
              </a:spcAft>
              <a:buFont typeface="Arial" panose="020B0604020202020204"/>
              <a:buChar char="•"/>
            </a:pPr>
            <a:r>
              <a:rPr lang="zh-CN" altLang="en-US" sz="1200" b="1" dirty="0">
                <a:solidFill>
                  <a:schemeClr val="accent4"/>
                </a:solidFill>
                <a:latin typeface="微软雅黑" pitchFamily="34" charset="-122"/>
                <a:ea typeface="微软雅黑"/>
                <a:cs typeface="Arial" panose="020B0604020202020204" pitchFamily="34" charset="0"/>
              </a:rPr>
              <a:t>爱心：</a:t>
            </a:r>
            <a:r>
              <a:rPr lang="zh-CN" altLang="en-US" sz="1200" i="1" dirty="0">
                <a:solidFill>
                  <a:prstClr val="black"/>
                </a:solidFill>
                <a:latin typeface="微软雅黑" pitchFamily="34" charset="-122"/>
                <a:ea typeface="微软雅黑"/>
                <a:cs typeface="Arial" panose="020B0604020202020204" pitchFamily="34" charset="0"/>
              </a:rPr>
              <a:t>“</a:t>
            </a:r>
            <a:r>
              <a:rPr lang="zh-CN" altLang="en-US" sz="1200" i="1" dirty="0">
                <a:solidFill>
                  <a:prstClr val="black"/>
                </a:solidFill>
                <a:latin typeface="微软雅黑" pitchFamily="34" charset="-122"/>
                <a:cs typeface="Arial" panose="020B0604020202020204" pitchFamily="34" charset="0"/>
              </a:rPr>
              <a:t>羽之爱的每一个教练都很用心、真心真意地对待和喜欢每一个孩子</a:t>
            </a:r>
            <a:r>
              <a:rPr lang="zh-CN" altLang="en-US" sz="1200" i="1" dirty="0">
                <a:solidFill>
                  <a:prstClr val="black"/>
                </a:solidFill>
                <a:latin typeface="微软雅黑" pitchFamily="34" charset="-122"/>
                <a:ea typeface="微软雅黑"/>
                <a:cs typeface="Arial" panose="020B0604020202020204" pitchFamily="34" charset="0"/>
              </a:rPr>
              <a:t>”</a:t>
            </a:r>
            <a:endParaRPr lang="en-US" altLang="zh-CN" sz="1200" i="1" dirty="0">
              <a:solidFill>
                <a:prstClr val="black"/>
              </a:solidFill>
              <a:latin typeface="微软雅黑" pitchFamily="34" charset="-122"/>
              <a:ea typeface="微软雅黑"/>
              <a:cs typeface="Arial" panose="020B0604020202020204" pitchFamily="34" charset="0"/>
            </a:endParaRPr>
          </a:p>
          <a:p>
            <a:pPr marL="171450" indent="-171450">
              <a:spcAft>
                <a:spcPts val="600"/>
              </a:spcAft>
              <a:buFont typeface="Arial" panose="020B0604020202020204"/>
              <a:buChar char="•"/>
            </a:pPr>
            <a:r>
              <a:rPr lang="zh-CN" altLang="en-US" sz="1200" b="1" dirty="0">
                <a:solidFill>
                  <a:schemeClr val="accent4"/>
                </a:solidFill>
                <a:latin typeface="微软雅黑" pitchFamily="34" charset="-122"/>
                <a:ea typeface="微软雅黑"/>
                <a:cs typeface="Arial" panose="020B0604020202020204" pitchFamily="34" charset="0"/>
              </a:rPr>
              <a:t>坚持希望：</a:t>
            </a:r>
            <a:r>
              <a:rPr lang="zh-CN" altLang="en-US" sz="1200" i="1" dirty="0">
                <a:solidFill>
                  <a:prstClr val="black"/>
                </a:solidFill>
                <a:latin typeface="微软雅黑" pitchFamily="34" charset="-122"/>
                <a:cs typeface="Arial" panose="020B0604020202020204" pitchFamily="34" charset="0"/>
              </a:rPr>
              <a:t>“打球不是最终目的，</a:t>
            </a:r>
            <a:r>
              <a:rPr lang="zh-CN" altLang="en-US" sz="1200" i="1" dirty="0">
                <a:solidFill>
                  <a:prstClr val="black"/>
                </a:solidFill>
                <a:latin typeface="微软雅黑" pitchFamily="34" charset="-122"/>
                <a:cs typeface="Arial" panose="020B0604020202020204" pitchFamily="34" charset="0"/>
                <a:sym typeface="+mn-ea"/>
              </a:rPr>
              <a:t>微小的一些改变也是进步，即使没有康复很好，但过了三五年身体更健康了，也会更放心</a:t>
            </a:r>
            <a:r>
              <a:rPr lang="zh-CN" altLang="en-US" sz="1200" i="1" dirty="0">
                <a:solidFill>
                  <a:prstClr val="black"/>
                </a:solidFill>
                <a:latin typeface="微软雅黑" pitchFamily="34" charset="-122"/>
                <a:cs typeface="Arial" panose="020B0604020202020204" pitchFamily="34" charset="0"/>
              </a:rPr>
              <a:t>”</a:t>
            </a:r>
            <a:endParaRPr lang="en-US" altLang="zh-CN" sz="1200" b="1" dirty="0">
              <a:solidFill>
                <a:schemeClr val="accent4"/>
              </a:solidFill>
              <a:latin typeface="微软雅黑" pitchFamily="34" charset="-122"/>
              <a:ea typeface="微软雅黑"/>
              <a:cs typeface="Arial" panose="020B0604020202020204" pitchFamily="34" charset="0"/>
            </a:endParaRPr>
          </a:p>
          <a:p>
            <a:pPr marL="171450" lvl="0" indent="-171450">
              <a:spcAft>
                <a:spcPts val="600"/>
              </a:spcAft>
              <a:buFont typeface="Arial" panose="020B0604020202020204"/>
              <a:buChar char="•"/>
            </a:pPr>
            <a:r>
              <a:rPr lang="zh-CN" altLang="en-US" sz="1200" b="1" dirty="0">
                <a:solidFill>
                  <a:schemeClr val="accent4"/>
                </a:solidFill>
                <a:latin typeface="微软雅黑" pitchFamily="34" charset="-122"/>
                <a:ea typeface="微软雅黑"/>
                <a:cs typeface="Arial" panose="020B0604020202020204" pitchFamily="34" charset="0"/>
              </a:rPr>
              <a:t>对孩子有信心</a:t>
            </a:r>
            <a:endParaRPr lang="en-US" altLang="zh-CN" sz="1200" b="1" dirty="0">
              <a:solidFill>
                <a:schemeClr val="accent4"/>
              </a:solidFill>
              <a:latin typeface="微软雅黑" pitchFamily="34" charset="-122"/>
              <a:ea typeface="微软雅黑"/>
              <a:cs typeface="Arial" panose="020B0604020202020204" pitchFamily="34" charset="0"/>
            </a:endParaRPr>
          </a:p>
          <a:p>
            <a:pPr marL="628650" lvl="1" indent="-171450">
              <a:spcAft>
                <a:spcPts val="600"/>
              </a:spcAft>
              <a:buFont typeface="Wingdings" panose="05000000000000000000"/>
              <a:buChar char="ü"/>
            </a:pPr>
            <a:r>
              <a:rPr lang="zh-CN" altLang="en-US" sz="1200" i="1" dirty="0">
                <a:solidFill>
                  <a:prstClr val="black"/>
                </a:solidFill>
                <a:latin typeface="微软雅黑" pitchFamily="34" charset="-122"/>
                <a:cs typeface="Arial" panose="020B0604020202020204" pitchFamily="34" charset="0"/>
              </a:rPr>
              <a:t>相信每一个孩子都能学会一项运动</a:t>
            </a:r>
            <a:endParaRPr lang="en-US" altLang="zh-CN" sz="1200" i="1" dirty="0">
              <a:solidFill>
                <a:prstClr val="black"/>
              </a:solidFill>
              <a:latin typeface="微软雅黑" pitchFamily="34" charset="-122"/>
              <a:cs typeface="Arial" panose="020B0604020202020204" pitchFamily="34" charset="0"/>
            </a:endParaRPr>
          </a:p>
          <a:p>
            <a:pPr marL="628650" lvl="1" indent="-171450">
              <a:spcAft>
                <a:spcPts val="600"/>
              </a:spcAft>
              <a:buFont typeface="Wingdings" panose="05000000000000000000"/>
              <a:buChar char="ü"/>
            </a:pPr>
            <a:r>
              <a:rPr lang="zh-CN" altLang="en-US" sz="1200" i="1" dirty="0">
                <a:solidFill>
                  <a:prstClr val="black"/>
                </a:solidFill>
                <a:latin typeface="微软雅黑" pitchFamily="34" charset="-122"/>
                <a:cs typeface="Arial" panose="020B0604020202020204" pitchFamily="34" charset="0"/>
              </a:rPr>
              <a:t>相信每一个孩子在球场上学到的技能，能够运用在生活中</a:t>
            </a:r>
            <a:endParaRPr lang="en-US" altLang="zh-CN" sz="1200" i="1" dirty="0">
              <a:solidFill>
                <a:prstClr val="black"/>
              </a:solidFill>
              <a:latin typeface="微软雅黑" pitchFamily="34" charset="-122"/>
              <a:cs typeface="Arial" panose="020B0604020202020204" pitchFamily="34" charset="0"/>
            </a:endParaRPr>
          </a:p>
          <a:p>
            <a:pPr marL="628650" lvl="1" indent="-171450">
              <a:buFont typeface="Wingdings" panose="05000000000000000000"/>
              <a:buChar char="ü"/>
            </a:pPr>
            <a:r>
              <a:rPr lang="zh-CN" altLang="en-US" sz="1200" i="1" dirty="0">
                <a:solidFill>
                  <a:prstClr val="black"/>
                </a:solidFill>
                <a:latin typeface="微软雅黑" pitchFamily="34" charset="-122"/>
                <a:cs typeface="Arial" panose="020B0604020202020204" pitchFamily="34" charset="0"/>
              </a:rPr>
              <a:t>相信每一个孩子都有社会价值</a:t>
            </a:r>
            <a:endParaRPr lang="en-US" altLang="zh-CN" sz="1200" i="1" dirty="0">
              <a:solidFill>
                <a:prstClr val="black"/>
              </a:solidFill>
              <a:latin typeface="微软雅黑" pitchFamily="34" charset="-122"/>
              <a:cs typeface="Arial" panose="020B0604020202020204" pitchFamily="34" charset="0"/>
            </a:endParaRPr>
          </a:p>
        </p:txBody>
      </p:sp>
      <p:sp>
        <p:nvSpPr>
          <p:cNvPr id="43" name="等腰三角形 42"/>
          <p:cNvSpPr/>
          <p:nvPr/>
        </p:nvSpPr>
        <p:spPr>
          <a:xfrm rot="5400000">
            <a:off x="7257316" y="3643087"/>
            <a:ext cx="4640521" cy="388340"/>
          </a:xfrm>
          <a:prstGeom prst="triangle">
            <a:avLst/>
          </a:prstGeom>
          <a:gradFill>
            <a:gsLst>
              <a:gs pos="0">
                <a:schemeClr val="accent1">
                  <a:lumMod val="40000"/>
                  <a:lumOff val="60000"/>
                </a:schemeClr>
              </a:gs>
              <a:gs pos="30000">
                <a:schemeClr val="accent1">
                  <a:lumMod val="20000"/>
                  <a:lumOff val="80000"/>
                </a:schemeClr>
              </a:gs>
              <a:gs pos="100000">
                <a:schemeClr val="accent1">
                  <a:tint val="23500"/>
                  <a:satMod val="16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文本框 43"/>
          <p:cNvSpPr/>
          <p:nvPr/>
        </p:nvSpPr>
        <p:spPr>
          <a:xfrm>
            <a:off x="9755957" y="2250918"/>
            <a:ext cx="1934528" cy="307777"/>
          </a:xfrm>
          <a:prstGeom prst="rect">
            <a:avLst/>
          </a:prstGeom>
          <a:noFill/>
        </p:spPr>
        <p:txBody>
          <a:bodyPr wrap="square" rtlCol="0">
            <a:spAutoFit/>
          </a:bodyPr>
          <a:lstStyle/>
          <a:p>
            <a:r>
              <a:rPr lang="zh-CN" altLang="en-US" sz="1400" b="1" dirty="0">
                <a:latin typeface="+mn-ea"/>
              </a:rPr>
              <a:t>增加“康复性”</a:t>
            </a:r>
            <a:endParaRPr lang="zh-CN" altLang="en-US" sz="1400" b="1" dirty="0">
              <a:latin typeface="+mn-ea"/>
            </a:endParaRPr>
          </a:p>
        </p:txBody>
      </p:sp>
      <p:sp>
        <p:nvSpPr>
          <p:cNvPr id="45" name="文本框 44"/>
          <p:cNvSpPr/>
          <p:nvPr/>
        </p:nvSpPr>
        <p:spPr>
          <a:xfrm>
            <a:off x="9755957" y="2599304"/>
            <a:ext cx="2048200" cy="830997"/>
          </a:xfrm>
          <a:prstGeom prst="rect">
            <a:avLst/>
          </a:prstGeom>
          <a:noFill/>
        </p:spPr>
        <p:txBody>
          <a:bodyPr wrap="square" rtlCol="0">
            <a:spAutoFit/>
          </a:bodyPr>
          <a:lstStyle/>
          <a:p>
            <a:r>
              <a:rPr lang="zh-CN" altLang="en-US" sz="1200" i="1" dirty="0">
                <a:latin typeface="+mn-ea"/>
              </a:rPr>
              <a:t>“我希望将来在”专业运动教练基础上，还增加一些明显康复价值，用品牌传播的术语说，就是关怀者”</a:t>
            </a:r>
            <a:endParaRPr lang="zh-CN" altLang="en-US" sz="1400" i="1" dirty="0">
              <a:latin typeface="+mn-ea"/>
            </a:endParaRPr>
          </a:p>
        </p:txBody>
      </p:sp>
      <p:sp>
        <p:nvSpPr>
          <p:cNvPr id="3" name="矩形 2"/>
          <p:cNvSpPr/>
          <p:nvPr/>
        </p:nvSpPr>
        <p:spPr>
          <a:xfrm>
            <a:off x="9788970" y="4168783"/>
            <a:ext cx="1989607" cy="1384995"/>
          </a:xfrm>
          <a:prstGeom prst="rect">
            <a:avLst/>
          </a:prstGeom>
          <a:noFill/>
        </p:spPr>
        <p:txBody>
          <a:bodyPr wrap="square" rtlCol="0">
            <a:spAutoFit/>
          </a:bodyPr>
          <a:lstStyle/>
          <a:p>
            <a:r>
              <a:rPr lang="zh-CN" altLang="en-US" sz="1200" i="1" dirty="0">
                <a:latin typeface="+mn-ea"/>
                <a:sym typeface="+mn-ea"/>
              </a:rPr>
              <a:t>“未来希望更多公益性，体现社会责任担当，因为250万的中国的孩子他们没有运动的环境，没有康复的路径，而我们的使命就是解决这样一个社会需求。”</a:t>
            </a:r>
            <a:endParaRPr lang="zh-CN" altLang="en-US" sz="1200" i="1" dirty="0">
              <a:latin typeface="+mn-ea"/>
            </a:endParaRPr>
          </a:p>
        </p:txBody>
      </p:sp>
      <p:sp>
        <p:nvSpPr>
          <p:cNvPr id="38" name="文本框 37"/>
          <p:cNvSpPr/>
          <p:nvPr/>
        </p:nvSpPr>
        <p:spPr>
          <a:xfrm>
            <a:off x="9755957" y="3855062"/>
            <a:ext cx="1934528" cy="307777"/>
          </a:xfrm>
          <a:prstGeom prst="rect">
            <a:avLst/>
          </a:prstGeom>
          <a:noFill/>
        </p:spPr>
        <p:txBody>
          <a:bodyPr wrap="square" rtlCol="0">
            <a:spAutoFit/>
          </a:bodyPr>
          <a:lstStyle/>
          <a:p>
            <a:r>
              <a:rPr lang="zh-CN" altLang="en-US" sz="1400" b="1" dirty="0">
                <a:latin typeface="+mn-ea"/>
              </a:rPr>
              <a:t>提升“公益性”</a:t>
            </a:r>
            <a:endParaRPr lang="zh-CN" altLang="en-US" sz="1400" b="1" dirty="0">
              <a:latin typeface="+mn-ea"/>
            </a:endParaRPr>
          </a:p>
        </p:txBody>
      </p:sp>
      <p:sp>
        <p:nvSpPr>
          <p:cNvPr id="46" name="文本框 45"/>
          <p:cNvSpPr/>
          <p:nvPr/>
        </p:nvSpPr>
        <p:spPr>
          <a:xfrm>
            <a:off x="9788970" y="1516996"/>
            <a:ext cx="1569660" cy="369332"/>
          </a:xfrm>
          <a:prstGeom prst="rect">
            <a:avLst/>
          </a:prstGeom>
          <a:noFill/>
        </p:spPr>
        <p:txBody>
          <a:bodyPr wrap="none" rtlCol="0">
            <a:spAutoFit/>
          </a:bodyPr>
          <a:lstStyle/>
          <a:p>
            <a:r>
              <a:rPr lang="zh-CN" altLang="en-US" b="1" dirty="0">
                <a:solidFill>
                  <a:schemeClr val="bg2"/>
                </a:solidFill>
              </a:rPr>
              <a:t>未来品牌愿景</a:t>
            </a:r>
            <a:endParaRPr lang="zh-CN" altLang="en-US" b="1" dirty="0">
              <a:solidFill>
                <a:schemeClr val="bg2"/>
              </a:solidFill>
            </a:endParaRPr>
          </a:p>
        </p:txBody>
      </p:sp>
      <p:sp>
        <p:nvSpPr>
          <p:cNvPr id="47" name="文本框 12"/>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：羽之爱赵教练及授课教练访谈，</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对象 6" hidden="1"/>
          <p:cNvPicPr/>
          <p:nvPr/>
        </p:nvPicPr>
        <p:blipFill>
          <a:blip r:embed="rId1"/>
          <a:stretch>
            <a:fillRect/>
          </a:stretch>
        </p:blipFill>
        <p:spPr>
          <a:xfrm>
            <a:off x="1588" y="1588"/>
            <a:ext cx="1588" cy="1588"/>
          </a:xfrm>
          <a:prstGeom prst="rect">
            <a:avLst/>
          </a:prstGeom>
        </p:spPr>
      </p:pic>
      <p:pic>
        <p:nvPicPr>
          <p:cNvPr id="8" name="对象 7" hidden="1"/>
          <p:cNvPicPr/>
          <p:nvPr/>
        </p:nvPicPr>
        <p:blipFill>
          <a:blip r:embed="rId1"/>
          <a:stretch>
            <a:fillRect/>
          </a:stretch>
        </p:blipFill>
        <p:spPr>
          <a:xfrm>
            <a:off x="1588" y="1588"/>
            <a:ext cx="1588" cy="1588"/>
          </a:xfrm>
          <a:prstGeom prst="rect">
            <a:avLst/>
          </a:prstGeom>
        </p:spPr>
      </p:pic>
      <p:sp>
        <p:nvSpPr>
          <p:cNvPr id="2" name="标题 1"/>
          <p:cNvSpPr>
            <a:spLocks noGrp="1"/>
          </p:cNvSpPr>
          <p:nvPr>
            <p:ph type="title"/>
          </p:nvPr>
        </p:nvSpPr>
        <p:spPr/>
        <p:txBody>
          <a:bodyPr vert="horz"/>
          <a:lstStyle/>
          <a:p>
            <a:r>
              <a:rPr lang="zh-CN" altLang="en-US" dirty="0"/>
              <a:t>羽之爱现有品牌形象感知（外部）</a:t>
            </a:r>
            <a:endParaRPr lang="zh-CN" altLang="en-US" dirty="0"/>
          </a:p>
        </p:txBody>
      </p:sp>
      <p:sp>
        <p:nvSpPr>
          <p:cNvPr id="5" name="文本占位符 4"/>
          <p:cNvSpPr>
            <a:spLocks noGrp="1"/>
          </p:cNvSpPr>
          <p:nvPr>
            <p:ph type="body" sz="quarter" idx="12"/>
          </p:nvPr>
        </p:nvSpPr>
        <p:spPr>
          <a:xfrm>
            <a:off x="699632" y="930961"/>
            <a:ext cx="10957473" cy="397489"/>
          </a:xfrm>
        </p:spPr>
        <p:txBody>
          <a:bodyPr>
            <a:normAutofit/>
          </a:bodyPr>
          <a:lstStyle/>
          <a:p>
            <a:r>
              <a:rPr lang="zh-CN" altLang="en-US" dirty="0"/>
              <a:t>各类学员家长们都感受到了羽之爱的爱心、专业与效果</a:t>
            </a:r>
            <a:endParaRPr lang="en-US" altLang="zh-CN"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3" name="文本占位符 39"/>
          <p:cNvSpPr/>
          <p:nvPr/>
        </p:nvSpPr>
        <p:spPr>
          <a:xfrm>
            <a:off x="1788908" y="6347970"/>
            <a:ext cx="3140144" cy="398845"/>
          </a:xfrm>
          <a:prstGeom prst="rect">
            <a:avLst/>
          </a:prstGeom>
        </p:spPr>
        <p:txBody>
          <a:bodyPr vert="horz" lIns="0" tIns="45720" rIns="91440" bIns="45720" rtlCol="0" anchor="ctr">
            <a:normAutofit/>
          </a:bodyPr>
          <a:lstStyle>
            <a:lvl1pPr marL="0" indent="0" algn="l" defTabSz="914400" rtl="0" eaLnBrk="1" latinLnBrk="0" hangingPunct="1">
              <a:lnSpc>
                <a:spcPct val="100000"/>
              </a:lnSpc>
              <a:spcBef>
                <a:spcPts val="1000"/>
              </a:spcBef>
              <a:buClrTx/>
              <a:buFont typeface="+mj-lt"/>
              <a:buNone/>
              <a:defRPr sz="1200" b="1" kern="1200">
                <a:solidFill>
                  <a:schemeClr val="tx1">
                    <a:lumMod val="75000"/>
                    <a:lumOff val="25000"/>
                  </a:schemeClr>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a:latin typeface="微软雅黑" charset="0"/>
                <a:ea typeface="微软雅黑" charset="0"/>
              </a:rPr>
              <a:t>羽之爱品牌规划咨询项目</a:t>
            </a:r>
            <a:endParaRPr lang="zh-CN" altLang="en-US" dirty="0">
              <a:latin typeface="微软雅黑" charset="0"/>
              <a:ea typeface="微软雅黑" charset="0"/>
            </a:endParaRPr>
          </a:p>
        </p:txBody>
      </p:sp>
      <p:sp>
        <p:nvSpPr>
          <p:cNvPr id="4" name="Text Box 390"/>
          <p:cNvSpPr>
            <a:spLocks noChangeArrowheads="1"/>
          </p:cNvSpPr>
          <p:nvPr/>
        </p:nvSpPr>
        <p:spPr bwMode="gray">
          <a:xfrm>
            <a:off x="1186416" y="1351791"/>
            <a:ext cx="2730179" cy="247444"/>
          </a:xfrm>
          <a:prstGeom prst="rect">
            <a:avLst/>
          </a:prstGeom>
          <a:noFill/>
          <a:ln w="9525">
            <a:noFill/>
            <a:miter lim="800000"/>
          </a:ln>
          <a:effectLst/>
        </p:spPr>
        <p:txBody>
          <a:bodyPr wrap="square" lIns="90000" tIns="46800" rIns="90000" bIns="46800" anchor="b">
            <a:noAutofit/>
          </a:bodyPr>
          <a:lstStyle/>
          <a:p>
            <a:pPr algn="ctr"/>
            <a:r>
              <a:rPr lang="zh-CN" altLang="en-US" sz="1600" b="1" dirty="0">
                <a:solidFill>
                  <a:schemeClr val="accent1"/>
                </a:solidFill>
                <a:latin typeface="+mn-ea"/>
              </a:rPr>
              <a:t>在训学员家长</a:t>
            </a:r>
            <a:endParaRPr lang="en-GB" sz="1600" b="1" dirty="0">
              <a:solidFill>
                <a:schemeClr val="accent1"/>
              </a:solidFill>
              <a:latin typeface="+mn-ea"/>
            </a:endParaRPr>
          </a:p>
        </p:txBody>
      </p:sp>
      <p:sp>
        <p:nvSpPr>
          <p:cNvPr id="9" name="矩形 8"/>
          <p:cNvSpPr/>
          <p:nvPr/>
        </p:nvSpPr>
        <p:spPr>
          <a:xfrm>
            <a:off x="8282081" y="1620294"/>
            <a:ext cx="3375025" cy="4803579"/>
          </a:xfrm>
          <a:prstGeom prst="rect">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tIns="46800" rtlCol="0" anchor="t"/>
          <a:lstStyle/>
          <a:p>
            <a:pPr lvl="0"/>
            <a:r>
              <a:rPr lang="zh-CN" altLang="en-US" sz="1200" b="1" dirty="0">
                <a:solidFill>
                  <a:srgbClr val="2898D9"/>
                </a:solidFill>
                <a:latin typeface="微软雅黑" pitchFamily="34" charset="-122"/>
                <a:cs typeface="Arial" panose="020B0604020202020204" pitchFamily="34" charset="0"/>
              </a:rPr>
              <a:t>有爱心、耐心、关怀心</a:t>
            </a:r>
            <a:endParaRPr lang="en-US" altLang="zh-CN" sz="1200" b="1" dirty="0">
              <a:solidFill>
                <a:srgbClr val="2898D9"/>
              </a:solidFill>
              <a:latin typeface="微软雅黑" pitchFamily="34" charset="-122"/>
              <a:cs typeface="Arial" panose="020B0604020202020204" pitchFamily="34" charset="0"/>
            </a:endParaRPr>
          </a:p>
          <a:p>
            <a:pPr lvl="0"/>
            <a:endParaRPr lang="en-US" altLang="zh-CN" sz="700" b="1" dirty="0">
              <a:solidFill>
                <a:srgbClr val="2898D9"/>
              </a:solidFill>
              <a:latin typeface="微软雅黑" pitchFamily="34" charset="-122"/>
              <a:cs typeface="Arial" panose="020B0604020202020204" pitchFamily="34" charset="0"/>
            </a:endParaRPr>
          </a:p>
          <a:p>
            <a:pPr marL="171450" lvl="0" indent="-171450">
              <a:buFont typeface="Wingdings" panose="05000000000000000000"/>
              <a:buChar char="Ø"/>
            </a:pPr>
            <a:r>
              <a:rPr lang="zh-CN" altLang="en-US" sz="1100" i="1" dirty="0">
                <a:solidFill>
                  <a:srgbClr val="000000"/>
                </a:solidFill>
                <a:latin typeface="微软雅黑"/>
              </a:rPr>
              <a:t>“赵教练比较能够鼓励孩子。有的孩子一开始比较抗拒。都知道怎么让孩子情绪快速平复下来，能够坚持把这节课上完，对特殊孩子来说是一个很重要的开始”</a:t>
            </a:r>
            <a:endParaRPr lang="en-US" altLang="zh-CN" sz="1100" i="1" dirty="0">
              <a:solidFill>
                <a:srgbClr val="000000"/>
              </a:solidFill>
              <a:latin typeface="微软雅黑"/>
            </a:endParaRPr>
          </a:p>
          <a:p>
            <a:pPr lvl="0"/>
            <a:endParaRPr lang="en-US" altLang="zh-CN" sz="300" i="1" dirty="0">
              <a:solidFill>
                <a:prstClr val="black"/>
              </a:solidFill>
              <a:latin typeface="微软雅黑"/>
              <a:cs typeface="Arial" panose="020B0604020202020204" pitchFamily="34" charset="0"/>
            </a:endParaRPr>
          </a:p>
          <a:p>
            <a:pPr marL="171450" lvl="0" indent="-171450">
              <a:buFont typeface="Wingdings" panose="05000000000000000000"/>
              <a:buChar char="Ø"/>
            </a:pPr>
            <a:r>
              <a:rPr lang="en-US" altLang="zh-CN" sz="1100" i="1" dirty="0">
                <a:solidFill>
                  <a:srgbClr val="000000"/>
                </a:solidFill>
                <a:latin typeface="微软雅黑"/>
              </a:rPr>
              <a:t>“</a:t>
            </a:r>
            <a:r>
              <a:rPr lang="zh-CN" altLang="en-US" sz="1100" i="1" dirty="0">
                <a:solidFill>
                  <a:srgbClr val="000000"/>
                </a:solidFill>
                <a:latin typeface="微软雅黑"/>
              </a:rPr>
              <a:t>活泼、有爱心、快乐、专业”</a:t>
            </a:r>
            <a:endParaRPr lang="en-US" altLang="zh-CN" sz="1100" i="1" dirty="0">
              <a:solidFill>
                <a:srgbClr val="000000"/>
              </a:solidFill>
              <a:latin typeface="微软雅黑"/>
            </a:endParaRPr>
          </a:p>
          <a:p>
            <a:pPr lvl="0"/>
            <a:endParaRPr lang="en-US" altLang="zh-CN" sz="700" i="1" dirty="0">
              <a:solidFill>
                <a:srgbClr val="000000"/>
              </a:solidFill>
              <a:latin typeface="PingFang SC" panose="020B0400000000000000" pitchFamily="34" charset="-122"/>
              <a:ea typeface="PingFang SC" panose="020B0400000000000000" pitchFamily="34" charset="-122"/>
            </a:endParaRPr>
          </a:p>
          <a:p>
            <a:pPr lvl="0"/>
            <a:r>
              <a:rPr lang="zh-CN" altLang="en-US" sz="1200" b="1" dirty="0">
                <a:solidFill>
                  <a:srgbClr val="2898D9"/>
                </a:solidFill>
                <a:latin typeface="微软雅黑" pitchFamily="34" charset="-122"/>
                <a:cs typeface="Arial" panose="020B0604020202020204" pitchFamily="34" charset="0"/>
              </a:rPr>
              <a:t>专业、因材施教</a:t>
            </a:r>
            <a:endParaRPr lang="en-US" altLang="zh-CN" sz="1200" b="1" dirty="0">
              <a:solidFill>
                <a:srgbClr val="2898D9"/>
              </a:solidFill>
              <a:latin typeface="微软雅黑" pitchFamily="34" charset="-122"/>
              <a:cs typeface="Arial" panose="020B0604020202020204" pitchFamily="34" charset="0"/>
            </a:endParaRPr>
          </a:p>
          <a:p>
            <a:pPr lvl="0"/>
            <a:endParaRPr lang="en-US" altLang="zh-CN" sz="700" b="1" dirty="0">
              <a:solidFill>
                <a:srgbClr val="2898D9"/>
              </a:solidFill>
              <a:highlight>
                <a:srgbClr val="FFFF00"/>
              </a:highlight>
              <a:latin typeface="微软雅黑" pitchFamily="34" charset="-122"/>
              <a:cs typeface="Arial" panose="020B0604020202020204" pitchFamily="34" charset="0"/>
            </a:endParaRPr>
          </a:p>
          <a:p>
            <a:pPr marL="171450" lvl="0" indent="-171450">
              <a:buFont typeface="Wingdings" panose="05000000000000000000"/>
              <a:buChar char="Ø"/>
            </a:pPr>
            <a:r>
              <a:rPr lang="zh-CN" altLang="en-US" sz="1100" i="1" dirty="0">
                <a:solidFill>
                  <a:srgbClr val="000000"/>
                </a:solidFill>
                <a:latin typeface="微软雅黑"/>
              </a:rPr>
              <a:t>“更细致的，不是大家一起做动作，根据孩子能力和进步速度来安排强度”</a:t>
            </a:r>
            <a:endParaRPr lang="en-US" altLang="zh-CN" sz="1100" i="1" dirty="0">
              <a:solidFill>
                <a:srgbClr val="000000"/>
              </a:solidFill>
              <a:latin typeface="微软雅黑"/>
            </a:endParaRPr>
          </a:p>
          <a:p>
            <a:pPr lvl="0"/>
            <a:endParaRPr lang="en-US" altLang="zh-CN" sz="300" i="1" dirty="0">
              <a:solidFill>
                <a:prstClr val="black"/>
              </a:solidFill>
              <a:latin typeface="微软雅黑"/>
              <a:cs typeface="Arial" panose="020B0604020202020204" pitchFamily="34" charset="0"/>
            </a:endParaRPr>
          </a:p>
          <a:p>
            <a:pPr marL="171450" lvl="0" indent="-171450">
              <a:buFont typeface="Wingdings" panose="05000000000000000000"/>
              <a:buChar char="Ø"/>
            </a:pPr>
            <a:r>
              <a:rPr lang="en-US" altLang="zh-CN" sz="1100" i="1" dirty="0">
                <a:solidFill>
                  <a:srgbClr val="000000"/>
                </a:solidFill>
                <a:latin typeface="微软雅黑"/>
              </a:rPr>
              <a:t>“</a:t>
            </a:r>
            <a:r>
              <a:rPr lang="zh-CN" altLang="en-US" sz="1100" i="1" dirty="0">
                <a:solidFill>
                  <a:srgbClr val="000000"/>
                </a:solidFill>
                <a:latin typeface="微软雅黑"/>
              </a:rPr>
              <a:t>教练比较专业。不只是因为会打羽毛球，知道和愿意如何教特殊孩子”</a:t>
            </a:r>
            <a:endParaRPr lang="en-US" altLang="zh-CN" sz="1100" i="1" dirty="0">
              <a:solidFill>
                <a:srgbClr val="000000"/>
              </a:solidFill>
              <a:latin typeface="微软雅黑"/>
            </a:endParaRPr>
          </a:p>
          <a:p>
            <a:pPr lvl="0"/>
            <a:endParaRPr lang="en-US" altLang="zh-CN" sz="300" i="1" dirty="0">
              <a:solidFill>
                <a:prstClr val="black"/>
              </a:solidFill>
              <a:latin typeface="微软雅黑"/>
              <a:cs typeface="Arial" panose="020B0604020202020204" pitchFamily="34" charset="0"/>
            </a:endParaRPr>
          </a:p>
          <a:p>
            <a:pPr marL="171450" lvl="0" indent="-171450">
              <a:buFont typeface="Wingdings" panose="05000000000000000000"/>
              <a:buChar char="Ø"/>
            </a:pPr>
            <a:r>
              <a:rPr lang="en-US" altLang="zh-CN" sz="1100" i="1" dirty="0">
                <a:solidFill>
                  <a:srgbClr val="000000"/>
                </a:solidFill>
                <a:latin typeface="微软雅黑"/>
              </a:rPr>
              <a:t>“</a:t>
            </a:r>
            <a:r>
              <a:rPr lang="zh-CN" altLang="en-US" sz="1100" i="1" dirty="0">
                <a:solidFill>
                  <a:srgbClr val="000000"/>
                </a:solidFill>
                <a:latin typeface="微软雅黑"/>
              </a:rPr>
              <a:t>细致、耐心、循序渐进（这个很重要）、因材施教</a:t>
            </a:r>
            <a:r>
              <a:rPr lang="en-US" altLang="zh-CN" sz="1100" i="1" dirty="0">
                <a:solidFill>
                  <a:srgbClr val="000000"/>
                </a:solidFill>
                <a:latin typeface="微软雅黑"/>
              </a:rPr>
              <a:t>”</a:t>
            </a:r>
            <a:endParaRPr lang="en-US" altLang="zh-CN" sz="1100" i="1" dirty="0">
              <a:solidFill>
                <a:srgbClr val="000000"/>
              </a:solidFill>
              <a:latin typeface="微软雅黑"/>
            </a:endParaRPr>
          </a:p>
          <a:p>
            <a:pPr lvl="0"/>
            <a:endParaRPr lang="en-US" altLang="zh-CN" sz="700" i="1" dirty="0">
              <a:solidFill>
                <a:srgbClr val="000000"/>
              </a:solidFill>
              <a:latin typeface="PingFang SC" panose="020B0400000000000000" pitchFamily="34" charset="-122"/>
              <a:ea typeface="PingFang SC" panose="020B0400000000000000" pitchFamily="34" charset="-122"/>
            </a:endParaRPr>
          </a:p>
          <a:p>
            <a:pPr lvl="0"/>
            <a:r>
              <a:rPr lang="zh-CN" altLang="en-US" sz="1200" b="1" dirty="0">
                <a:solidFill>
                  <a:srgbClr val="2898D9"/>
                </a:solidFill>
                <a:latin typeface="微软雅黑" pitchFamily="34" charset="-122"/>
                <a:cs typeface="Arial" panose="020B0604020202020204" pitchFamily="34" charset="0"/>
              </a:rPr>
              <a:t>可替代选项少</a:t>
            </a:r>
            <a:endParaRPr lang="en-US" altLang="zh-CN" sz="1200" b="1" dirty="0">
              <a:solidFill>
                <a:srgbClr val="2898D9"/>
              </a:solidFill>
              <a:latin typeface="微软雅黑" pitchFamily="34" charset="-122"/>
              <a:cs typeface="Arial" panose="020B0604020202020204" pitchFamily="34" charset="0"/>
            </a:endParaRPr>
          </a:p>
          <a:p>
            <a:pPr lvl="0"/>
            <a:endParaRPr lang="en-US" altLang="zh-CN" sz="700" b="1" dirty="0">
              <a:solidFill>
                <a:srgbClr val="2898D9"/>
              </a:solidFill>
              <a:latin typeface="微软雅黑" pitchFamily="34" charset="-122"/>
              <a:cs typeface="Arial" panose="020B0604020202020204" pitchFamily="34" charset="0"/>
            </a:endParaRPr>
          </a:p>
          <a:p>
            <a:pPr marL="171450" lvl="0" indent="-171450">
              <a:buFont typeface="Wingdings" panose="05000000000000000000"/>
              <a:buChar char="Ø"/>
            </a:pPr>
            <a:r>
              <a:rPr lang="zh-CN" altLang="en-US" sz="1100" i="1" dirty="0">
                <a:solidFill>
                  <a:srgbClr val="000000"/>
                </a:solidFill>
                <a:latin typeface="微软雅黑"/>
              </a:rPr>
              <a:t>“几乎没有别的选择。有个别机构教游泳。但是如果是教球类、技巧类，基本是看教练愿意教的，如果是能力好是可以混在普通学生群体中学习，但能力差的几乎没地方去”</a:t>
            </a:r>
            <a:endParaRPr lang="en-US" altLang="zh-CN" sz="1100" i="1" dirty="0">
              <a:solidFill>
                <a:srgbClr val="000000"/>
              </a:solidFill>
              <a:latin typeface="微软雅黑"/>
            </a:endParaRPr>
          </a:p>
          <a:p>
            <a:pPr lvl="0"/>
            <a:endParaRPr lang="en-US" altLang="zh-CN" sz="300" i="1" dirty="0">
              <a:solidFill>
                <a:prstClr val="black"/>
              </a:solidFill>
              <a:latin typeface="微软雅黑"/>
              <a:cs typeface="Arial" panose="020B0604020202020204" pitchFamily="34" charset="0"/>
            </a:endParaRPr>
          </a:p>
          <a:p>
            <a:pPr algn="ctr"/>
            <a:endParaRPr lang="zh-CN" altLang="en-US" dirty="0">
              <a:latin typeface="+mn-ea"/>
            </a:endParaRPr>
          </a:p>
        </p:txBody>
      </p:sp>
      <p:sp>
        <p:nvSpPr>
          <p:cNvPr id="10" name="Text Box 390"/>
          <p:cNvSpPr>
            <a:spLocks noChangeArrowheads="1"/>
          </p:cNvSpPr>
          <p:nvPr/>
        </p:nvSpPr>
        <p:spPr bwMode="gray">
          <a:xfrm>
            <a:off x="8334617" y="1343720"/>
            <a:ext cx="2730179" cy="247444"/>
          </a:xfrm>
          <a:prstGeom prst="rect">
            <a:avLst/>
          </a:prstGeom>
          <a:noFill/>
          <a:ln w="9525">
            <a:noFill/>
            <a:miter lim="800000"/>
          </a:ln>
          <a:effectLst/>
        </p:spPr>
        <p:txBody>
          <a:bodyPr wrap="square" lIns="90000" tIns="46800" rIns="90000" bIns="46800" anchor="b">
            <a:noAutofit/>
          </a:bodyPr>
          <a:lstStyle/>
          <a:p>
            <a:pPr algn="ctr"/>
            <a:r>
              <a:rPr lang="zh-CN" altLang="en-US" sz="1600" b="1" dirty="0">
                <a:solidFill>
                  <a:schemeClr val="accent1"/>
                </a:solidFill>
                <a:latin typeface="+mn-ea"/>
              </a:rPr>
              <a:t>流失学员家长</a:t>
            </a:r>
            <a:endParaRPr lang="en-GB" sz="1600" b="1" dirty="0">
              <a:solidFill>
                <a:schemeClr val="accent1"/>
              </a:solidFill>
              <a:latin typeface="+mn-ea"/>
            </a:endParaRPr>
          </a:p>
        </p:txBody>
      </p:sp>
      <p:sp>
        <p:nvSpPr>
          <p:cNvPr id="11" name="Text Box 390"/>
          <p:cNvSpPr>
            <a:spLocks noChangeArrowheads="1"/>
          </p:cNvSpPr>
          <p:nvPr/>
        </p:nvSpPr>
        <p:spPr bwMode="gray">
          <a:xfrm>
            <a:off x="5177064" y="1342615"/>
            <a:ext cx="2730179" cy="247444"/>
          </a:xfrm>
          <a:prstGeom prst="rect">
            <a:avLst/>
          </a:prstGeom>
          <a:noFill/>
          <a:ln w="9525">
            <a:noFill/>
            <a:miter lim="800000"/>
          </a:ln>
          <a:effectLst/>
        </p:spPr>
        <p:txBody>
          <a:bodyPr wrap="square" lIns="90000" tIns="46800" rIns="90000" bIns="46800" anchor="b">
            <a:noAutofit/>
          </a:bodyPr>
          <a:lstStyle/>
          <a:p>
            <a:pPr algn="ctr"/>
            <a:r>
              <a:rPr lang="zh-CN" altLang="en-US" sz="1600" b="1" dirty="0">
                <a:solidFill>
                  <a:schemeClr val="accent1"/>
                </a:solidFill>
                <a:latin typeface="+mn-ea"/>
              </a:rPr>
              <a:t>潜在学员家长</a:t>
            </a:r>
            <a:endParaRPr lang="en-GB" sz="1600" b="1" dirty="0">
              <a:solidFill>
                <a:schemeClr val="accent1"/>
              </a:solidFill>
              <a:latin typeface="+mn-ea"/>
            </a:endParaRPr>
          </a:p>
        </p:txBody>
      </p:sp>
      <p:sp>
        <p:nvSpPr>
          <p:cNvPr id="14" name="矩形 13"/>
          <p:cNvSpPr/>
          <p:nvPr/>
        </p:nvSpPr>
        <p:spPr>
          <a:xfrm>
            <a:off x="576454" y="1613400"/>
            <a:ext cx="3814793" cy="4796381"/>
          </a:xfrm>
          <a:prstGeom prst="rect">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lvl="0"/>
            <a:r>
              <a:rPr lang="zh-CN" altLang="en-US" sz="1200" b="1" dirty="0">
                <a:solidFill>
                  <a:srgbClr val="2898D9"/>
                </a:solidFill>
                <a:latin typeface="微软雅黑" pitchFamily="34" charset="-122"/>
                <a:cs typeface="Arial" panose="020B0604020202020204" pitchFamily="34" charset="0"/>
              </a:rPr>
              <a:t>有爱心、耐心、关怀心</a:t>
            </a:r>
            <a:endParaRPr lang="en-US" altLang="zh-CN" sz="1200" b="1" dirty="0">
              <a:solidFill>
                <a:srgbClr val="2898D9"/>
              </a:solidFill>
              <a:latin typeface="微软雅黑" pitchFamily="34" charset="-122"/>
              <a:cs typeface="Arial" panose="020B0604020202020204" pitchFamily="34" charset="0"/>
            </a:endParaRPr>
          </a:p>
          <a:p>
            <a:pPr lvl="0"/>
            <a:endParaRPr lang="en-US" altLang="zh-CN" sz="700" b="1" dirty="0">
              <a:solidFill>
                <a:srgbClr val="2898D9"/>
              </a:solidFill>
              <a:latin typeface="微软雅黑" pitchFamily="34" charset="-122"/>
              <a:cs typeface="Arial" panose="020B0604020202020204" pitchFamily="34" charset="0"/>
            </a:endParaRPr>
          </a:p>
          <a:p>
            <a:pPr marL="171450" lvl="0" indent="-171450">
              <a:buFont typeface="Wingdings" panose="05000000000000000000"/>
              <a:buChar char="Ø"/>
            </a:pPr>
            <a:r>
              <a:rPr lang="zh-CN" altLang="en-US" sz="1100" i="1" dirty="0">
                <a:solidFill>
                  <a:srgbClr val="000000"/>
                </a:solidFill>
                <a:latin typeface="微软雅黑"/>
              </a:rPr>
              <a:t>“教练有耐心，会从最基础开始根据孩子能力一步步教，还会穿插集体游戏</a:t>
            </a:r>
            <a:r>
              <a:rPr lang="zh-CN" altLang="en-US" sz="1100" i="1" dirty="0">
                <a:solidFill>
                  <a:prstClr val="black"/>
                </a:solidFill>
                <a:latin typeface="微软雅黑"/>
                <a:cs typeface="Arial" panose="020B0604020202020204" pitchFamily="34" charset="0"/>
              </a:rPr>
              <a:t>”</a:t>
            </a:r>
            <a:endParaRPr lang="en-US" altLang="zh-CN" sz="1100" i="1" dirty="0">
              <a:solidFill>
                <a:prstClr val="black"/>
              </a:solidFill>
              <a:latin typeface="微软雅黑"/>
              <a:cs typeface="Arial" panose="020B0604020202020204" pitchFamily="34" charset="0"/>
            </a:endParaRPr>
          </a:p>
          <a:p>
            <a:pPr lvl="0"/>
            <a:endParaRPr lang="en-US" altLang="zh-CN" sz="300" i="1" dirty="0">
              <a:solidFill>
                <a:prstClr val="black"/>
              </a:solidFill>
              <a:latin typeface="微软雅黑"/>
              <a:cs typeface="Arial" panose="020B0604020202020204" pitchFamily="34" charset="0"/>
            </a:endParaRPr>
          </a:p>
          <a:p>
            <a:pPr marL="171450" lvl="0" indent="-171450">
              <a:buFont typeface="Wingdings" panose="05000000000000000000"/>
              <a:buChar char="Ø"/>
            </a:pPr>
            <a:r>
              <a:rPr lang="en-US" altLang="zh-CN" sz="1100" i="1" dirty="0">
                <a:solidFill>
                  <a:srgbClr val="000000"/>
                </a:solidFill>
                <a:latin typeface="微软雅黑"/>
              </a:rPr>
              <a:t>“</a:t>
            </a:r>
            <a:r>
              <a:rPr lang="zh-CN" altLang="en-US" sz="1100" i="1" dirty="0">
                <a:solidFill>
                  <a:srgbClr val="000000"/>
                </a:solidFill>
                <a:latin typeface="微软雅黑"/>
              </a:rPr>
              <a:t>羽之爱了解孩子的问题，会更加包容特殊孩子，教练很有耐心帮助孩子，对事不对人。上海疫情期间，羽之爱顶着压力是最早开的，这样孩子就有了一个体育锻炼去处</a:t>
            </a:r>
            <a:r>
              <a:rPr lang="en-US" altLang="zh-CN" sz="1100" i="1" dirty="0">
                <a:solidFill>
                  <a:srgbClr val="000000"/>
                </a:solidFill>
                <a:latin typeface="微软雅黑"/>
              </a:rPr>
              <a:t>”</a:t>
            </a:r>
            <a:endParaRPr lang="en-US" altLang="zh-CN" sz="1100" i="1" dirty="0">
              <a:solidFill>
                <a:srgbClr val="000000"/>
              </a:solidFill>
              <a:latin typeface="微软雅黑"/>
            </a:endParaRPr>
          </a:p>
          <a:p>
            <a:pPr lvl="0"/>
            <a:endParaRPr lang="en-US" altLang="zh-CN" sz="700" i="1" dirty="0">
              <a:solidFill>
                <a:srgbClr val="000000"/>
              </a:solidFill>
              <a:latin typeface="PingFang SC" panose="020B0400000000000000" pitchFamily="34" charset="-122"/>
              <a:ea typeface="PingFang SC" panose="020B0400000000000000" pitchFamily="34" charset="-122"/>
            </a:endParaRPr>
          </a:p>
          <a:p>
            <a:pPr lvl="0"/>
            <a:r>
              <a:rPr lang="zh-CN" altLang="en-US" sz="1200" b="1" dirty="0">
                <a:solidFill>
                  <a:srgbClr val="2898D9"/>
                </a:solidFill>
                <a:latin typeface="微软雅黑" pitchFamily="34" charset="-122"/>
                <a:cs typeface="Arial" panose="020B0604020202020204" pitchFamily="34" charset="0"/>
              </a:rPr>
              <a:t>专业、合理、因材施教</a:t>
            </a:r>
            <a:endParaRPr lang="en-US" altLang="zh-CN" sz="1200" b="1" dirty="0">
              <a:solidFill>
                <a:srgbClr val="2898D9"/>
              </a:solidFill>
              <a:latin typeface="微软雅黑" pitchFamily="34" charset="-122"/>
              <a:cs typeface="Arial" panose="020B0604020202020204" pitchFamily="34" charset="0"/>
            </a:endParaRPr>
          </a:p>
          <a:p>
            <a:pPr lvl="0"/>
            <a:endParaRPr lang="en-US" altLang="zh-CN" sz="700" b="1" dirty="0">
              <a:solidFill>
                <a:srgbClr val="2898D9"/>
              </a:solidFill>
              <a:latin typeface="微软雅黑" pitchFamily="34" charset="-122"/>
              <a:cs typeface="Arial" panose="020B0604020202020204" pitchFamily="34" charset="0"/>
            </a:endParaRPr>
          </a:p>
          <a:p>
            <a:pPr marL="171450" lvl="0" indent="-171450">
              <a:buFont typeface="Wingdings" panose="05000000000000000000"/>
              <a:buChar char="Ø"/>
            </a:pPr>
            <a:r>
              <a:rPr lang="zh-CN" altLang="en-US" sz="1100" i="1" dirty="0">
                <a:solidFill>
                  <a:srgbClr val="000000"/>
                </a:solidFill>
                <a:latin typeface="微软雅黑"/>
              </a:rPr>
              <a:t>“赵教练很专业，做事非常认真。包括有一些动作，回家巩固的部分需要家长参与，并且需要录制视频打卡，老师也会点评”</a:t>
            </a:r>
            <a:endParaRPr lang="en-US" altLang="zh-CN" sz="1100" i="1" dirty="0">
              <a:solidFill>
                <a:srgbClr val="000000"/>
              </a:solidFill>
              <a:latin typeface="微软雅黑"/>
            </a:endParaRPr>
          </a:p>
          <a:p>
            <a:pPr lvl="0"/>
            <a:endParaRPr lang="en-US" altLang="zh-CN" sz="300" i="1" dirty="0">
              <a:solidFill>
                <a:prstClr val="black"/>
              </a:solidFill>
              <a:latin typeface="微软雅黑"/>
              <a:cs typeface="Arial" panose="020B0604020202020204" pitchFamily="34" charset="0"/>
            </a:endParaRPr>
          </a:p>
          <a:p>
            <a:pPr marL="171450" lvl="0" indent="-171450">
              <a:buFont typeface="Wingdings" panose="05000000000000000000"/>
              <a:buChar char="Ø"/>
            </a:pPr>
            <a:r>
              <a:rPr lang="en-US" altLang="zh-CN" sz="1100" i="1" dirty="0">
                <a:solidFill>
                  <a:srgbClr val="000000"/>
                </a:solidFill>
                <a:latin typeface="微软雅黑"/>
              </a:rPr>
              <a:t>“</a:t>
            </a:r>
            <a:r>
              <a:rPr lang="zh-CN" altLang="en-US" sz="1100" i="1" dirty="0">
                <a:solidFill>
                  <a:srgbClr val="000000"/>
                </a:solidFill>
                <a:latin typeface="微软雅黑"/>
              </a:rPr>
              <a:t>外面这种机构不可能做成一个长期的、系统的训练而保证效果，只求一两次</a:t>
            </a:r>
            <a:r>
              <a:rPr lang="en-US" altLang="zh-CN" sz="1100" i="1" dirty="0">
                <a:solidFill>
                  <a:srgbClr val="000000"/>
                </a:solidFill>
                <a:latin typeface="微软雅黑"/>
              </a:rPr>
              <a:t>”</a:t>
            </a:r>
            <a:endParaRPr lang="en-US" altLang="zh-CN" sz="1100" i="1" dirty="0">
              <a:solidFill>
                <a:srgbClr val="000000"/>
              </a:solidFill>
              <a:latin typeface="微软雅黑"/>
            </a:endParaRPr>
          </a:p>
          <a:p>
            <a:pPr lvl="0"/>
            <a:endParaRPr lang="en-US" altLang="zh-CN" sz="300" i="1" dirty="0">
              <a:solidFill>
                <a:prstClr val="black"/>
              </a:solidFill>
              <a:latin typeface="微软雅黑"/>
              <a:cs typeface="Arial" panose="020B0604020202020204" pitchFamily="34" charset="0"/>
            </a:endParaRPr>
          </a:p>
          <a:p>
            <a:pPr lvl="0"/>
            <a:endParaRPr lang="en-US" altLang="zh-CN" sz="700" i="1" dirty="0">
              <a:solidFill>
                <a:srgbClr val="000000"/>
              </a:solidFill>
              <a:latin typeface="PingFang SC" panose="020B0400000000000000" pitchFamily="34" charset="-122"/>
              <a:ea typeface="PingFang SC" panose="020B0400000000000000" pitchFamily="34" charset="-122"/>
            </a:endParaRPr>
          </a:p>
          <a:p>
            <a:pPr lvl="0"/>
            <a:r>
              <a:rPr lang="zh-CN" altLang="en-US" sz="1200" b="1" dirty="0">
                <a:solidFill>
                  <a:srgbClr val="2898D9"/>
                </a:solidFill>
                <a:latin typeface="微软雅黑" pitchFamily="34" charset="-122"/>
                <a:cs typeface="Arial" panose="020B0604020202020204" pitchFamily="34" charset="0"/>
              </a:rPr>
              <a:t>有效果、孩子反馈好</a:t>
            </a:r>
            <a:endParaRPr lang="en-US" altLang="zh-CN" sz="1200" b="1" dirty="0">
              <a:solidFill>
                <a:srgbClr val="2898D9"/>
              </a:solidFill>
              <a:latin typeface="微软雅黑" pitchFamily="34" charset="-122"/>
              <a:cs typeface="Arial" panose="020B0604020202020204" pitchFamily="34" charset="0"/>
            </a:endParaRPr>
          </a:p>
          <a:p>
            <a:pPr lvl="0"/>
            <a:endParaRPr lang="en-US" altLang="zh-CN" sz="700" b="1" dirty="0">
              <a:solidFill>
                <a:srgbClr val="2898D9"/>
              </a:solidFill>
              <a:latin typeface="微软雅黑" pitchFamily="34" charset="-122"/>
              <a:cs typeface="Arial" panose="020B0604020202020204" pitchFamily="34" charset="0"/>
            </a:endParaRPr>
          </a:p>
          <a:p>
            <a:pPr marL="171450" lvl="0" indent="-171450">
              <a:buFont typeface="Wingdings" panose="05000000000000000000"/>
              <a:buChar char="Ø"/>
            </a:pPr>
            <a:r>
              <a:rPr lang="zh-CN" altLang="en-US" sz="1100" i="1" dirty="0">
                <a:solidFill>
                  <a:srgbClr val="000000"/>
                </a:solidFill>
                <a:latin typeface="微软雅黑"/>
              </a:rPr>
              <a:t>“孩子自身喜欢。他喜欢教练喜欢课程，这样才有主动性”</a:t>
            </a:r>
            <a:endParaRPr lang="en-US" altLang="zh-CN" sz="1100" i="1" dirty="0">
              <a:solidFill>
                <a:srgbClr val="000000"/>
              </a:solidFill>
              <a:latin typeface="微软雅黑"/>
            </a:endParaRPr>
          </a:p>
          <a:p>
            <a:pPr lvl="0"/>
            <a:endParaRPr lang="en-US" altLang="zh-CN" sz="300" i="1" dirty="0">
              <a:solidFill>
                <a:prstClr val="black"/>
              </a:solidFill>
              <a:latin typeface="微软雅黑"/>
              <a:cs typeface="Arial" panose="020B0604020202020204" pitchFamily="34" charset="0"/>
            </a:endParaRPr>
          </a:p>
          <a:p>
            <a:pPr marL="171450" lvl="0" indent="-171450">
              <a:buFont typeface="Wingdings" panose="05000000000000000000"/>
              <a:buChar char="Ø"/>
            </a:pPr>
            <a:r>
              <a:rPr lang="en-US" altLang="zh-CN" sz="1100" i="1" dirty="0">
                <a:solidFill>
                  <a:srgbClr val="000000"/>
                </a:solidFill>
                <a:latin typeface="微软雅黑"/>
              </a:rPr>
              <a:t>“</a:t>
            </a:r>
            <a:r>
              <a:rPr lang="zh-CN" altLang="en-US" sz="1100" i="1" dirty="0">
                <a:solidFill>
                  <a:srgbClr val="000000"/>
                </a:solidFill>
                <a:latin typeface="微软雅黑"/>
              </a:rPr>
              <a:t>羽之爱提供了一个小集体的环境，觉得至少在一帮特殊娃当中，孩子的集体意识、在集体中该怎么合适地去行为、听指令，是有进步的，比刚开始要好很多</a:t>
            </a:r>
            <a:r>
              <a:rPr lang="en-US" altLang="zh-CN" sz="1100" i="1" dirty="0">
                <a:solidFill>
                  <a:srgbClr val="000000"/>
                </a:solidFill>
                <a:latin typeface="微软雅黑"/>
              </a:rPr>
              <a:t>”</a:t>
            </a:r>
            <a:endParaRPr lang="en-US" altLang="zh-CN" sz="1100" i="1" dirty="0">
              <a:solidFill>
                <a:srgbClr val="000000"/>
              </a:solidFill>
              <a:latin typeface="微软雅黑"/>
            </a:endParaRPr>
          </a:p>
          <a:p>
            <a:pPr lvl="0"/>
            <a:endParaRPr lang="en-US" altLang="zh-CN" sz="300" i="1" dirty="0">
              <a:solidFill>
                <a:prstClr val="black"/>
              </a:solidFill>
              <a:latin typeface="微软雅黑"/>
              <a:cs typeface="Arial" panose="020B0604020202020204" pitchFamily="34" charset="0"/>
            </a:endParaRPr>
          </a:p>
          <a:p>
            <a:pPr marL="171450" lvl="0" indent="-171450">
              <a:buFont typeface="Wingdings" panose="05000000000000000000"/>
              <a:buChar char="Ø"/>
            </a:pPr>
            <a:r>
              <a:rPr lang="en-US" altLang="zh-CN" sz="1100" i="1" dirty="0">
                <a:solidFill>
                  <a:srgbClr val="000000"/>
                </a:solidFill>
                <a:latin typeface="微软雅黑"/>
              </a:rPr>
              <a:t>“</a:t>
            </a:r>
            <a:r>
              <a:rPr lang="zh-CN" altLang="en-US" sz="1100" i="1" dirty="0">
                <a:solidFill>
                  <a:srgbClr val="000000"/>
                </a:solidFill>
                <a:latin typeface="微软雅黑"/>
              </a:rPr>
              <a:t>孩子在那边很开心。有趣味性体能训练。羽毛球技能提升不是目的也会有瓶颈，重要的是能在孩子心田被爱滋润而不是被边缘化，这在孩子成长的帮助上比羽毛球技能更重要”</a:t>
            </a:r>
            <a:endParaRPr lang="en-US" altLang="zh-CN" sz="1100" i="1" dirty="0">
              <a:solidFill>
                <a:srgbClr val="000000"/>
              </a:solidFill>
              <a:latin typeface="微软雅黑"/>
            </a:endParaRPr>
          </a:p>
        </p:txBody>
      </p:sp>
      <p:sp>
        <p:nvSpPr>
          <p:cNvPr id="15" name="矩形 14"/>
          <p:cNvSpPr/>
          <p:nvPr/>
        </p:nvSpPr>
        <p:spPr>
          <a:xfrm>
            <a:off x="4649218" y="1613400"/>
            <a:ext cx="3374892" cy="4796381"/>
          </a:xfrm>
          <a:prstGeom prst="rect">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tIns="46800" rtlCol="0" anchor="t"/>
          <a:lstStyle/>
          <a:p>
            <a:pPr lvl="0"/>
            <a:r>
              <a:rPr lang="zh-CN" altLang="en-US" sz="1200" b="1" dirty="0">
                <a:solidFill>
                  <a:srgbClr val="2898D9"/>
                </a:solidFill>
                <a:latin typeface="微软雅黑" pitchFamily="34" charset="-122"/>
                <a:cs typeface="Arial" panose="020B0604020202020204" pitchFamily="34" charset="0"/>
              </a:rPr>
              <a:t>有爱心、耐心、关怀心</a:t>
            </a:r>
            <a:endParaRPr lang="en-US" altLang="zh-CN" sz="1200" b="1">
              <a:solidFill>
                <a:srgbClr val="2898D9"/>
              </a:solidFill>
              <a:latin typeface="微软雅黑" pitchFamily="34" charset="-122"/>
              <a:cs typeface="Arial" panose="020B0604020202020204" pitchFamily="34" charset="0"/>
            </a:endParaRPr>
          </a:p>
          <a:p>
            <a:pPr lvl="0"/>
            <a:endParaRPr lang="en-US" altLang="zh-CN" sz="700" b="1">
              <a:solidFill>
                <a:srgbClr val="2898D9"/>
              </a:solidFill>
              <a:latin typeface="微软雅黑" pitchFamily="34" charset="-122"/>
              <a:cs typeface="Arial" panose="020B0604020202020204" pitchFamily="34" charset="0"/>
            </a:endParaRPr>
          </a:p>
          <a:p>
            <a:pPr marL="171450" lvl="0" indent="-171450">
              <a:buFont typeface="Wingdings" panose="05000000000000000000"/>
              <a:buChar char="Ø"/>
            </a:pPr>
            <a:r>
              <a:rPr lang="zh-CN" altLang="en-US" sz="1100" i="1">
                <a:solidFill>
                  <a:srgbClr val="000000"/>
                </a:solidFill>
                <a:latin typeface="微软雅黑"/>
              </a:rPr>
              <a:t>“</a:t>
            </a:r>
            <a:r>
              <a:rPr lang="zh-CN" altLang="en-US" sz="1100" i="1" dirty="0">
                <a:solidFill>
                  <a:srgbClr val="000000"/>
                </a:solidFill>
                <a:latin typeface="微软雅黑"/>
              </a:rPr>
              <a:t>这里的教练不只是因为会打羽毛球，知道和愿意如何教特殊孩子”</a:t>
            </a:r>
            <a:endParaRPr lang="en-US" altLang="zh-CN" sz="1100" i="1">
              <a:solidFill>
                <a:srgbClr val="000000"/>
              </a:solidFill>
              <a:latin typeface="微软雅黑"/>
            </a:endParaRPr>
          </a:p>
          <a:p>
            <a:pPr lvl="0"/>
            <a:endParaRPr lang="en-US" altLang="zh-CN" sz="300" i="1">
              <a:solidFill>
                <a:prstClr val="black"/>
              </a:solidFill>
              <a:latin typeface="微软雅黑"/>
              <a:cs typeface="Arial" panose="020B0604020202020204" pitchFamily="34" charset="0"/>
            </a:endParaRPr>
          </a:p>
          <a:p>
            <a:pPr marL="171450" lvl="0" indent="-171450">
              <a:buFont typeface="Wingdings" panose="05000000000000000000"/>
              <a:buChar char="Ø"/>
            </a:pPr>
            <a:r>
              <a:rPr lang="en-US" altLang="zh-CN" sz="1100" i="1">
                <a:solidFill>
                  <a:srgbClr val="000000"/>
                </a:solidFill>
                <a:latin typeface="微软雅黑"/>
              </a:rPr>
              <a:t>“</a:t>
            </a:r>
            <a:r>
              <a:rPr lang="zh-CN" altLang="en-US" sz="1100" i="1">
                <a:solidFill>
                  <a:srgbClr val="000000"/>
                </a:solidFill>
                <a:latin typeface="微软雅黑"/>
              </a:rPr>
              <a:t>有</a:t>
            </a:r>
            <a:r>
              <a:rPr lang="zh-CN" altLang="en-US" sz="1100" i="1" dirty="0">
                <a:solidFill>
                  <a:srgbClr val="000000"/>
                </a:solidFill>
                <a:latin typeface="微软雅黑"/>
              </a:rPr>
              <a:t>很多优秀的志愿者，别人一听羽之爱就表示很不错</a:t>
            </a:r>
            <a:r>
              <a:rPr lang="en-US" altLang="zh-CN" sz="1100" i="1">
                <a:solidFill>
                  <a:srgbClr val="000000"/>
                </a:solidFill>
                <a:latin typeface="微软雅黑"/>
              </a:rPr>
              <a:t>”</a:t>
            </a:r>
            <a:endParaRPr lang="en-US" altLang="zh-CN" sz="1100" i="1">
              <a:solidFill>
                <a:srgbClr val="000000"/>
              </a:solidFill>
              <a:latin typeface="微软雅黑"/>
            </a:endParaRPr>
          </a:p>
          <a:p>
            <a:pPr lvl="0"/>
            <a:endParaRPr lang="en-US" altLang="zh-CN" sz="700" i="1">
              <a:solidFill>
                <a:srgbClr val="000000"/>
              </a:solidFill>
              <a:latin typeface="PingFang SC" panose="020B0400000000000000" pitchFamily="34" charset="-122"/>
              <a:ea typeface="PingFang SC" panose="020B0400000000000000" pitchFamily="34" charset="-122"/>
            </a:endParaRPr>
          </a:p>
          <a:p>
            <a:pPr lvl="0"/>
            <a:r>
              <a:rPr lang="zh-CN" altLang="en-US" sz="1200" b="1">
                <a:solidFill>
                  <a:srgbClr val="2898D9"/>
                </a:solidFill>
                <a:latin typeface="微软雅黑" pitchFamily="34" charset="-122"/>
                <a:cs typeface="Arial" panose="020B0604020202020204" pitchFamily="34" charset="0"/>
              </a:rPr>
              <a:t>专业</a:t>
            </a:r>
            <a:r>
              <a:rPr lang="zh-CN" altLang="en-US" sz="1200" b="1" dirty="0">
                <a:solidFill>
                  <a:srgbClr val="2898D9"/>
                </a:solidFill>
                <a:latin typeface="微软雅黑" pitchFamily="34" charset="-122"/>
                <a:cs typeface="Arial" panose="020B0604020202020204" pitchFamily="34" charset="0"/>
              </a:rPr>
              <a:t>、有趣</a:t>
            </a:r>
            <a:endParaRPr lang="en-US" altLang="zh-CN" sz="1200" b="1">
              <a:solidFill>
                <a:srgbClr val="2898D9"/>
              </a:solidFill>
              <a:latin typeface="微软雅黑" pitchFamily="34" charset="-122"/>
              <a:cs typeface="Arial" panose="020B0604020202020204" pitchFamily="34" charset="0"/>
            </a:endParaRPr>
          </a:p>
          <a:p>
            <a:pPr lvl="0"/>
            <a:endParaRPr lang="en-US" altLang="zh-CN" sz="700" b="1">
              <a:solidFill>
                <a:srgbClr val="2898D9"/>
              </a:solidFill>
              <a:highlight>
                <a:srgbClr val="FFFF00"/>
              </a:highlight>
              <a:latin typeface="微软雅黑" pitchFamily="34" charset="-122"/>
              <a:cs typeface="Arial" panose="020B0604020202020204" pitchFamily="34" charset="0"/>
            </a:endParaRPr>
          </a:p>
          <a:p>
            <a:pPr marL="171450" lvl="0" indent="-171450">
              <a:buFont typeface="Wingdings" panose="05000000000000000000"/>
              <a:buChar char="Ø"/>
            </a:pPr>
            <a:r>
              <a:rPr lang="zh-CN" altLang="en-US" sz="1100" i="1">
                <a:solidFill>
                  <a:srgbClr val="000000"/>
                </a:solidFill>
                <a:latin typeface="微软雅黑"/>
              </a:rPr>
              <a:t>“</a:t>
            </a:r>
            <a:r>
              <a:rPr lang="zh-CN" altLang="en-US" sz="1100" i="1" dirty="0">
                <a:solidFill>
                  <a:srgbClr val="000000"/>
                </a:solidFill>
                <a:latin typeface="微软雅黑"/>
              </a:rPr>
              <a:t>每节课有热身运动、正式训练、游戏等等，每一节课的安排个人感觉比较合理”</a:t>
            </a:r>
            <a:endParaRPr lang="en-US" altLang="zh-CN" sz="1100" i="1">
              <a:solidFill>
                <a:srgbClr val="000000"/>
              </a:solidFill>
              <a:latin typeface="微软雅黑"/>
            </a:endParaRPr>
          </a:p>
          <a:p>
            <a:pPr lvl="0"/>
            <a:endParaRPr lang="en-US" altLang="zh-CN" sz="300" i="1">
              <a:solidFill>
                <a:prstClr val="black"/>
              </a:solidFill>
              <a:latin typeface="微软雅黑"/>
              <a:cs typeface="Arial" panose="020B0604020202020204" pitchFamily="34" charset="0"/>
            </a:endParaRPr>
          </a:p>
          <a:p>
            <a:pPr marL="171450" lvl="0" indent="-171450">
              <a:buFont typeface="Wingdings" panose="05000000000000000000"/>
              <a:buChar char="Ø"/>
            </a:pPr>
            <a:r>
              <a:rPr lang="en-US" altLang="zh-CN" sz="1100" i="1">
                <a:solidFill>
                  <a:srgbClr val="000000"/>
                </a:solidFill>
                <a:latin typeface="微软雅黑"/>
              </a:rPr>
              <a:t>“</a:t>
            </a:r>
            <a:r>
              <a:rPr lang="zh-CN" altLang="en-US" sz="1100" i="1">
                <a:solidFill>
                  <a:srgbClr val="000000"/>
                </a:solidFill>
                <a:latin typeface="微软雅黑"/>
              </a:rPr>
              <a:t>项目</a:t>
            </a:r>
            <a:r>
              <a:rPr lang="zh-CN" altLang="en-US" sz="1100" i="1" dirty="0">
                <a:solidFill>
                  <a:srgbClr val="000000"/>
                </a:solidFill>
                <a:latin typeface="微软雅黑"/>
              </a:rPr>
              <a:t>可以和家长互动，家长也觉得比较有意思，而不是去做基础训练（重复做一个动作），家长就不太愿意去做</a:t>
            </a:r>
            <a:r>
              <a:rPr lang="en-US" altLang="zh-CN" sz="1100" i="1">
                <a:solidFill>
                  <a:srgbClr val="000000"/>
                </a:solidFill>
                <a:latin typeface="微软雅黑"/>
              </a:rPr>
              <a:t>”</a:t>
            </a:r>
            <a:endParaRPr lang="en-US" altLang="zh-CN" sz="1100" i="1">
              <a:solidFill>
                <a:srgbClr val="000000"/>
              </a:solidFill>
              <a:latin typeface="微软雅黑"/>
            </a:endParaRPr>
          </a:p>
          <a:p>
            <a:pPr lvl="0"/>
            <a:endParaRPr lang="en-US" altLang="zh-CN" sz="700" i="1">
              <a:solidFill>
                <a:srgbClr val="000000"/>
              </a:solidFill>
              <a:latin typeface="PingFang SC" panose="020B0400000000000000" pitchFamily="34" charset="-122"/>
              <a:ea typeface="PingFang SC" panose="020B0400000000000000" pitchFamily="34" charset="-122"/>
            </a:endParaRPr>
          </a:p>
          <a:p>
            <a:pPr lvl="0"/>
            <a:r>
              <a:rPr lang="zh-CN" altLang="en-US" sz="1200" b="1">
                <a:solidFill>
                  <a:srgbClr val="2898D9"/>
                </a:solidFill>
                <a:latin typeface="微软雅黑" pitchFamily="34" charset="-122"/>
                <a:cs typeface="Arial" panose="020B0604020202020204" pitchFamily="34" charset="0"/>
              </a:rPr>
              <a:t>方便</a:t>
            </a:r>
            <a:r>
              <a:rPr lang="zh-CN" altLang="en-US" sz="1200" b="1" dirty="0">
                <a:solidFill>
                  <a:srgbClr val="2898D9"/>
                </a:solidFill>
                <a:latin typeface="微软雅黑" pitchFamily="34" charset="-122"/>
                <a:cs typeface="Arial" panose="020B0604020202020204" pitchFamily="34" charset="0"/>
              </a:rPr>
              <a:t>、独特</a:t>
            </a:r>
            <a:endParaRPr lang="en-US" altLang="zh-CN" sz="1100" i="1">
              <a:solidFill>
                <a:srgbClr val="000000"/>
              </a:solidFill>
              <a:latin typeface="微软雅黑"/>
            </a:endParaRPr>
          </a:p>
          <a:p>
            <a:pPr lvl="0"/>
            <a:endParaRPr lang="en-US" altLang="zh-CN" sz="300" i="1">
              <a:solidFill>
                <a:prstClr val="black"/>
              </a:solidFill>
              <a:latin typeface="微软雅黑"/>
              <a:cs typeface="Arial" panose="020B0604020202020204" pitchFamily="34" charset="0"/>
            </a:endParaRPr>
          </a:p>
          <a:p>
            <a:pPr marL="171450" lvl="0" indent="-171450">
              <a:buFont typeface="Wingdings" panose="05000000000000000000"/>
              <a:buChar char="Ø"/>
            </a:pPr>
            <a:r>
              <a:rPr lang="en-US" altLang="zh-CN" sz="1100" i="1">
                <a:solidFill>
                  <a:srgbClr val="000000"/>
                </a:solidFill>
                <a:latin typeface="微软雅黑"/>
              </a:rPr>
              <a:t>“</a:t>
            </a:r>
            <a:r>
              <a:rPr lang="zh-CN" altLang="en-US" sz="1100" i="1">
                <a:solidFill>
                  <a:srgbClr val="000000"/>
                </a:solidFill>
                <a:latin typeface="微软雅黑"/>
              </a:rPr>
              <a:t>有些</a:t>
            </a:r>
            <a:r>
              <a:rPr lang="zh-CN" altLang="en-US" sz="1100" i="1" dirty="0">
                <a:solidFill>
                  <a:srgbClr val="000000"/>
                </a:solidFill>
                <a:latin typeface="微软雅黑"/>
              </a:rPr>
              <a:t>机构离我们比较远，孩子是在朱家角，一些机构会在闵行、浦东，而羽之爱项目在九亭，比较近</a:t>
            </a:r>
            <a:r>
              <a:rPr lang="en-US" altLang="zh-CN" sz="1100" i="1">
                <a:solidFill>
                  <a:srgbClr val="000000"/>
                </a:solidFill>
                <a:latin typeface="微软雅黑"/>
              </a:rPr>
              <a:t>”</a:t>
            </a:r>
            <a:endParaRPr lang="en-US" altLang="zh-CN" sz="1100" i="1">
              <a:solidFill>
                <a:srgbClr val="000000"/>
              </a:solidFill>
              <a:latin typeface="微软雅黑"/>
            </a:endParaRPr>
          </a:p>
          <a:p>
            <a:pPr lvl="0"/>
            <a:endParaRPr lang="en-US" altLang="zh-CN" sz="300" i="1">
              <a:solidFill>
                <a:prstClr val="black"/>
              </a:solidFill>
              <a:latin typeface="微软雅黑"/>
              <a:cs typeface="Arial" panose="020B0604020202020204" pitchFamily="34" charset="0"/>
            </a:endParaRPr>
          </a:p>
          <a:p>
            <a:pPr marL="171450" lvl="0" indent="-171450">
              <a:buFont typeface="Wingdings" panose="05000000000000000000"/>
              <a:buChar char="Ø"/>
            </a:pPr>
            <a:r>
              <a:rPr lang="en-US" altLang="zh-CN" sz="1100" i="1">
                <a:solidFill>
                  <a:srgbClr val="000000"/>
                </a:solidFill>
                <a:latin typeface="微软雅黑"/>
              </a:rPr>
              <a:t>“</a:t>
            </a:r>
            <a:r>
              <a:rPr lang="zh-CN" altLang="en-US" sz="1100" i="1">
                <a:solidFill>
                  <a:srgbClr val="000000"/>
                </a:solidFill>
                <a:latin typeface="微软雅黑"/>
              </a:rPr>
              <a:t>专门</a:t>
            </a:r>
            <a:r>
              <a:rPr lang="zh-CN" altLang="en-US" sz="1100" i="1" dirty="0">
                <a:solidFill>
                  <a:srgbClr val="000000"/>
                </a:solidFill>
                <a:latin typeface="微软雅黑"/>
              </a:rPr>
              <a:t>针对特殊儿童的运动机构在市面上比较少见”</a:t>
            </a:r>
            <a:endParaRPr lang="en-US" altLang="zh-CN" sz="1100" i="1" dirty="0">
              <a:solidFill>
                <a:srgbClr val="000000"/>
              </a:solidFill>
              <a:latin typeface="微软雅黑"/>
            </a:endParaRPr>
          </a:p>
        </p:txBody>
      </p:sp>
      <p:sp>
        <p:nvSpPr>
          <p:cNvPr id="27"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：羽之爱家长访谈，</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
        <p:nvSpPr>
          <p:cNvPr id="18" name="矩形 17"/>
          <p:cNvSpPr/>
          <p:nvPr/>
        </p:nvSpPr>
        <p:spPr bwMode="auto">
          <a:xfrm>
            <a:off x="10016500" y="0"/>
            <a:ext cx="2175500" cy="899404"/>
          </a:xfrm>
          <a:prstGeom prst="rect">
            <a:avLst/>
          </a:prstGeom>
          <a:solidFill>
            <a:srgbClr val="FFC000"/>
          </a:solidFill>
          <a:ln w="12700" cap="flat" cmpd="sng" algn="ctr">
            <a:solidFill>
              <a:srgbClr val="040D13">
                <a:shade val="5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altLang="zh-CN" sz="1600" dirty="0">
                <a:solidFill>
                  <a:srgbClr val="19439C"/>
                </a:solidFill>
              </a:rPr>
              <a:t>WIP</a:t>
            </a:r>
            <a:endParaRPr lang="en-US" altLang="zh-CN" sz="1600" dirty="0">
              <a:solidFill>
                <a:srgbClr val="19439C"/>
              </a:solidFill>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600" dirty="0">
                <a:solidFill>
                  <a:srgbClr val="19439C"/>
                </a:solidFill>
              </a:rPr>
              <a:t>待问卷数据补充验证</a:t>
            </a:r>
            <a:endParaRPr sz="1600" dirty="0">
              <a:solidFill>
                <a:srgbClr val="19439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内容占位符 7"/>
          <p:cNvSpPr>
            <a:spLocks noGrp="1"/>
          </p:cNvSpPr>
          <p:nvPr>
            <p:ph sz="quarter" idx="13"/>
          </p:nvPr>
        </p:nvSpPr>
        <p:spPr bwMode="auto">
          <a:xfrm>
            <a:off x="9239198" y="571499"/>
            <a:ext cx="3340100" cy="7786688"/>
          </a:xfrm>
          <a:prstGeom prst="rect">
            <a:avLst/>
          </a:prstGeom>
        </p:spPr>
        <p:txBody>
          <a:bodyPr/>
          <a:lstStyle/>
          <a:p>
            <a:pPr marL="0" marR="0" indent="0" algn="r" defTabSz="914400" rtl="0">
              <a:lnSpc>
                <a:spcPct val="100000"/>
              </a:lnSpc>
              <a:spcBef>
                <a:spcPts val="0"/>
              </a:spcBef>
              <a:spcAft>
                <a:spcPts val="0"/>
              </a:spcAft>
              <a:buClrTx/>
              <a:buFont typeface="+mj-lt"/>
              <a:buNone/>
              <a:defRPr lang="en-US" sz="50000" b="1" i="0" u="none" strike="noStrike" cap="none" spc="0">
                <a:solidFill>
                  <a:srgbClr val="2D97C8"/>
                </a:solidFill>
                <a:latin typeface="Impact" panose="020B0806030902050204"/>
                <a:ea typeface="Impact" panose="020B0806030902050204"/>
                <a:cs typeface="Impact" panose="020B0806030902050204"/>
              </a:defRPr>
            </a:pPr>
            <a:r>
              <a:rPr lang="en-US" dirty="0"/>
              <a:t>3</a:t>
            </a:r>
            <a:endParaRPr lang="zh-CN" dirty="0"/>
          </a:p>
        </p:txBody>
      </p:sp>
      <p:sp>
        <p:nvSpPr>
          <p:cNvPr id="6" name="文本占位符 2"/>
          <p:cNvSpPr>
            <a:spLocks noGrp="1"/>
          </p:cNvSpPr>
          <p:nvPr>
            <p:ph type="body" sz="quarter" idx="14"/>
          </p:nvPr>
        </p:nvSpPr>
        <p:spPr bwMode="auto">
          <a:xfrm>
            <a:off x="816501" y="935071"/>
            <a:ext cx="10558997" cy="4987857"/>
          </a:xfrm>
          <a:prstGeom prst="rect">
            <a:avLst/>
          </a:prstGeom>
          <a:ln w="12699">
            <a:noFill/>
            <a:prstDash val="solid"/>
          </a:ln>
        </p:spPr>
        <p:txBody>
          <a:bodyPr>
            <a:normAutofit/>
          </a:bodyPr>
          <a:lstStyle/>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项目背景与进度</a:t>
            </a:r>
            <a:endParaRPr lang="en-US" altLang="zh-CN" sz="2000" dirty="0">
              <a:solidFill>
                <a:schemeClr val="accent5">
                  <a:lumMod val="50000"/>
                </a:schemeClr>
              </a:solidFill>
              <a:latin typeface="微软雅黑"/>
              <a:ea typeface="微软雅黑"/>
            </a:endParaRPr>
          </a:p>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cs typeface="微软雅黑"/>
              </a:rPr>
              <a:t>品牌现状分析</a:t>
            </a:r>
            <a:endParaRPr lang="en-US" altLang="zh-CN" sz="2000" dirty="0">
              <a:solidFill>
                <a:schemeClr val="accent5">
                  <a:lumMod val="50000"/>
                </a:schemeClr>
              </a:solidFill>
              <a:latin typeface="Heiti SC Medium" panose="02000000000000000000" charset="-122"/>
              <a:ea typeface="微软雅黑"/>
              <a:cs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u="sng" dirty="0">
                <a:solidFill>
                  <a:schemeClr val="accent5">
                    <a:lumMod val="50000"/>
                  </a:schemeClr>
                </a:solidFill>
                <a:latin typeface="微软雅黑"/>
                <a:ea typeface="微软雅黑"/>
              </a:rPr>
              <a:t>羽之爱内部能力分析</a:t>
            </a:r>
            <a:endParaRPr lang="en-US" altLang="zh-CN" sz="2000" u="sng" dirty="0">
              <a:solidFill>
                <a:schemeClr val="accent5">
                  <a:lumMod val="50000"/>
                </a:schemeClr>
              </a:solidFill>
              <a:latin typeface="微软雅黑"/>
              <a:ea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u="sng" dirty="0">
                <a:solidFill>
                  <a:schemeClr val="accent5">
                    <a:lumMod val="50000"/>
                  </a:schemeClr>
                </a:solidFill>
                <a:latin typeface="微软雅黑"/>
                <a:ea typeface="微软雅黑"/>
              </a:rPr>
              <a:t>受众需求分析</a:t>
            </a:r>
            <a:endParaRPr lang="en-US" altLang="zh-CN" sz="2000" u="sng" dirty="0">
              <a:solidFill>
                <a:schemeClr val="accent5">
                  <a:lumMod val="50000"/>
                </a:schemeClr>
              </a:solidFill>
              <a:latin typeface="微软雅黑"/>
              <a:ea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cs typeface="微软雅黑"/>
              </a:rPr>
              <a:t>现有品牌形象感知</a:t>
            </a:r>
            <a:endParaRPr lang="en-US" altLang="zh-CN" sz="2000" dirty="0">
              <a:solidFill>
                <a:schemeClr val="accent5">
                  <a:lumMod val="50000"/>
                </a:schemeClr>
              </a:solidFill>
              <a:latin typeface="微软雅黑"/>
              <a:ea typeface="微软雅黑"/>
              <a:cs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latin typeface="微软雅黑"/>
                <a:ea typeface="微软雅黑"/>
              </a:rPr>
              <a:t>外部机构分析借鉴</a:t>
            </a:r>
            <a:endParaRPr lang="en-US" sz="2000" dirty="0">
              <a:latin typeface="微软雅黑"/>
              <a:ea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品牌主张方向探索</a:t>
            </a:r>
            <a:r>
              <a:rPr lang="zh-CN" altLang="en-US" sz="2000" dirty="0">
                <a:solidFill>
                  <a:schemeClr val="accent5">
                    <a:lumMod val="50000"/>
                  </a:schemeClr>
                </a:solidFill>
                <a:latin typeface="微软雅黑"/>
                <a:ea typeface="微软雅黑"/>
              </a:rPr>
              <a:t>（</a:t>
            </a:r>
            <a:r>
              <a:rPr lang="en-US" altLang="zh-CN" sz="2000" dirty="0">
                <a:solidFill>
                  <a:schemeClr val="accent5">
                    <a:lumMod val="50000"/>
                  </a:schemeClr>
                </a:solidFill>
                <a:latin typeface="微软雅黑"/>
                <a:ea typeface="微软雅黑"/>
              </a:rPr>
              <a:t>WIP</a:t>
            </a:r>
            <a:r>
              <a:rPr lang="zh-CN" altLang="en-US" sz="2000" dirty="0">
                <a:solidFill>
                  <a:schemeClr val="accent5">
                    <a:lumMod val="50000"/>
                  </a:schemeClr>
                </a:solidFill>
                <a:latin typeface="微软雅黑"/>
                <a:ea typeface="微软雅黑"/>
              </a:rPr>
              <a:t>）</a:t>
            </a:r>
            <a:endParaRPr lang="en-US" sz="2000" dirty="0">
              <a:solidFill>
                <a:schemeClr val="accent5">
                  <a:lumMod val="50000"/>
                </a:schemeClr>
              </a:solidFill>
              <a:latin typeface="微软雅黑"/>
              <a:ea typeface="微软雅黑"/>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bwMode="auto">
          <a:xfrm>
            <a:off x="601433" y="438602"/>
            <a:ext cx="10918552" cy="460800"/>
          </a:xfrm>
          <a:prstGeom prst="rect">
            <a:avLst/>
          </a:prstGeom>
        </p:spPr>
        <p:txBody>
          <a:bodyPr vert="horz" lIns="91440" tIns="45720" rIns="91440" bIns="45720" rtlCol="0" anchor="ctr"/>
          <a:lstStyle/>
          <a:p>
            <a:pPr marL="0" marR="0" indent="0" algn="l" defTabSz="914400" rtl="0">
              <a:lnSpc>
                <a:spcPct val="90000"/>
              </a:lnSpc>
              <a:spcBef>
                <a:spcPts val="0"/>
              </a:spcBef>
              <a:spcAft>
                <a:spcPts val="0"/>
              </a:spcAft>
              <a:buNone/>
              <a:defRPr lang="en-US" sz="2400" b="1" i="0" u="none" strike="noStrike" cap="none" spc="0">
                <a:solidFill>
                  <a:srgbClr val="2D97C8"/>
                </a:solidFill>
                <a:latin typeface="微软雅黑"/>
                <a:ea typeface="微软雅黑"/>
                <a:cs typeface="Arial" panose="020B0604020202020204"/>
              </a:defRPr>
            </a:pPr>
            <a:r>
              <a:rPr lang="zh-CN">
                <a:latin typeface="微软雅黑"/>
                <a:ea typeface="微软雅黑"/>
              </a:rPr>
              <a:t>我国特殊儿童运动和康复行业有较大市场需求，政策利好，发展空间大</a:t>
            </a:r>
            <a:endParaRPr lang="zh-CN" sz="2400" b="1">
              <a:latin typeface="微软雅黑"/>
              <a:ea typeface="微软雅黑"/>
            </a:endParaRPr>
          </a:p>
        </p:txBody>
      </p:sp>
      <p:sp>
        <p:nvSpPr>
          <p:cNvPr id="6" name="灯片编号占位符 5"/>
          <p:cNvSpPr>
            <a:spLocks noGrp="1"/>
          </p:cNvSpPr>
          <p:nvPr>
            <p:ph type="sldNum" sz="quarter" idx="14"/>
          </p:nvPr>
        </p:nvSpPr>
        <p:spPr bwMode="auto">
          <a:xfrm>
            <a:off x="491442" y="6364514"/>
            <a:ext cx="490268" cy="365125"/>
          </a:xfrm>
          <a:prstGeom prst="rect">
            <a:avLst/>
          </a:prstGeom>
        </p:spPr>
        <p:txBody>
          <a:bodyPr/>
          <a:lstStyle/>
          <a:p>
            <a:pPr marL="0" marR="0" indent="0" algn="r" defTabSz="914400" rtl="0">
              <a:lnSpc>
                <a:spcPct val="100000"/>
              </a:lnSpc>
              <a:spcBef>
                <a:spcPts val="0"/>
              </a:spcBef>
              <a:spcAft>
                <a:spcPts val="0"/>
              </a:spcAft>
              <a:defRPr lang="zh-CN" sz="1200" b="1" i="0" u="none" strike="noStrike" cap="none" spc="0">
                <a:solidFill>
                  <a:srgbClr val="000000">
                    <a:alpha val="70000"/>
                  </a:srgbClr>
                </a:solidFill>
                <a:latin typeface="Heiti SC Light" panose="02000000000000000000" charset="-122"/>
                <a:ea typeface="Heiti SC Light" panose="02000000000000000000" charset="-122"/>
                <a:cs typeface="Heiti SC Light" panose="02000000000000000000" charset="-122"/>
              </a:defRPr>
            </a:pPr>
            <a:fld id="{DEE3CFC6-A934-0006-B95C-15C91EDA2B5B}" type="slidenum">
              <a:rPr lang="en-US">
                <a:latin typeface="微软雅黑"/>
                <a:ea typeface="微软雅黑"/>
              </a:rPr>
            </a:fld>
            <a:endParaRPr lang="en-US">
              <a:latin typeface="微软雅黑"/>
              <a:ea typeface="微软雅黑"/>
            </a:endParaRPr>
          </a:p>
        </p:txBody>
      </p:sp>
      <p:sp>
        <p:nvSpPr>
          <p:cNvPr id="31" name="文本占位符 30"/>
          <p:cNvSpPr>
            <a:spLocks noGrp="1"/>
          </p:cNvSpPr>
          <p:nvPr>
            <p:ph type="body" sz="quarter" idx="15"/>
          </p:nvPr>
        </p:nvSpPr>
        <p:spPr bwMode="auto">
          <a:xfrm>
            <a:off x="1788908" y="6347970"/>
            <a:ext cx="3140144" cy="398845"/>
          </a:xfrm>
          <a:prstGeom prst="rect">
            <a:avLst/>
          </a:prstGeom>
          <a:ln>
            <a:noFill/>
          </a:ln>
        </p:spPr>
        <p:txBody>
          <a:bodyPr/>
          <a:lstStyle/>
          <a:p>
            <a:pPr marL="0" marR="0" indent="0" algn="l" defTabSz="914400" rtl="0">
              <a:lnSpc>
                <a:spcPct val="100000"/>
              </a:lnSpc>
              <a:spcBef>
                <a:spcPts val="0"/>
              </a:spcBef>
              <a:spcAft>
                <a:spcPts val="0"/>
              </a:spcAft>
              <a:buClrTx/>
              <a:buFont typeface="+mj-lt"/>
              <a:buNone/>
              <a:defRPr lang="en-US" sz="1200" b="1" i="0" u="none" strike="noStrike" cap="none" spc="0">
                <a:solidFill>
                  <a:srgbClr val="404040">
                    <a:lumMod val="75000"/>
                    <a:lumOff val="25000"/>
                  </a:srgbClr>
                </a:solidFill>
                <a:latin typeface="微软雅黑"/>
                <a:ea typeface="微软雅黑"/>
                <a:cs typeface="Arial" panose="020B0604020202020204"/>
              </a:defRPr>
            </a:pPr>
            <a:endParaRPr lang="zh-CN" dirty="0"/>
          </a:p>
        </p:txBody>
      </p:sp>
      <p:sp>
        <p:nvSpPr>
          <p:cNvPr id="42" name="矩形 41"/>
          <p:cNvSpPr/>
          <p:nvPr/>
        </p:nvSpPr>
        <p:spPr bwMode="auto">
          <a:xfrm>
            <a:off x="7931687" y="1731421"/>
            <a:ext cx="3588299" cy="1586497"/>
          </a:xfrm>
          <a:prstGeom prst="rect">
            <a:avLst/>
          </a:prstGeom>
          <a:noFill/>
          <a:ln w="12700" cap="flat" cmpd="sng" algn="ctr">
            <a:solidFill>
              <a:srgbClr val="2D97C8"/>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200" b="1" dirty="0">
              <a:solidFill>
                <a:srgbClr val="000000"/>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b="1" dirty="0">
                <a:solidFill>
                  <a:srgbClr val="000000"/>
                </a:solidFill>
                <a:latin typeface="微软雅黑"/>
                <a:ea typeface="微软雅黑"/>
              </a:rPr>
              <a:t>上海市</a:t>
            </a:r>
            <a:endParaRPr lang="en-US" sz="1200" b="1" dirty="0">
              <a:solidFill>
                <a:srgbClr val="000000"/>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b="1" dirty="0">
                <a:solidFill>
                  <a:srgbClr val="000000"/>
                </a:solidFill>
                <a:latin typeface="微软雅黑"/>
                <a:ea typeface="微软雅黑"/>
              </a:rPr>
              <a:t>条件：</a:t>
            </a:r>
            <a:r>
              <a:rPr lang="zh-CN" sz="1200" dirty="0">
                <a:solidFill>
                  <a:srgbClr val="000000"/>
                </a:solidFill>
                <a:latin typeface="微软雅黑"/>
                <a:ea typeface="微软雅黑"/>
              </a:rPr>
              <a:t>持有“阳光宝宝卡”</a:t>
            </a:r>
            <a:endParaRPr lang="en-US" sz="1200" dirty="0">
              <a:solidFill>
                <a:srgbClr val="000000"/>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b="1" dirty="0">
                <a:solidFill>
                  <a:srgbClr val="000000"/>
                </a:solidFill>
                <a:latin typeface="微软雅黑"/>
                <a:ea typeface="微软雅黑"/>
              </a:rPr>
              <a:t>补贴对象：</a:t>
            </a:r>
            <a:r>
              <a:rPr lang="zh-CN" sz="1200" dirty="0">
                <a:solidFill>
                  <a:srgbClr val="000000"/>
                </a:solidFill>
                <a:latin typeface="微软雅黑"/>
                <a:ea typeface="微软雅黑"/>
              </a:rPr>
              <a:t>从</a:t>
            </a:r>
            <a:r>
              <a:rPr lang="en-US" sz="1200" dirty="0">
                <a:solidFill>
                  <a:srgbClr val="000000"/>
                </a:solidFill>
                <a:latin typeface="微软雅黑"/>
                <a:ea typeface="微软雅黑"/>
              </a:rPr>
              <a:t>0-16</a:t>
            </a:r>
            <a:r>
              <a:rPr lang="zh-CN" sz="1200" dirty="0">
                <a:solidFill>
                  <a:srgbClr val="000000"/>
                </a:solidFill>
                <a:latin typeface="微软雅黑"/>
                <a:ea typeface="微软雅黑"/>
              </a:rPr>
              <a:t>扩展至</a:t>
            </a:r>
            <a:r>
              <a:rPr lang="en-US" sz="1200" dirty="0">
                <a:solidFill>
                  <a:srgbClr val="000000"/>
                </a:solidFill>
                <a:latin typeface="微软雅黑"/>
                <a:ea typeface="微软雅黑"/>
              </a:rPr>
              <a:t>0-18</a:t>
            </a:r>
            <a:r>
              <a:rPr lang="zh-CN" sz="1200" dirty="0">
                <a:solidFill>
                  <a:srgbClr val="000000"/>
                </a:solidFill>
                <a:latin typeface="微软雅黑"/>
                <a:ea typeface="微软雅黑"/>
              </a:rPr>
              <a:t>岁</a:t>
            </a:r>
            <a:r>
              <a:rPr lang="en-US" sz="1200" dirty="0">
                <a:solidFill>
                  <a:srgbClr val="000000"/>
                </a:solidFill>
                <a:latin typeface="微软雅黑"/>
                <a:ea typeface="微软雅黑"/>
              </a:rPr>
              <a:t>(2022)</a:t>
            </a:r>
            <a:endParaRPr dirty="0"/>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b="1" dirty="0">
                <a:solidFill>
                  <a:srgbClr val="000000"/>
                </a:solidFill>
                <a:latin typeface="微软雅黑"/>
                <a:ea typeface="微软雅黑"/>
              </a:rPr>
              <a:t>康复机构：</a:t>
            </a:r>
            <a:r>
              <a:rPr lang="zh-CN" sz="1200" dirty="0">
                <a:solidFill>
                  <a:srgbClr val="000000"/>
                </a:solidFill>
                <a:latin typeface="微软雅黑"/>
                <a:ea typeface="微软雅黑"/>
              </a:rPr>
              <a:t>从约定机构调整为医疗、教育机构、儿童康复服务社会组织、企业</a:t>
            </a:r>
            <a:endParaRPr lang="en-US" sz="1200" dirty="0">
              <a:solidFill>
                <a:srgbClr val="000000"/>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b="1" dirty="0">
                <a:solidFill>
                  <a:srgbClr val="000000"/>
                </a:solidFill>
                <a:latin typeface="微软雅黑"/>
                <a:ea typeface="微软雅黑"/>
              </a:rPr>
              <a:t>补贴标准：</a:t>
            </a:r>
            <a:r>
              <a:rPr lang="zh-CN" sz="1200" dirty="0">
                <a:solidFill>
                  <a:srgbClr val="000000"/>
                </a:solidFill>
                <a:latin typeface="微软雅黑"/>
                <a:ea typeface="微软雅黑"/>
              </a:rPr>
              <a:t>视力、听力、言语、智力类，每人每年</a:t>
            </a:r>
            <a:r>
              <a:rPr lang="en-US" sz="1200" dirty="0">
                <a:solidFill>
                  <a:srgbClr val="000000"/>
                </a:solidFill>
                <a:latin typeface="微软雅黑"/>
                <a:ea typeface="微软雅黑"/>
              </a:rPr>
              <a:t>10000</a:t>
            </a:r>
            <a:r>
              <a:rPr lang="zh-CN" sz="1200" dirty="0">
                <a:solidFill>
                  <a:srgbClr val="000000"/>
                </a:solidFill>
                <a:latin typeface="微软雅黑"/>
                <a:ea typeface="微软雅黑"/>
              </a:rPr>
              <a:t>元；肢体类，每人每年</a:t>
            </a:r>
            <a:r>
              <a:rPr lang="en-US" sz="1200" dirty="0">
                <a:solidFill>
                  <a:srgbClr val="000000"/>
                </a:solidFill>
                <a:latin typeface="微软雅黑"/>
                <a:ea typeface="微软雅黑"/>
              </a:rPr>
              <a:t>15000</a:t>
            </a:r>
            <a:r>
              <a:rPr lang="zh-CN" sz="1200" dirty="0">
                <a:solidFill>
                  <a:srgbClr val="000000"/>
                </a:solidFill>
                <a:latin typeface="微软雅黑"/>
                <a:ea typeface="微软雅黑"/>
              </a:rPr>
              <a:t>元；肢体（脑瘫）、孤独症类，每人每年</a:t>
            </a:r>
            <a:r>
              <a:rPr lang="en-US" sz="1200" dirty="0">
                <a:solidFill>
                  <a:srgbClr val="000000"/>
                </a:solidFill>
                <a:latin typeface="微软雅黑"/>
                <a:ea typeface="微软雅黑"/>
              </a:rPr>
              <a:t>24000</a:t>
            </a:r>
            <a:r>
              <a:rPr lang="zh-CN" sz="1200" dirty="0">
                <a:solidFill>
                  <a:srgbClr val="000000"/>
                </a:solidFill>
                <a:latin typeface="微软雅黑"/>
                <a:ea typeface="微软雅黑"/>
              </a:rPr>
              <a:t>元。</a:t>
            </a:r>
            <a:endParaRPr lang="en-US" sz="1200" dirty="0">
              <a:solidFill>
                <a:srgbClr val="000000"/>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400" dirty="0">
              <a:solidFill>
                <a:srgbClr val="000000"/>
              </a:solidFill>
              <a:latin typeface="微软雅黑"/>
              <a:ea typeface="微软雅黑"/>
            </a:endParaRPr>
          </a:p>
        </p:txBody>
      </p:sp>
      <p:sp>
        <p:nvSpPr>
          <p:cNvPr id="51" name="矩形 50"/>
          <p:cNvSpPr/>
          <p:nvPr/>
        </p:nvSpPr>
        <p:spPr bwMode="auto">
          <a:xfrm>
            <a:off x="4735540" y="1787902"/>
            <a:ext cx="2996038" cy="4405996"/>
          </a:xfrm>
          <a:prstGeom prst="rect">
            <a:avLst/>
          </a:prstGeom>
          <a:solidFill>
            <a:schemeClr val="accent3">
              <a:lumMod val="20000"/>
              <a:lumOff val="80000"/>
            </a:schemeClr>
          </a:solidFill>
          <a:ln w="9525"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zh-CN" sz="1600">
              <a:solidFill>
                <a:srgbClr val="000000"/>
              </a:solidFill>
              <a:latin typeface="微软雅黑"/>
              <a:ea typeface="微软雅黑"/>
            </a:endParaRPr>
          </a:p>
        </p:txBody>
      </p:sp>
      <p:sp>
        <p:nvSpPr>
          <p:cNvPr id="52" name="矩形 51"/>
          <p:cNvSpPr/>
          <p:nvPr/>
        </p:nvSpPr>
        <p:spPr bwMode="auto">
          <a:xfrm>
            <a:off x="4794066" y="2015405"/>
            <a:ext cx="1886351" cy="335280"/>
          </a:xfrm>
          <a:prstGeom prst="rect">
            <a:avLst/>
          </a:prstGeom>
        </p:spPr>
        <p:txBody>
          <a:bodyPr wrap="square">
            <a:spAutoFit/>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600" b="1">
                <a:solidFill>
                  <a:srgbClr val="2898D8"/>
                </a:solidFill>
                <a:latin typeface="微软雅黑"/>
                <a:ea typeface="微软雅黑"/>
              </a:rPr>
              <a:t>社会：</a:t>
            </a:r>
            <a:endParaRPr lang="zh-CN" sz="1600" b="1">
              <a:solidFill>
                <a:srgbClr val="2898D8"/>
              </a:solidFill>
              <a:latin typeface="微软雅黑"/>
              <a:ea typeface="微软雅黑"/>
            </a:endParaRPr>
          </a:p>
        </p:txBody>
      </p:sp>
      <p:sp>
        <p:nvSpPr>
          <p:cNvPr id="53" name="矩形 52"/>
          <p:cNvSpPr/>
          <p:nvPr/>
        </p:nvSpPr>
        <p:spPr bwMode="auto">
          <a:xfrm>
            <a:off x="4813721" y="4962720"/>
            <a:ext cx="1496945" cy="335280"/>
          </a:xfrm>
          <a:prstGeom prst="rect">
            <a:avLst/>
          </a:prstGeom>
        </p:spPr>
        <p:txBody>
          <a:bodyPr wrap="square">
            <a:spAutoFit/>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600" b="1">
                <a:solidFill>
                  <a:srgbClr val="2898D8"/>
                </a:solidFill>
                <a:latin typeface="微软雅黑"/>
                <a:ea typeface="微软雅黑"/>
              </a:rPr>
              <a:t>技术：</a:t>
            </a:r>
            <a:endParaRPr lang="zh-CN" sz="1600" b="1">
              <a:solidFill>
                <a:srgbClr val="2898D8"/>
              </a:solidFill>
              <a:latin typeface="微软雅黑"/>
              <a:ea typeface="微软雅黑"/>
            </a:endParaRPr>
          </a:p>
        </p:txBody>
      </p:sp>
      <p:sp>
        <p:nvSpPr>
          <p:cNvPr id="57" name="文本框 56"/>
          <p:cNvSpPr/>
          <p:nvPr/>
        </p:nvSpPr>
        <p:spPr bwMode="auto">
          <a:xfrm>
            <a:off x="4730240" y="5301274"/>
            <a:ext cx="3073427" cy="731520"/>
          </a:xfrm>
          <a:prstGeom prst="rect">
            <a:avLst/>
          </a:prstGeom>
          <a:noFill/>
        </p:spPr>
        <p:txBody>
          <a:bodyPr wrap="square" rtlCol="0">
            <a:spAutoFit/>
          </a:bodyPr>
          <a:lstStyle/>
          <a:p>
            <a:pPr marL="92075" marR="0" indent="0" algn="l" defTabSz="914400" rtl="0">
              <a:lnSpc>
                <a:spcPct val="150000"/>
              </a:lnSpc>
              <a:spcBef>
                <a:spcPct val="2000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b="1">
                <a:solidFill>
                  <a:srgbClr val="808080">
                    <a:lumMod val="50000"/>
                  </a:srgbClr>
                </a:solidFill>
                <a:latin typeface="微软雅黑"/>
                <a:ea typeface="微软雅黑"/>
              </a:rPr>
              <a:t>运动康复机构数量少，</a:t>
            </a:r>
            <a:endParaRPr lang="en-US" sz="1400" b="1">
              <a:solidFill>
                <a:srgbClr val="808080">
                  <a:lumMod val="50000"/>
                </a:srgbClr>
              </a:solidFill>
              <a:latin typeface="微软雅黑"/>
              <a:ea typeface="微软雅黑"/>
            </a:endParaRPr>
          </a:p>
          <a:p>
            <a:pPr marL="92075" marR="0" indent="0" algn="l" defTabSz="914400" rtl="0">
              <a:lnSpc>
                <a:spcPct val="150000"/>
              </a:lnSpc>
              <a:spcBef>
                <a:spcPct val="2000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b="1">
                <a:solidFill>
                  <a:srgbClr val="808080">
                    <a:lumMod val="50000"/>
                  </a:srgbClr>
                </a:solidFill>
                <a:latin typeface="微软雅黑"/>
                <a:ea typeface="微软雅黑"/>
              </a:rPr>
              <a:t>且康复师人才缺口大</a:t>
            </a:r>
            <a:endParaRPr lang="en-US" sz="1400" b="1">
              <a:solidFill>
                <a:srgbClr val="808080">
                  <a:lumMod val="50000"/>
                </a:srgbClr>
              </a:solidFill>
              <a:latin typeface="微软雅黑"/>
              <a:ea typeface="微软雅黑"/>
            </a:endParaRPr>
          </a:p>
        </p:txBody>
      </p:sp>
      <p:sp>
        <p:nvSpPr>
          <p:cNvPr id="24" name="文本框 23"/>
          <p:cNvSpPr/>
          <p:nvPr/>
        </p:nvSpPr>
        <p:spPr bwMode="auto">
          <a:xfrm>
            <a:off x="4735540" y="2300520"/>
            <a:ext cx="3150216" cy="731520"/>
          </a:xfrm>
          <a:prstGeom prst="rect">
            <a:avLst/>
          </a:prstGeom>
          <a:noFill/>
        </p:spPr>
        <p:txBody>
          <a:bodyPr wrap="square" rtlCol="0">
            <a:spAutoFit/>
          </a:bodyPr>
          <a:lstStyle/>
          <a:p>
            <a:pPr marL="92075" marR="0" lvl="0" indent="0" algn="l" defTabSz="914400" rtl="0">
              <a:lnSpc>
                <a:spcPct val="150000"/>
              </a:lnSpc>
              <a:spcBef>
                <a:spcPct val="2000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b="1">
                <a:solidFill>
                  <a:srgbClr val="808080">
                    <a:lumMod val="50000"/>
                  </a:srgbClr>
                </a:solidFill>
                <a:latin typeface="微软雅黑"/>
                <a:ea typeface="微软雅黑"/>
              </a:rPr>
              <a:t>体制建设、规则体系、</a:t>
            </a:r>
            <a:endParaRPr lang="en-US" sz="1400" b="1">
              <a:solidFill>
                <a:srgbClr val="808080">
                  <a:lumMod val="50000"/>
                </a:srgbClr>
              </a:solidFill>
              <a:latin typeface="微软雅黑"/>
              <a:ea typeface="微软雅黑"/>
            </a:endParaRPr>
          </a:p>
          <a:p>
            <a:pPr marL="92075" marR="0" lvl="0" indent="0" algn="l" defTabSz="914400" rtl="0">
              <a:lnSpc>
                <a:spcPct val="150000"/>
              </a:lnSpc>
              <a:spcBef>
                <a:spcPct val="2000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b="1">
                <a:solidFill>
                  <a:srgbClr val="808080">
                    <a:lumMod val="50000"/>
                  </a:srgbClr>
                </a:solidFill>
                <a:latin typeface="微软雅黑"/>
                <a:ea typeface="微软雅黑"/>
              </a:rPr>
              <a:t>支付模式不完备</a:t>
            </a:r>
            <a:endParaRPr lang="en-US" sz="1400" b="1">
              <a:solidFill>
                <a:srgbClr val="808080">
                  <a:lumMod val="50000"/>
                </a:srgbClr>
              </a:solidFill>
              <a:latin typeface="微软雅黑"/>
              <a:ea typeface="微软雅黑"/>
            </a:endParaRPr>
          </a:p>
        </p:txBody>
      </p:sp>
      <p:sp>
        <p:nvSpPr>
          <p:cNvPr id="27" name="矩形 26"/>
          <p:cNvSpPr/>
          <p:nvPr/>
        </p:nvSpPr>
        <p:spPr bwMode="auto">
          <a:xfrm>
            <a:off x="626137" y="3927173"/>
            <a:ext cx="3925319" cy="834796"/>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indent="-285750" algn="l" defTabSz="914400" rtl="0">
              <a:lnSpc>
                <a:spcPct val="100000"/>
              </a:lnSpc>
              <a:spcBef>
                <a:spcPts val="0"/>
              </a:spcBef>
              <a:spcAft>
                <a:spcPts val="0"/>
              </a:spcAft>
              <a:buFont typeface="Arial" panose="020B0604020202020204"/>
              <a:buChar char="•"/>
              <a:defRPr lang="en-US" sz="1800" b="0" i="0" u="none" strike="noStrike" cap="none" spc="0">
                <a:solidFill>
                  <a:srgbClr val="FFFFFF"/>
                </a:solidFill>
                <a:latin typeface="Arial" panose="020B0604020202020204"/>
                <a:ea typeface="微软雅黑"/>
                <a:cs typeface="Arial" panose="020B0604020202020204"/>
              </a:defRPr>
            </a:pPr>
            <a:endParaRPr lang="en-US" sz="1400" b="1">
              <a:solidFill>
                <a:srgbClr val="000000"/>
              </a:solidFill>
              <a:latin typeface="微软雅黑"/>
              <a:ea typeface="微软雅黑"/>
            </a:endParaRPr>
          </a:p>
        </p:txBody>
      </p:sp>
      <p:sp>
        <p:nvSpPr>
          <p:cNvPr id="28" name="Rectangle 27"/>
          <p:cNvSpPr/>
          <p:nvPr/>
        </p:nvSpPr>
        <p:spPr bwMode="auto">
          <a:xfrm>
            <a:off x="653319" y="1174825"/>
            <a:ext cx="3919479" cy="404810"/>
          </a:xfrm>
          <a:prstGeom prst="rect">
            <a:avLst/>
          </a:prstGeom>
          <a:solidFill>
            <a:srgbClr val="0091DA"/>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atin typeface="微软雅黑"/>
                <a:ea typeface="微软雅黑"/>
              </a:rPr>
              <a:t>行业现状与发展趋势</a:t>
            </a:r>
            <a:endParaRPr lang="en-US">
              <a:latin typeface="微软雅黑"/>
              <a:ea typeface="微软雅黑"/>
            </a:endParaRPr>
          </a:p>
        </p:txBody>
      </p:sp>
      <p:sp>
        <p:nvSpPr>
          <p:cNvPr id="29" name="Rectangle 28"/>
          <p:cNvSpPr/>
          <p:nvPr/>
        </p:nvSpPr>
        <p:spPr bwMode="auto">
          <a:xfrm>
            <a:off x="4741763" y="1174825"/>
            <a:ext cx="2996039" cy="404810"/>
          </a:xfrm>
          <a:prstGeom prst="rect">
            <a:avLst/>
          </a:prstGeom>
          <a:solidFill>
            <a:srgbClr val="0091DA"/>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atin typeface="微软雅黑"/>
                <a:ea typeface="微软雅黑"/>
              </a:rPr>
              <a:t>关键驱动因素</a:t>
            </a:r>
            <a:endParaRPr lang="en-US">
              <a:latin typeface="微软雅黑"/>
              <a:ea typeface="微软雅黑"/>
            </a:endParaRPr>
          </a:p>
        </p:txBody>
      </p:sp>
      <p:sp>
        <p:nvSpPr>
          <p:cNvPr id="30" name="Rectangle 29"/>
          <p:cNvSpPr/>
          <p:nvPr/>
        </p:nvSpPr>
        <p:spPr bwMode="auto">
          <a:xfrm>
            <a:off x="7906767" y="1174825"/>
            <a:ext cx="3613221" cy="404810"/>
          </a:xfrm>
          <a:prstGeom prst="rect">
            <a:avLst/>
          </a:prstGeom>
          <a:solidFill>
            <a:srgbClr val="0091DA"/>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atin typeface="微软雅黑"/>
                <a:ea typeface="微软雅黑"/>
              </a:rPr>
              <a:t>政策环境</a:t>
            </a:r>
            <a:endParaRPr lang="en-US">
              <a:latin typeface="微软雅黑"/>
              <a:ea typeface="微软雅黑"/>
            </a:endParaRPr>
          </a:p>
        </p:txBody>
      </p:sp>
      <p:sp>
        <p:nvSpPr>
          <p:cNvPr id="11" name="Text Placeholder 4"/>
          <p:cNvSpPr/>
          <p:nvPr/>
        </p:nvSpPr>
        <p:spPr bwMode="auto">
          <a:xfrm>
            <a:off x="515938" y="664102"/>
            <a:ext cx="10682444" cy="332762"/>
          </a:xfrm>
          <a:prstGeom prst="rect">
            <a:avLst/>
          </a:prstGeom>
        </p:spPr>
        <p:txBody>
          <a:bodyPr vert="horz" lIns="91440" tIns="45720" rIns="91440" bIns="45720" rtlCol="0"/>
          <a:lstStyle>
            <a:lvl1pPr marL="0" indent="0" algn="l" defTabSz="914400" rtl="0">
              <a:lnSpc>
                <a:spcPct val="90000"/>
              </a:lnSpc>
              <a:spcBef>
                <a:spcPts val="0"/>
              </a:spcBef>
              <a:buFont typeface="Arial" panose="020B0604020202020204"/>
              <a:buNone/>
              <a:defRPr sz="1800">
                <a:solidFill>
                  <a:srgbClr val="2D97C8"/>
                </a:solidFill>
                <a:latin typeface="+mn-lt"/>
                <a:ea typeface="+mn-ea"/>
                <a:cs typeface="+mn-cs"/>
              </a:defRPr>
            </a:lvl1pPr>
            <a:lvl2pPr marL="685800" indent="-228600" algn="l" defTabSz="914400" rtl="0">
              <a:lnSpc>
                <a:spcPct val="90000"/>
              </a:lnSpc>
              <a:spcBef>
                <a:spcPts val="500"/>
              </a:spcBef>
              <a:buFont typeface="Arial" panose="020B0604020202020204"/>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panose="020B0604020202020204"/>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9pPr>
          </a:lstStyle>
          <a:p>
            <a:pPr marL="0" marR="0" indent="0" algn="l" defTabSz="914400" rtl="0">
              <a:lnSpc>
                <a:spcPct val="90000"/>
              </a:lnSpc>
              <a:spcBef>
                <a:spcPts val="0"/>
              </a:spcBef>
              <a:spcAft>
                <a:spcPts val="0"/>
              </a:spcAft>
              <a:buFont typeface="Arial" panose="020B0604020202020204"/>
              <a:buNone/>
              <a:defRPr lang="en-US" sz="1800" b="0" i="0" u="none" strike="noStrike" cap="none" spc="0">
                <a:solidFill>
                  <a:srgbClr val="2D97C8"/>
                </a:solidFill>
                <a:latin typeface="Arial" panose="020B0604020202020204"/>
                <a:ea typeface="微软雅黑"/>
                <a:cs typeface="Arial" panose="020B0604020202020204"/>
              </a:defRPr>
            </a:pPr>
            <a:endParaRPr lang="en-US">
              <a:latin typeface="微软雅黑"/>
              <a:ea typeface="微软雅黑"/>
            </a:endParaRPr>
          </a:p>
        </p:txBody>
      </p:sp>
      <p:graphicFrame>
        <p:nvGraphicFramePr>
          <p:cNvPr id="15" name="表格 16"/>
          <p:cNvGraphicFramePr>
            <a:graphicFrameLocks noGrp="1"/>
          </p:cNvGraphicFramePr>
          <p:nvPr/>
        </p:nvGraphicFramePr>
        <p:xfrm>
          <a:off x="7931359" y="3414730"/>
          <a:ext cx="3588626" cy="2779168"/>
        </p:xfrm>
        <a:graphic>
          <a:graphicData uri="http://schemas.openxmlformats.org/drawingml/2006/table">
            <a:tbl>
              <a:tblPr firstRow="1" bandRow="1">
                <a:tableStyleId>{5C22544A-7EE6-4342-B048-85BDC9FD1C3A}</a:tableStyleId>
              </a:tblPr>
              <a:tblGrid>
                <a:gridCol w="715981"/>
                <a:gridCol w="1163714"/>
                <a:gridCol w="1708931"/>
              </a:tblGrid>
              <a:tr h="283969">
                <a:tc>
                  <a:txBody>
                    <a:bodyPr/>
                    <a:lstStyle/>
                    <a:p>
                      <a:pPr marL="0" marR="0" indent="0" algn="l" defTabSz="914400" rtl="0">
                        <a:lnSpc>
                          <a:spcPct val="100000"/>
                        </a:lnSpc>
                        <a:spcBef>
                          <a:spcPts val="0"/>
                        </a:spcBef>
                        <a:spcAft>
                          <a:spcPts val="0"/>
                        </a:spcAft>
                        <a:defRPr lang="en-US" sz="1800" b="1" i="0" u="none" strike="noStrike" cap="none" spc="0">
                          <a:solidFill>
                            <a:srgbClr val="FFFFFF"/>
                          </a:solidFill>
                          <a:latin typeface="Arial" panose="020B0604020202020204"/>
                          <a:ea typeface="微软雅黑"/>
                          <a:cs typeface="Arial" panose="020B0604020202020204"/>
                        </a:defRPr>
                      </a:pPr>
                      <a:r>
                        <a:rPr lang="zh-CN" sz="1200" dirty="0">
                          <a:latin typeface="微软雅黑"/>
                          <a:ea typeface="微软雅黑"/>
                        </a:rPr>
                        <a:t>时间</a:t>
                      </a:r>
                      <a:endParaRPr dirty="0"/>
                    </a:p>
                  </a:txBody>
                  <a:tcPr marL="36000" marR="36000">
                    <a:lnL w="12700">
                      <a:solidFill>
                        <a:srgbClr val="FFFFFF"/>
                      </a:solidFill>
                    </a:lnL>
                    <a:lnR w="12700">
                      <a:solidFill>
                        <a:srgbClr val="FFFFFF"/>
                      </a:solidFill>
                    </a:lnR>
                    <a:lnT w="12700">
                      <a:solidFill>
                        <a:srgbClr val="FFFFFF"/>
                      </a:solidFill>
                    </a:lnT>
                    <a:lnB w="38100">
                      <a:solidFill>
                        <a:srgbClr val="FFFFFF"/>
                      </a:solidFill>
                    </a:lnB>
                    <a:solidFill>
                      <a:srgbClr val="2898D8"/>
                    </a:solidFill>
                  </a:tcPr>
                </a:tc>
                <a:tc>
                  <a:txBody>
                    <a:bodyPr/>
                    <a:lstStyle/>
                    <a:p>
                      <a:pPr marL="0" marR="0" indent="0" algn="l" defTabSz="914400" rtl="0">
                        <a:lnSpc>
                          <a:spcPct val="100000"/>
                        </a:lnSpc>
                        <a:spcBef>
                          <a:spcPts val="0"/>
                        </a:spcBef>
                        <a:spcAft>
                          <a:spcPts val="0"/>
                        </a:spcAft>
                        <a:defRPr lang="en-US" sz="1800" b="1" i="0" u="none" strike="noStrike" cap="none" spc="0">
                          <a:solidFill>
                            <a:srgbClr val="FFFFFF"/>
                          </a:solidFill>
                          <a:latin typeface="Arial" panose="020B0604020202020204"/>
                          <a:ea typeface="微软雅黑"/>
                          <a:cs typeface="Arial" panose="020B0604020202020204"/>
                        </a:defRPr>
                      </a:pPr>
                      <a:r>
                        <a:rPr lang="zh-CN" sz="1200">
                          <a:latin typeface="微软雅黑"/>
                          <a:ea typeface="微软雅黑"/>
                        </a:rPr>
                        <a:t>政策规划</a:t>
                      </a:r>
                      <a:endParaRPr lang="zh-CN" sz="1200">
                        <a:latin typeface="微软雅黑"/>
                        <a:ea typeface="微软雅黑"/>
                      </a:endParaRPr>
                    </a:p>
                  </a:txBody>
                  <a:tcPr marL="36000" marR="36000">
                    <a:lnL w="12700">
                      <a:solidFill>
                        <a:srgbClr val="FFFFFF"/>
                      </a:solidFill>
                    </a:lnL>
                    <a:lnR w="12700">
                      <a:solidFill>
                        <a:srgbClr val="FFFFFF"/>
                      </a:solidFill>
                    </a:lnR>
                    <a:lnT w="12700">
                      <a:solidFill>
                        <a:srgbClr val="FFFFFF"/>
                      </a:solidFill>
                    </a:lnT>
                    <a:lnB w="38100">
                      <a:solidFill>
                        <a:srgbClr val="FFFFFF"/>
                      </a:solidFill>
                    </a:lnB>
                    <a:solidFill>
                      <a:srgbClr val="2898D8"/>
                    </a:solidFill>
                  </a:tcPr>
                </a:tc>
                <a:tc>
                  <a:txBody>
                    <a:bodyPr/>
                    <a:lstStyle/>
                    <a:p>
                      <a:pPr marL="0" marR="0" indent="0" algn="l" defTabSz="914400" rtl="0">
                        <a:lnSpc>
                          <a:spcPct val="100000"/>
                        </a:lnSpc>
                        <a:spcBef>
                          <a:spcPts val="0"/>
                        </a:spcBef>
                        <a:spcAft>
                          <a:spcPts val="0"/>
                        </a:spcAft>
                        <a:defRPr lang="en-US" sz="1800" b="1" i="0" u="none" strike="noStrike" cap="none" spc="0">
                          <a:solidFill>
                            <a:srgbClr val="FFFFFF"/>
                          </a:solidFill>
                          <a:latin typeface="Arial" panose="020B0604020202020204"/>
                          <a:ea typeface="微软雅黑"/>
                          <a:cs typeface="Arial" panose="020B0604020202020204"/>
                        </a:defRPr>
                      </a:pPr>
                      <a:r>
                        <a:rPr lang="zh-CN" sz="1200">
                          <a:latin typeface="微软雅黑"/>
                          <a:ea typeface="微软雅黑"/>
                        </a:rPr>
                        <a:t>要点</a:t>
                      </a:r>
                      <a:endParaRPr lang="zh-CN" sz="1200">
                        <a:latin typeface="微软雅黑"/>
                        <a:ea typeface="微软雅黑"/>
                      </a:endParaRPr>
                    </a:p>
                  </a:txBody>
                  <a:tcPr marL="36000" marR="36000">
                    <a:lnL w="12700">
                      <a:solidFill>
                        <a:srgbClr val="FFFFFF"/>
                      </a:solidFill>
                    </a:lnL>
                    <a:lnR w="12700">
                      <a:solidFill>
                        <a:srgbClr val="FFFFFF"/>
                      </a:solidFill>
                    </a:lnR>
                    <a:lnT w="12700">
                      <a:solidFill>
                        <a:srgbClr val="FFFFFF"/>
                      </a:solidFill>
                    </a:lnT>
                    <a:lnB w="38100">
                      <a:solidFill>
                        <a:srgbClr val="FFFFFF"/>
                      </a:solidFill>
                    </a:lnB>
                    <a:solidFill>
                      <a:srgbClr val="2898D8"/>
                    </a:solidFill>
                  </a:tcPr>
                </a:tc>
              </a:tr>
              <a:tr h="788803">
                <a:tc>
                  <a:txBody>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en-US" sz="1100" dirty="0">
                          <a:latin typeface="微软雅黑"/>
                          <a:ea typeface="微软雅黑"/>
                        </a:rPr>
                        <a:t>2014</a:t>
                      </a:r>
                      <a:r>
                        <a:rPr lang="zh-CN" sz="1100" dirty="0">
                          <a:latin typeface="微软雅黑"/>
                          <a:ea typeface="微软雅黑"/>
                        </a:rPr>
                        <a:t>年</a:t>
                      </a:r>
                      <a:endParaRPr sz="1600" dirty="0"/>
                    </a:p>
                  </a:txBody>
                  <a:tcPr marL="36000" marR="36000">
                    <a:lnL w="12700">
                      <a:solidFill>
                        <a:srgbClr val="FFFFFF"/>
                      </a:solidFill>
                    </a:lnL>
                    <a:lnR w="12700">
                      <a:solidFill>
                        <a:srgbClr val="FFFFFF"/>
                      </a:solidFill>
                    </a:lnR>
                    <a:lnT w="38100" cap="flat" cmpd="sng" algn="ctr">
                      <a:solidFill>
                        <a:srgbClr val="FFFFFF"/>
                      </a:solidFill>
                      <a:prstDash val="solid"/>
                      <a:round/>
                      <a:headEnd type="none" w="med" len="med"/>
                      <a:tailEnd type="none" w="med" len="med"/>
                    </a:lnT>
                    <a:lnB w="12700">
                      <a:solidFill>
                        <a:srgbClr val="FFFFFF"/>
                      </a:solidFill>
                    </a:lnB>
                    <a:solidFill>
                      <a:srgbClr val="CDDDF0"/>
                    </a:solidFill>
                  </a:tcPr>
                </a:tc>
                <a:tc>
                  <a:txBody>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en-US" sz="1100" dirty="0">
                          <a:latin typeface="微软雅黑"/>
                          <a:ea typeface="微软雅黑"/>
                        </a:rPr>
                        <a:t>《</a:t>
                      </a:r>
                      <a:r>
                        <a:rPr lang="zh-CN" sz="1100" dirty="0">
                          <a:latin typeface="微软雅黑"/>
                          <a:ea typeface="微软雅黑"/>
                        </a:rPr>
                        <a:t>关于加快发展体育产业促进体育消费的若干意见</a:t>
                      </a:r>
                      <a:r>
                        <a:rPr lang="en-US" sz="1100" dirty="0">
                          <a:latin typeface="微软雅黑"/>
                          <a:ea typeface="微软雅黑"/>
                        </a:rPr>
                        <a:t>》</a:t>
                      </a:r>
                      <a:endParaRPr lang="zh-CN" sz="1100" dirty="0">
                        <a:latin typeface="微软雅黑"/>
                        <a:ea typeface="微软雅黑"/>
                      </a:endParaRPr>
                    </a:p>
                  </a:txBody>
                  <a:tcPr marL="36000" marR="36000">
                    <a:lnL w="12700">
                      <a:solidFill>
                        <a:srgbClr val="FFFFFF"/>
                      </a:solidFill>
                    </a:lnL>
                    <a:lnR w="12700">
                      <a:solidFill>
                        <a:srgbClr val="FFFFFF"/>
                      </a:solidFill>
                    </a:lnR>
                    <a:lnT w="38100" cap="flat" cmpd="sng" algn="ctr">
                      <a:solidFill>
                        <a:srgbClr val="FFFFFF"/>
                      </a:solidFill>
                      <a:prstDash val="solid"/>
                      <a:round/>
                      <a:headEnd type="none" w="med" len="med"/>
                      <a:tailEnd type="none" w="med" len="med"/>
                    </a:lnT>
                    <a:lnB w="12700">
                      <a:solidFill>
                        <a:srgbClr val="FFFFFF"/>
                      </a:solidFill>
                    </a:lnB>
                    <a:solidFill>
                      <a:srgbClr val="CDDDF0"/>
                    </a:solidFill>
                  </a:tcPr>
                </a:tc>
                <a:tc>
                  <a:txBody>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100" dirty="0">
                          <a:latin typeface="微软雅黑"/>
                          <a:ea typeface="微软雅黑"/>
                        </a:rPr>
                        <a:t>鼓励社会资本开办康体、体质测定和运动康复等各类机构</a:t>
                      </a:r>
                      <a:endParaRPr sz="1600" dirty="0"/>
                    </a:p>
                  </a:txBody>
                  <a:tcPr marL="36000" marR="36000">
                    <a:lnL w="12700">
                      <a:solidFill>
                        <a:srgbClr val="FFFFFF"/>
                      </a:solidFill>
                    </a:lnL>
                    <a:lnR w="12700">
                      <a:solidFill>
                        <a:srgbClr val="FFFFFF"/>
                      </a:solidFill>
                    </a:lnR>
                    <a:lnT w="38100" cap="flat" cmpd="sng" algn="ctr">
                      <a:solidFill>
                        <a:srgbClr val="FFFFFF"/>
                      </a:solidFill>
                      <a:prstDash val="solid"/>
                      <a:round/>
                      <a:headEnd type="none" w="med" len="med"/>
                      <a:tailEnd type="none" w="med" len="med"/>
                    </a:lnT>
                    <a:lnB w="12700">
                      <a:solidFill>
                        <a:srgbClr val="FFFFFF"/>
                      </a:solidFill>
                    </a:lnB>
                    <a:solidFill>
                      <a:srgbClr val="CDDDF0"/>
                    </a:solidFill>
                  </a:tcPr>
                </a:tc>
              </a:tr>
              <a:tr h="788803">
                <a:tc>
                  <a:txBody>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en-US" sz="1100" dirty="0">
                          <a:latin typeface="微软雅黑"/>
                          <a:ea typeface="微软雅黑"/>
                        </a:rPr>
                        <a:t>2019</a:t>
                      </a:r>
                      <a:r>
                        <a:rPr lang="zh-CN" sz="1100" dirty="0">
                          <a:latin typeface="微软雅黑"/>
                          <a:ea typeface="微软雅黑"/>
                        </a:rPr>
                        <a:t>年</a:t>
                      </a:r>
                      <a:endParaRPr sz="1600" dirty="0"/>
                    </a:p>
                  </a:txBody>
                  <a:tcPr marL="36000" marR="36000">
                    <a:lnL w="12700">
                      <a:solidFill>
                        <a:srgbClr val="FFFFFF"/>
                      </a:solidFill>
                    </a:lnL>
                    <a:lnR w="12700">
                      <a:solidFill>
                        <a:srgbClr val="FFFFFF"/>
                      </a:solidFill>
                    </a:lnR>
                    <a:lnT w="12700">
                      <a:solidFill>
                        <a:srgbClr val="FFFFFF"/>
                      </a:solidFill>
                    </a:lnT>
                    <a:lnB w="12700">
                      <a:solidFill>
                        <a:srgbClr val="FFFFFF"/>
                      </a:solidFill>
                    </a:lnB>
                    <a:solidFill>
                      <a:srgbClr val="E8EFF8"/>
                    </a:solidFill>
                  </a:tcPr>
                </a:tc>
                <a:tc>
                  <a:txBody>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en-US" sz="1100" dirty="0">
                          <a:latin typeface="微软雅黑"/>
                          <a:ea typeface="微软雅黑"/>
                        </a:rPr>
                        <a:t>《</a:t>
                      </a:r>
                      <a:r>
                        <a:rPr lang="zh-CN" sz="1100" dirty="0">
                          <a:latin typeface="微软雅黑"/>
                          <a:ea typeface="微软雅黑"/>
                        </a:rPr>
                        <a:t>关于进一步加强残疾人康复健身体育工作的指导意见</a:t>
                      </a:r>
                      <a:r>
                        <a:rPr lang="en-US" sz="1100" dirty="0">
                          <a:latin typeface="微软雅黑"/>
                          <a:ea typeface="微软雅黑"/>
                        </a:rPr>
                        <a:t>》</a:t>
                      </a:r>
                      <a:endParaRPr lang="zh-CN" sz="1100" dirty="0">
                        <a:latin typeface="微软雅黑"/>
                        <a:ea typeface="微软雅黑"/>
                      </a:endParaRPr>
                    </a:p>
                  </a:txBody>
                  <a:tcPr marL="36000" marR="36000">
                    <a:lnL w="12700">
                      <a:solidFill>
                        <a:srgbClr val="FFFFFF"/>
                      </a:solidFill>
                    </a:lnL>
                    <a:lnR w="12700">
                      <a:solidFill>
                        <a:srgbClr val="FFFFFF"/>
                      </a:solidFill>
                    </a:lnR>
                    <a:lnT w="12700">
                      <a:solidFill>
                        <a:srgbClr val="FFFFFF"/>
                      </a:solidFill>
                    </a:lnT>
                    <a:lnB w="12700">
                      <a:solidFill>
                        <a:srgbClr val="FFFFFF"/>
                      </a:solidFill>
                    </a:lnB>
                    <a:solidFill>
                      <a:srgbClr val="E8EFF8"/>
                    </a:solidFill>
                  </a:tcPr>
                </a:tc>
                <a:tc>
                  <a:txBody>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100" dirty="0">
                          <a:latin typeface="微软雅黑"/>
                          <a:ea typeface="微软雅黑"/>
                        </a:rPr>
                        <a:t>提高服务能力，提高参与率和覆盖面</a:t>
                      </a:r>
                      <a:endParaRPr sz="1600" dirty="0"/>
                    </a:p>
                  </a:txBody>
                  <a:tcPr marL="36000" marR="36000">
                    <a:lnL w="12700">
                      <a:solidFill>
                        <a:srgbClr val="FFFFFF"/>
                      </a:solidFill>
                    </a:lnL>
                    <a:lnR w="12700">
                      <a:solidFill>
                        <a:srgbClr val="FFFFFF"/>
                      </a:solidFill>
                    </a:lnR>
                    <a:lnT w="12700">
                      <a:solidFill>
                        <a:srgbClr val="FFFFFF"/>
                      </a:solidFill>
                    </a:lnT>
                    <a:lnB w="12700">
                      <a:solidFill>
                        <a:srgbClr val="FFFFFF"/>
                      </a:solidFill>
                    </a:lnB>
                    <a:solidFill>
                      <a:srgbClr val="E8EFF8"/>
                    </a:solidFill>
                  </a:tcPr>
                </a:tc>
              </a:tr>
              <a:tr h="917593">
                <a:tc>
                  <a:txBody>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en-US" sz="1100" dirty="0">
                          <a:latin typeface="微软雅黑"/>
                          <a:ea typeface="微软雅黑"/>
                        </a:rPr>
                        <a:t>2021</a:t>
                      </a:r>
                      <a:r>
                        <a:rPr lang="zh-CN" sz="1100" dirty="0">
                          <a:latin typeface="微软雅黑"/>
                          <a:ea typeface="微软雅黑"/>
                        </a:rPr>
                        <a:t>年</a:t>
                      </a:r>
                      <a:endParaRPr sz="1600" dirty="0"/>
                    </a:p>
                  </a:txBody>
                  <a:tcPr marL="36000" marR="36000">
                    <a:lnL w="12700">
                      <a:solidFill>
                        <a:srgbClr val="FFFFFF"/>
                      </a:solidFill>
                    </a:lnL>
                    <a:lnR w="12700">
                      <a:solidFill>
                        <a:srgbClr val="FFFFFF"/>
                      </a:solidFill>
                    </a:lnR>
                    <a:lnT w="12700">
                      <a:solidFill>
                        <a:srgbClr val="FFFFFF"/>
                      </a:solidFill>
                    </a:lnT>
                    <a:lnB w="12700">
                      <a:solidFill>
                        <a:srgbClr val="FFFFFF"/>
                      </a:solidFill>
                    </a:lnB>
                    <a:solidFill>
                      <a:srgbClr val="CDDDF0"/>
                    </a:solidFill>
                  </a:tcPr>
                </a:tc>
                <a:tc>
                  <a:txBody>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100" dirty="0">
                          <a:latin typeface="微软雅黑"/>
                          <a:ea typeface="微软雅黑"/>
                        </a:rPr>
                        <a:t>“十四五”特殊教育发展行动计划</a:t>
                      </a:r>
                      <a:endParaRPr sz="1600" dirty="0"/>
                    </a:p>
                  </a:txBody>
                  <a:tcPr marL="36000" marR="36000">
                    <a:lnL w="12700">
                      <a:solidFill>
                        <a:srgbClr val="FFFFFF"/>
                      </a:solidFill>
                    </a:lnL>
                    <a:lnR w="12700">
                      <a:solidFill>
                        <a:srgbClr val="FFFFFF"/>
                      </a:solidFill>
                    </a:lnR>
                    <a:lnT w="12700">
                      <a:solidFill>
                        <a:srgbClr val="FFFFFF"/>
                      </a:solidFill>
                    </a:lnT>
                    <a:lnB w="12700">
                      <a:solidFill>
                        <a:srgbClr val="FFFFFF"/>
                      </a:solidFill>
                    </a:lnB>
                    <a:solidFill>
                      <a:srgbClr val="CDDDF0"/>
                    </a:solidFill>
                  </a:tcPr>
                </a:tc>
                <a:tc>
                  <a:txBody>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100" dirty="0">
                          <a:latin typeface="微软雅黑"/>
                          <a:ea typeface="微软雅黑"/>
                        </a:rPr>
                        <a:t>扩大政策保障范围，将融合教育列为重点内容，首次提出积极探索科学适宜的孤独症儿童培养方式</a:t>
                      </a:r>
                      <a:endParaRPr sz="1600" dirty="0"/>
                    </a:p>
                  </a:txBody>
                  <a:tcPr marL="36000" marR="36000">
                    <a:lnL w="12700">
                      <a:solidFill>
                        <a:srgbClr val="FFFFFF"/>
                      </a:solidFill>
                    </a:lnL>
                    <a:lnR w="12700">
                      <a:solidFill>
                        <a:srgbClr val="FFFFFF"/>
                      </a:solidFill>
                    </a:lnR>
                    <a:lnT w="12700">
                      <a:solidFill>
                        <a:srgbClr val="FFFFFF"/>
                      </a:solidFill>
                    </a:lnT>
                    <a:lnB w="12700">
                      <a:solidFill>
                        <a:srgbClr val="FFFFFF"/>
                      </a:solidFill>
                    </a:lnB>
                    <a:solidFill>
                      <a:srgbClr val="CDDDF0"/>
                    </a:solidFill>
                  </a:tcPr>
                </a:tc>
              </a:tr>
            </a:tbl>
          </a:graphicData>
        </a:graphic>
      </p:graphicFrame>
      <p:sp>
        <p:nvSpPr>
          <p:cNvPr id="17" name="矩形 16"/>
          <p:cNvSpPr/>
          <p:nvPr/>
        </p:nvSpPr>
        <p:spPr bwMode="auto">
          <a:xfrm>
            <a:off x="4794066" y="3317918"/>
            <a:ext cx="1454700" cy="335280"/>
          </a:xfrm>
          <a:prstGeom prst="rect">
            <a:avLst/>
          </a:prstGeom>
        </p:spPr>
        <p:txBody>
          <a:bodyPr wrap="square">
            <a:spAutoFit/>
          </a:bodyPr>
          <a:lstStyle/>
          <a:p>
            <a:pPr marL="0" marR="0" indent="0" algn="l"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600" b="1">
                <a:solidFill>
                  <a:srgbClr val="2898D8"/>
                </a:solidFill>
                <a:latin typeface="微软雅黑"/>
                <a:ea typeface="微软雅黑"/>
              </a:rPr>
              <a:t>受众：</a:t>
            </a:r>
            <a:endParaRPr lang="zh-CN" sz="1600" b="1">
              <a:solidFill>
                <a:srgbClr val="2898D8"/>
              </a:solidFill>
              <a:latin typeface="微软雅黑"/>
              <a:ea typeface="微软雅黑"/>
            </a:endParaRPr>
          </a:p>
        </p:txBody>
      </p:sp>
      <p:sp>
        <p:nvSpPr>
          <p:cNvPr id="18" name="文本框 17"/>
          <p:cNvSpPr/>
          <p:nvPr/>
        </p:nvSpPr>
        <p:spPr bwMode="auto">
          <a:xfrm>
            <a:off x="4721720" y="3602483"/>
            <a:ext cx="2653607" cy="1051560"/>
          </a:xfrm>
          <a:prstGeom prst="rect">
            <a:avLst/>
          </a:prstGeom>
          <a:noFill/>
        </p:spPr>
        <p:txBody>
          <a:bodyPr wrap="square" rtlCol="0">
            <a:spAutoFit/>
          </a:bodyPr>
          <a:lstStyle/>
          <a:p>
            <a:pPr marL="92075" marR="0" lvl="0" indent="0" algn="l" defTabSz="914400" rtl="0">
              <a:lnSpc>
                <a:spcPct val="150000"/>
              </a:lnSpc>
              <a:spcBef>
                <a:spcPct val="2000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b="1">
                <a:solidFill>
                  <a:srgbClr val="808080">
                    <a:lumMod val="50000"/>
                  </a:srgbClr>
                </a:solidFill>
                <a:latin typeface="微软雅黑"/>
                <a:ea typeface="微软雅黑"/>
              </a:rPr>
              <a:t>运动康复潜在需求大，</a:t>
            </a:r>
            <a:endParaRPr lang="en-US" sz="1400" b="1">
              <a:solidFill>
                <a:srgbClr val="808080">
                  <a:lumMod val="50000"/>
                </a:srgbClr>
              </a:solidFill>
              <a:latin typeface="微软雅黑"/>
              <a:ea typeface="微软雅黑"/>
            </a:endParaRPr>
          </a:p>
          <a:p>
            <a:pPr marL="92075" marR="0" lvl="0" indent="0" algn="l" defTabSz="914400" rtl="0">
              <a:lnSpc>
                <a:spcPct val="150000"/>
              </a:lnSpc>
              <a:spcBef>
                <a:spcPct val="2000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b="1">
                <a:solidFill>
                  <a:srgbClr val="808080">
                    <a:lumMod val="50000"/>
                  </a:srgbClr>
                </a:solidFill>
                <a:latin typeface="微软雅黑"/>
                <a:ea typeface="微软雅黑"/>
              </a:rPr>
              <a:t>但多数人群认知存在偏差，</a:t>
            </a:r>
            <a:endParaRPr lang="en-US" sz="1400" b="1">
              <a:solidFill>
                <a:srgbClr val="808080">
                  <a:lumMod val="50000"/>
                </a:srgbClr>
              </a:solidFill>
              <a:latin typeface="微软雅黑"/>
              <a:ea typeface="微软雅黑"/>
            </a:endParaRPr>
          </a:p>
          <a:p>
            <a:pPr marL="92075" marR="0" lvl="0" indent="0" algn="l" defTabSz="914400" rtl="0">
              <a:lnSpc>
                <a:spcPct val="150000"/>
              </a:lnSpc>
              <a:spcBef>
                <a:spcPct val="2000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b="1">
                <a:solidFill>
                  <a:srgbClr val="808080">
                    <a:lumMod val="50000"/>
                  </a:srgbClr>
                </a:solidFill>
                <a:latin typeface="微软雅黑"/>
                <a:ea typeface="微软雅黑"/>
              </a:rPr>
              <a:t>实际渗透率低</a:t>
            </a:r>
            <a:endParaRPr lang="zh-CN" sz="1400" b="1">
              <a:solidFill>
                <a:srgbClr val="808080">
                  <a:lumMod val="50000"/>
                </a:srgbClr>
              </a:solidFill>
              <a:latin typeface="微软雅黑"/>
              <a:ea typeface="微软雅黑"/>
            </a:endParaRPr>
          </a:p>
        </p:txBody>
      </p:sp>
      <p:sp>
        <p:nvSpPr>
          <p:cNvPr id="19" name="矩形 18"/>
          <p:cNvSpPr/>
          <p:nvPr/>
        </p:nvSpPr>
        <p:spPr bwMode="auto">
          <a:xfrm>
            <a:off x="669501" y="1787524"/>
            <a:ext cx="3903297" cy="4406900"/>
          </a:xfrm>
          <a:prstGeom prst="rect">
            <a:avLst/>
          </a:prstGeom>
          <a:noFill/>
          <a:ln w="12700" cap="flat" cmpd="sng" algn="ctr">
            <a:solidFill>
              <a:srgbClr val="2D97C8"/>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indent="-285750" algn="l" defTabSz="914400" rtl="0">
              <a:lnSpc>
                <a:spcPct val="100000"/>
              </a:lnSpc>
              <a:spcBef>
                <a:spcPts val="0"/>
              </a:spcBef>
              <a:spcAft>
                <a:spcPts val="0"/>
              </a:spcAft>
              <a:buFont typeface="Arial" panose="020B0604020202020204"/>
              <a:buChar char="•"/>
              <a:defRPr lang="en-US" sz="1800" b="0" i="0" u="none" strike="noStrike" cap="none" spc="0">
                <a:solidFill>
                  <a:srgbClr val="FFFFFF"/>
                </a:solidFill>
                <a:latin typeface="Arial" panose="020B0604020202020204"/>
                <a:ea typeface="微软雅黑"/>
                <a:cs typeface="Arial" panose="020B0604020202020204"/>
              </a:defRPr>
            </a:pPr>
            <a:endParaRPr lang="en-US" sz="1200">
              <a:solidFill>
                <a:srgbClr val="3E89D8"/>
              </a:solidFill>
              <a:latin typeface="微软雅黑"/>
              <a:ea typeface="微软雅黑"/>
            </a:endParaRPr>
          </a:p>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600" b="1">
                <a:solidFill>
                  <a:srgbClr val="3E89D8"/>
                </a:solidFill>
                <a:latin typeface="微软雅黑"/>
                <a:ea typeface="微软雅黑"/>
              </a:rPr>
              <a:t>特殊儿童康复市场广阔，</a:t>
            </a:r>
            <a:endParaRPr lang="en-US" sz="1600" b="1">
              <a:solidFill>
                <a:srgbClr val="3E89D8"/>
              </a:solidFill>
              <a:latin typeface="微软雅黑"/>
              <a:ea typeface="微软雅黑"/>
            </a:endParaRPr>
          </a:p>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600" b="1">
                <a:solidFill>
                  <a:srgbClr val="3E89D8"/>
                </a:solidFill>
                <a:latin typeface="微软雅黑"/>
                <a:ea typeface="微软雅黑"/>
              </a:rPr>
              <a:t>大龄儿童运动和康复领域</a:t>
            </a:r>
            <a:endParaRPr lang="en-US" sz="1600" b="1">
              <a:solidFill>
                <a:srgbClr val="3E89D8"/>
              </a:solidFill>
              <a:latin typeface="微软雅黑"/>
              <a:ea typeface="微软雅黑"/>
            </a:endParaRPr>
          </a:p>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600" b="1">
                <a:solidFill>
                  <a:srgbClr val="3E89D8"/>
                </a:solidFill>
                <a:latin typeface="微软雅黑"/>
                <a:ea typeface="微软雅黑"/>
              </a:rPr>
              <a:t>存在结构性缺口。</a:t>
            </a:r>
            <a:endParaRPr lang="en-US" sz="1600" b="1">
              <a:solidFill>
                <a:srgbClr val="3E89D8"/>
              </a:solidFill>
              <a:latin typeface="微软雅黑"/>
              <a:ea typeface="微软雅黑"/>
            </a:endParaRPr>
          </a:p>
          <a:p>
            <a:pPr marL="285750" marR="0" indent="-285750" algn="l" defTabSz="914400" rtl="0">
              <a:lnSpc>
                <a:spcPct val="100000"/>
              </a:lnSpc>
              <a:spcBef>
                <a:spcPts val="0"/>
              </a:spcBef>
              <a:spcAft>
                <a:spcPts val="0"/>
              </a:spcAft>
              <a:buFont typeface="Arial" panose="020B0604020202020204"/>
              <a:buChar char="•"/>
              <a:defRPr lang="en-US" sz="1800" b="0" i="0" u="none" strike="noStrike" cap="none" spc="0">
                <a:solidFill>
                  <a:srgbClr val="FFFFFF"/>
                </a:solidFill>
                <a:latin typeface="Arial" panose="020B0604020202020204"/>
                <a:ea typeface="微软雅黑"/>
                <a:cs typeface="Arial" panose="020B0604020202020204"/>
              </a:defRPr>
            </a:pPr>
            <a:endParaRPr lang="en-US" sz="1200">
              <a:solidFill>
                <a:srgbClr val="000000"/>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200">
              <a:solidFill>
                <a:srgbClr val="000000"/>
              </a:solidFill>
              <a:latin typeface="微软雅黑"/>
              <a:ea typeface="微软雅黑"/>
            </a:endParaRPr>
          </a:p>
          <a:p>
            <a:pPr marL="285750" marR="0" indent="-285750" algn="l" defTabSz="914400" rtl="0">
              <a:lnSpc>
                <a:spcPct val="100000"/>
              </a:lnSpc>
              <a:spcBef>
                <a:spcPts val="0"/>
              </a:spcBef>
              <a:spcAft>
                <a:spcPts val="0"/>
              </a:spcAft>
              <a:buFont typeface="Arial" panose="020B0604020202020204"/>
              <a:buChar char="•"/>
              <a:defRPr lang="en-US" sz="1800" b="0" i="0" u="none" strike="noStrike" cap="none" spc="0">
                <a:solidFill>
                  <a:srgbClr val="FFFFFF"/>
                </a:solidFill>
                <a:latin typeface="Arial" panose="020B0604020202020204"/>
                <a:ea typeface="微软雅黑"/>
                <a:cs typeface="Arial" panose="020B0604020202020204"/>
              </a:defRPr>
            </a:pPr>
            <a:r>
              <a:rPr lang="zh-CN" sz="1100">
                <a:solidFill>
                  <a:srgbClr val="000000"/>
                </a:solidFill>
                <a:latin typeface="微软雅黑"/>
                <a:ea typeface="微软雅黑"/>
              </a:rPr>
              <a:t>大龄特殊康复儿童市场约</a:t>
            </a:r>
            <a:r>
              <a:rPr lang="en-US" sz="1600" b="1">
                <a:solidFill>
                  <a:srgbClr val="808080">
                    <a:lumMod val="50000"/>
                  </a:srgbClr>
                </a:solidFill>
                <a:latin typeface="微软雅黑"/>
                <a:ea typeface="微软雅黑"/>
              </a:rPr>
              <a:t>1000</a:t>
            </a:r>
            <a:r>
              <a:rPr lang="zh-CN" sz="1600" b="1">
                <a:solidFill>
                  <a:srgbClr val="808080">
                    <a:lumMod val="50000"/>
                  </a:srgbClr>
                </a:solidFill>
                <a:latin typeface="微软雅黑"/>
                <a:ea typeface="微软雅黑"/>
              </a:rPr>
              <a:t>亿</a:t>
            </a:r>
            <a:r>
              <a:rPr lang="zh-CN" sz="1200">
                <a:solidFill>
                  <a:srgbClr val="000000"/>
                </a:solidFill>
                <a:latin typeface="微软雅黑"/>
                <a:ea typeface="微软雅黑"/>
              </a:rPr>
              <a:t>，</a:t>
            </a:r>
            <a:endParaRPr lang="en-US" sz="1200">
              <a:solidFill>
                <a:srgbClr val="000000"/>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a:solidFill>
                  <a:srgbClr val="000000"/>
                </a:solidFill>
                <a:latin typeface="微软雅黑"/>
                <a:ea typeface="微软雅黑"/>
              </a:rPr>
              <a:t>       </a:t>
            </a:r>
            <a:r>
              <a:rPr lang="zh-CN" sz="1100">
                <a:solidFill>
                  <a:srgbClr val="000000"/>
                </a:solidFill>
                <a:latin typeface="微软雅黑"/>
                <a:ea typeface="微软雅黑"/>
              </a:rPr>
              <a:t>国家补贴</a:t>
            </a:r>
            <a:r>
              <a:rPr lang="en-US" sz="1600" b="1">
                <a:solidFill>
                  <a:srgbClr val="808080">
                    <a:lumMod val="50000"/>
                  </a:srgbClr>
                </a:solidFill>
                <a:latin typeface="微软雅黑"/>
                <a:ea typeface="微软雅黑"/>
              </a:rPr>
              <a:t>200</a:t>
            </a:r>
            <a:r>
              <a:rPr lang="zh-CN" sz="1600" b="1">
                <a:solidFill>
                  <a:srgbClr val="808080">
                    <a:lumMod val="50000"/>
                  </a:srgbClr>
                </a:solidFill>
                <a:latin typeface="微软雅黑"/>
                <a:ea typeface="微软雅黑"/>
              </a:rPr>
              <a:t>亿</a:t>
            </a:r>
            <a:r>
              <a:rPr lang="en-US" sz="1600" b="1">
                <a:solidFill>
                  <a:srgbClr val="808080">
                    <a:lumMod val="50000"/>
                  </a:srgbClr>
                </a:solidFill>
                <a:latin typeface="微软雅黑"/>
                <a:ea typeface="微软雅黑"/>
              </a:rPr>
              <a:t>/</a:t>
            </a:r>
            <a:r>
              <a:rPr lang="zh-CN" sz="1600" b="1">
                <a:solidFill>
                  <a:srgbClr val="808080">
                    <a:lumMod val="50000"/>
                  </a:srgbClr>
                </a:solidFill>
                <a:latin typeface="微软雅黑"/>
                <a:ea typeface="微软雅黑"/>
              </a:rPr>
              <a:t>年，</a:t>
            </a:r>
            <a:endParaRPr lang="en-US" sz="1600" b="1">
              <a:solidFill>
                <a:srgbClr val="808080">
                  <a:lumMod val="50000"/>
                </a:srgbClr>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a:solidFill>
                  <a:srgbClr val="000000"/>
                </a:solidFill>
                <a:latin typeface="微软雅黑"/>
                <a:ea typeface="微软雅黑"/>
              </a:rPr>
              <a:t>       </a:t>
            </a:r>
            <a:r>
              <a:rPr lang="zh-CN" sz="1100">
                <a:solidFill>
                  <a:srgbClr val="000000"/>
                </a:solidFill>
                <a:latin typeface="微软雅黑"/>
                <a:ea typeface="微软雅黑"/>
              </a:rPr>
              <a:t>发展障碍儿童家庭每年在康复的花费上约</a:t>
            </a:r>
            <a:r>
              <a:rPr lang="en-US" sz="1600" b="1">
                <a:solidFill>
                  <a:srgbClr val="808080">
                    <a:lumMod val="50000"/>
                  </a:srgbClr>
                </a:solidFill>
                <a:latin typeface="微软雅黑"/>
                <a:ea typeface="微软雅黑"/>
              </a:rPr>
              <a:t>6</a:t>
            </a:r>
            <a:r>
              <a:rPr lang="zh-CN" sz="1600" b="1">
                <a:solidFill>
                  <a:srgbClr val="808080">
                    <a:lumMod val="50000"/>
                  </a:srgbClr>
                </a:solidFill>
                <a:latin typeface="微软雅黑"/>
                <a:ea typeface="微软雅黑"/>
              </a:rPr>
              <a:t>万元</a:t>
            </a:r>
            <a:r>
              <a:rPr lang="zh-CN" sz="1200">
                <a:solidFill>
                  <a:srgbClr val="000000"/>
                </a:solidFill>
                <a:latin typeface="微软雅黑"/>
                <a:ea typeface="微软雅黑"/>
              </a:rPr>
              <a:t>。</a:t>
            </a:r>
            <a:endParaRPr lang="zh-CN" sz="1200">
              <a:solidFill>
                <a:srgbClr val="000000"/>
              </a:solidFill>
              <a:latin typeface="微软雅黑"/>
              <a:ea typeface="微软雅黑"/>
            </a:endParaRPr>
          </a:p>
          <a:p>
            <a:pPr marL="285750" marR="0" indent="-285750" algn="l" defTabSz="914400" rtl="0">
              <a:lnSpc>
                <a:spcPct val="100000"/>
              </a:lnSpc>
              <a:spcBef>
                <a:spcPts val="0"/>
              </a:spcBef>
              <a:spcAft>
                <a:spcPts val="0"/>
              </a:spcAft>
              <a:buFont typeface="Arial" panose="020B0604020202020204"/>
              <a:buChar char="•"/>
              <a:defRPr lang="en-US" sz="1800" b="0" i="0" u="none" strike="noStrike" cap="none" spc="0">
                <a:solidFill>
                  <a:srgbClr val="FFFFFF"/>
                </a:solidFill>
                <a:latin typeface="Arial" panose="020B0604020202020204"/>
                <a:ea typeface="微软雅黑"/>
                <a:cs typeface="Arial" panose="020B0604020202020204"/>
              </a:defRPr>
            </a:pPr>
            <a:endParaRPr lang="en-US" sz="1200">
              <a:solidFill>
                <a:srgbClr val="000000"/>
              </a:solidFill>
              <a:latin typeface="微软雅黑"/>
              <a:ea typeface="微软雅黑"/>
            </a:endParaRPr>
          </a:p>
          <a:p>
            <a:pPr marL="285750" marR="0" indent="-285750" algn="l" defTabSz="914400" rtl="0">
              <a:lnSpc>
                <a:spcPct val="100000"/>
              </a:lnSpc>
              <a:spcBef>
                <a:spcPts val="0"/>
              </a:spcBef>
              <a:spcAft>
                <a:spcPts val="0"/>
              </a:spcAft>
              <a:buFont typeface="Arial" panose="020B0604020202020204"/>
              <a:buChar char="•"/>
              <a:defRPr lang="en-US" sz="1800" b="0" i="0" u="none" strike="noStrike" cap="none" spc="0">
                <a:solidFill>
                  <a:srgbClr val="FFFFFF"/>
                </a:solidFill>
                <a:latin typeface="Arial" panose="020B0604020202020204"/>
                <a:ea typeface="微软雅黑"/>
                <a:cs typeface="Arial" panose="020B0604020202020204"/>
              </a:defRPr>
            </a:pPr>
            <a:r>
              <a:rPr lang="zh-CN" sz="1100">
                <a:solidFill>
                  <a:srgbClr val="000000"/>
                </a:solidFill>
                <a:latin typeface="微软雅黑"/>
                <a:ea typeface="微软雅黑"/>
              </a:rPr>
              <a:t>全国有</a:t>
            </a:r>
            <a:r>
              <a:rPr lang="en-US" sz="1600" b="1">
                <a:solidFill>
                  <a:srgbClr val="808080">
                    <a:lumMod val="50000"/>
                  </a:srgbClr>
                </a:solidFill>
                <a:latin typeface="微软雅黑"/>
                <a:ea typeface="微软雅黑"/>
              </a:rPr>
              <a:t>250</a:t>
            </a:r>
            <a:r>
              <a:rPr lang="zh-CN" sz="1600" b="1">
                <a:solidFill>
                  <a:srgbClr val="808080">
                    <a:lumMod val="50000"/>
                  </a:srgbClr>
                </a:solidFill>
                <a:latin typeface="微软雅黑"/>
                <a:ea typeface="微软雅黑"/>
              </a:rPr>
              <a:t>万</a:t>
            </a:r>
            <a:r>
              <a:rPr lang="zh-CN" sz="1100">
                <a:solidFill>
                  <a:srgbClr val="000000"/>
                </a:solidFill>
                <a:latin typeface="微软雅黑"/>
                <a:ea typeface="微软雅黑"/>
              </a:rPr>
              <a:t>大龄（</a:t>
            </a:r>
            <a:r>
              <a:rPr lang="en-US" sz="1100">
                <a:solidFill>
                  <a:srgbClr val="000000"/>
                </a:solidFill>
                <a:latin typeface="微软雅黑"/>
                <a:ea typeface="微软雅黑"/>
              </a:rPr>
              <a:t>6-18</a:t>
            </a:r>
            <a:r>
              <a:rPr lang="zh-CN" sz="1100">
                <a:solidFill>
                  <a:srgbClr val="000000"/>
                </a:solidFill>
                <a:latin typeface="微软雅黑"/>
                <a:ea typeface="微软雅黑"/>
              </a:rPr>
              <a:t>岁）特殊儿童，</a:t>
            </a:r>
            <a:endParaRPr lang="zh-CN" sz="1100">
              <a:solidFill>
                <a:srgbClr val="000000"/>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sz="1200">
                <a:solidFill>
                  <a:srgbClr val="000000"/>
                </a:solidFill>
                <a:latin typeface="微软雅黑"/>
                <a:ea typeface="微软雅黑"/>
              </a:rPr>
              <a:t>      </a:t>
            </a:r>
            <a:r>
              <a:rPr lang="zh-CN" sz="1100">
                <a:solidFill>
                  <a:srgbClr val="000000"/>
                </a:solidFill>
                <a:latin typeface="微软雅黑"/>
                <a:ea typeface="微软雅黑"/>
              </a:rPr>
              <a:t>中国特殊儿童康复机构每年只能服务</a:t>
            </a:r>
            <a:r>
              <a:rPr lang="en-US" sz="1600" b="1">
                <a:solidFill>
                  <a:srgbClr val="808080">
                    <a:lumMod val="50000"/>
                  </a:srgbClr>
                </a:solidFill>
                <a:latin typeface="微软雅黑"/>
                <a:ea typeface="微软雅黑"/>
              </a:rPr>
              <a:t>20</a:t>
            </a:r>
            <a:r>
              <a:rPr lang="zh-CN" sz="1600" b="1">
                <a:solidFill>
                  <a:srgbClr val="808080">
                    <a:lumMod val="50000"/>
                  </a:srgbClr>
                </a:solidFill>
                <a:latin typeface="微软雅黑"/>
                <a:ea typeface="微软雅黑"/>
              </a:rPr>
              <a:t>万</a:t>
            </a:r>
            <a:r>
              <a:rPr lang="zh-CN" sz="1200">
                <a:solidFill>
                  <a:srgbClr val="000000"/>
                </a:solidFill>
                <a:latin typeface="微软雅黑"/>
                <a:ea typeface="微软雅黑"/>
              </a:rPr>
              <a:t>儿童，</a:t>
            </a:r>
            <a:endParaRPr lang="en-US" sz="1200">
              <a:solidFill>
                <a:srgbClr val="000000"/>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100">
                <a:solidFill>
                  <a:srgbClr val="000000"/>
                </a:solidFill>
                <a:latin typeface="微软雅黑"/>
                <a:ea typeface="微软雅黑"/>
              </a:rPr>
              <a:t>      全国运动康复机构数量仅有约</a:t>
            </a:r>
            <a:r>
              <a:rPr lang="en-US" sz="1600" b="1">
                <a:solidFill>
                  <a:srgbClr val="808080">
                    <a:lumMod val="50000"/>
                  </a:srgbClr>
                </a:solidFill>
                <a:latin typeface="微软雅黑"/>
                <a:ea typeface="微软雅黑"/>
              </a:rPr>
              <a:t>370</a:t>
            </a:r>
            <a:r>
              <a:rPr lang="zh-CN" sz="1200">
                <a:solidFill>
                  <a:srgbClr val="000000"/>
                </a:solidFill>
                <a:latin typeface="微软雅黑"/>
                <a:ea typeface="微软雅黑"/>
              </a:rPr>
              <a:t>家，</a:t>
            </a:r>
            <a:endParaRPr lang="en-US" sz="1200">
              <a:solidFill>
                <a:srgbClr val="000000"/>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a:solidFill>
                  <a:srgbClr val="000000"/>
                </a:solidFill>
                <a:latin typeface="微软雅黑"/>
                <a:ea typeface="微软雅黑"/>
              </a:rPr>
              <a:t>      </a:t>
            </a:r>
            <a:r>
              <a:rPr lang="zh-CN" sz="1100">
                <a:solidFill>
                  <a:srgbClr val="000000"/>
                </a:solidFill>
                <a:latin typeface="微软雅黑"/>
                <a:ea typeface="微软雅黑"/>
              </a:rPr>
              <a:t>没有运动环境，缺少康复路径。</a:t>
            </a:r>
            <a:endParaRPr lang="en-US" sz="1200">
              <a:solidFill>
                <a:srgbClr val="000000"/>
              </a:solidFill>
              <a:latin typeface="微软雅黑"/>
              <a:ea typeface="微软雅黑"/>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200">
              <a:solidFill>
                <a:srgbClr val="000000"/>
              </a:solidFill>
              <a:latin typeface="微软雅黑"/>
              <a:ea typeface="微软雅黑"/>
            </a:endParaRPr>
          </a:p>
          <a:p>
            <a:pPr marL="285750" marR="0" indent="-285750" algn="l" defTabSz="914400" rtl="0">
              <a:lnSpc>
                <a:spcPct val="100000"/>
              </a:lnSpc>
              <a:spcBef>
                <a:spcPts val="0"/>
              </a:spcBef>
              <a:spcAft>
                <a:spcPts val="0"/>
              </a:spcAft>
              <a:buFont typeface="Arial" panose="020B0604020202020204"/>
              <a:buChar char="•"/>
              <a:defRPr lang="en-US" sz="1800" b="0" i="0" u="none" strike="noStrike" cap="none" spc="0">
                <a:solidFill>
                  <a:srgbClr val="FFFFFF"/>
                </a:solidFill>
                <a:latin typeface="Arial" panose="020B0604020202020204"/>
                <a:ea typeface="微软雅黑"/>
                <a:cs typeface="Arial" panose="020B0604020202020204"/>
              </a:defRPr>
            </a:pPr>
            <a:r>
              <a:rPr lang="zh-CN" sz="1100">
                <a:solidFill>
                  <a:srgbClr val="000000"/>
                </a:solidFill>
                <a:latin typeface="微软雅黑"/>
                <a:ea typeface="微软雅黑"/>
              </a:rPr>
              <a:t>上海约</a:t>
            </a:r>
            <a:r>
              <a:rPr lang="en-US" sz="1600" b="1">
                <a:solidFill>
                  <a:srgbClr val="808080">
                    <a:lumMod val="50000"/>
                  </a:srgbClr>
                </a:solidFill>
                <a:latin typeface="微软雅黑"/>
                <a:ea typeface="微软雅黑"/>
              </a:rPr>
              <a:t>2</a:t>
            </a:r>
            <a:r>
              <a:rPr lang="zh-CN" sz="1600" b="1">
                <a:solidFill>
                  <a:srgbClr val="808080">
                    <a:lumMod val="50000"/>
                  </a:srgbClr>
                </a:solidFill>
                <a:latin typeface="微软雅黑"/>
                <a:ea typeface="微软雅黑"/>
              </a:rPr>
              <a:t>万</a:t>
            </a:r>
            <a:r>
              <a:rPr lang="zh-CN" sz="1100">
                <a:solidFill>
                  <a:srgbClr val="000000"/>
                </a:solidFill>
                <a:latin typeface="微软雅黑"/>
                <a:ea typeface="微软雅黑"/>
              </a:rPr>
              <a:t>名自闭症儿童，特殊学校收纳</a:t>
            </a:r>
            <a:r>
              <a:rPr lang="en-US" sz="1600" b="1">
                <a:solidFill>
                  <a:srgbClr val="808080">
                    <a:lumMod val="50000"/>
                  </a:srgbClr>
                </a:solidFill>
                <a:latin typeface="微软雅黑"/>
                <a:ea typeface="微软雅黑"/>
              </a:rPr>
              <a:t>4000</a:t>
            </a:r>
            <a:r>
              <a:rPr lang="zh-CN" sz="1200">
                <a:solidFill>
                  <a:srgbClr val="000000"/>
                </a:solidFill>
                <a:latin typeface="微软雅黑"/>
                <a:ea typeface="微软雅黑"/>
              </a:rPr>
              <a:t>人，</a:t>
            </a:r>
            <a:r>
              <a:rPr lang="zh-CN" sz="1100">
                <a:solidFill>
                  <a:srgbClr val="000000"/>
                </a:solidFill>
                <a:latin typeface="微软雅黑"/>
                <a:ea typeface="微软雅黑"/>
              </a:rPr>
              <a:t>许多居家学习和普通学校就读的特殊儿童需要康复教育资源。</a:t>
            </a:r>
            <a:endParaRPr lang="en-US" sz="1100">
              <a:solidFill>
                <a:srgbClr val="000000"/>
              </a:solidFill>
              <a:latin typeface="微软雅黑"/>
              <a:ea typeface="微软雅黑"/>
            </a:endParaRPr>
          </a:p>
        </p:txBody>
      </p:sp>
      <p:sp>
        <p:nvSpPr>
          <p:cNvPr id="20" name="Text Placeholder 4"/>
          <p:cNvSpPr/>
          <p:nvPr/>
        </p:nvSpPr>
        <p:spPr bwMode="auto">
          <a:xfrm>
            <a:off x="601433" y="864612"/>
            <a:ext cx="10682444" cy="332762"/>
          </a:xfrm>
          <a:prstGeom prst="rect">
            <a:avLst/>
          </a:prstGeom>
        </p:spPr>
        <p:txBody>
          <a:bodyPr vert="horz" lIns="91440" tIns="45720" rIns="91440" bIns="45720" rtlCol="0"/>
          <a:lstStyle>
            <a:lvl1pPr marL="0" indent="0" algn="l" defTabSz="914400" rtl="0">
              <a:lnSpc>
                <a:spcPct val="90000"/>
              </a:lnSpc>
              <a:spcBef>
                <a:spcPts val="0"/>
              </a:spcBef>
              <a:buFont typeface="Arial" panose="020B0604020202020204"/>
              <a:buNone/>
              <a:defRPr sz="1800">
                <a:solidFill>
                  <a:srgbClr val="2D97C8"/>
                </a:solidFill>
                <a:latin typeface="+mn-lt"/>
                <a:ea typeface="+mn-ea"/>
                <a:cs typeface="+mn-cs"/>
              </a:defRPr>
            </a:lvl1pPr>
            <a:lvl2pPr marL="685800" indent="-228600" algn="l" defTabSz="914400" rtl="0">
              <a:lnSpc>
                <a:spcPct val="90000"/>
              </a:lnSpc>
              <a:spcBef>
                <a:spcPts val="500"/>
              </a:spcBef>
              <a:buFont typeface="Arial" panose="020B0604020202020204"/>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panose="020B0604020202020204"/>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9pPr>
          </a:lstStyle>
          <a:p>
            <a:pPr marL="0" marR="0" indent="0" algn="l" defTabSz="914400" rtl="0">
              <a:lnSpc>
                <a:spcPct val="90000"/>
              </a:lnSpc>
              <a:spcBef>
                <a:spcPts val="0"/>
              </a:spcBef>
              <a:spcAft>
                <a:spcPts val="0"/>
              </a:spcAft>
              <a:buFont typeface="Arial" panose="020B0604020202020204"/>
              <a:buNone/>
              <a:defRPr lang="en-US" sz="1800" b="0" i="0" u="none" strike="noStrike" cap="none" spc="0">
                <a:solidFill>
                  <a:srgbClr val="2D97C8"/>
                </a:solidFill>
                <a:latin typeface="Arial" panose="020B0604020202020204"/>
                <a:ea typeface="微软雅黑"/>
                <a:cs typeface="Arial" panose="020B0604020202020204"/>
              </a:defRPr>
            </a:pPr>
            <a:r>
              <a:rPr lang="zh-CN">
                <a:latin typeface="微软雅黑"/>
                <a:ea typeface="微软雅黑"/>
              </a:rPr>
              <a:t>我国特殊儿童运动和康复行业特点及</a:t>
            </a:r>
            <a:r>
              <a:rPr lang="en-US">
                <a:latin typeface="微软雅黑"/>
                <a:ea typeface="微软雅黑"/>
              </a:rPr>
              <a:t>PEST</a:t>
            </a:r>
            <a:r>
              <a:rPr lang="zh-CN">
                <a:latin typeface="微软雅黑"/>
                <a:ea typeface="微软雅黑"/>
              </a:rPr>
              <a:t>市场环境分析</a:t>
            </a:r>
            <a:endParaRPr lang="en-US">
              <a:latin typeface="微软雅黑"/>
              <a:ea typeface="微软雅黑"/>
            </a:endParaRPr>
          </a:p>
        </p:txBody>
      </p:sp>
      <p:sp>
        <p:nvSpPr>
          <p:cNvPr id="12" name="矩形 11"/>
          <p:cNvSpPr/>
          <p:nvPr/>
        </p:nvSpPr>
        <p:spPr bwMode="auto">
          <a:xfrm>
            <a:off x="6601632" y="3810857"/>
            <a:ext cx="3453413" cy="1025842"/>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indent="-285750" algn="l" defTabSz="914400" rtl="0">
              <a:lnSpc>
                <a:spcPct val="100000"/>
              </a:lnSpc>
              <a:spcBef>
                <a:spcPts val="0"/>
              </a:spcBef>
              <a:spcAft>
                <a:spcPts val="0"/>
              </a:spcAft>
              <a:buFont typeface="Arial" panose="020B0604020202020204"/>
              <a:buChar char="•"/>
              <a:defRPr lang="en-US" sz="1800" b="0" i="0" u="none" strike="noStrike" cap="none" spc="0">
                <a:solidFill>
                  <a:srgbClr val="FFFFFF"/>
                </a:solidFill>
                <a:latin typeface="Arial" panose="020B0604020202020204"/>
                <a:ea typeface="微软雅黑"/>
                <a:cs typeface="Arial" panose="020B0604020202020204"/>
              </a:defRPr>
            </a:pPr>
            <a:endParaRPr lang="en-US" sz="1400">
              <a:solidFill>
                <a:srgbClr val="000000"/>
              </a:solidFill>
            </a:endParaRPr>
          </a:p>
        </p:txBody>
      </p:sp>
      <p:sp>
        <p:nvSpPr>
          <p:cNvPr id="13" name="矩形 12"/>
          <p:cNvSpPr/>
          <p:nvPr/>
        </p:nvSpPr>
        <p:spPr bwMode="auto">
          <a:xfrm>
            <a:off x="6592379" y="4906640"/>
            <a:ext cx="3453413" cy="533101"/>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indent="-285750" algn="l" defTabSz="914400" rtl="0">
              <a:lnSpc>
                <a:spcPct val="100000"/>
              </a:lnSpc>
              <a:spcBef>
                <a:spcPts val="0"/>
              </a:spcBef>
              <a:spcAft>
                <a:spcPts val="0"/>
              </a:spcAft>
              <a:buFont typeface="Arial" panose="020B0604020202020204"/>
              <a:buChar char="•"/>
              <a:defRPr lang="en-US" sz="1800" b="0" i="0" u="none" strike="noStrike" cap="none" spc="0">
                <a:solidFill>
                  <a:srgbClr val="FFFFFF"/>
                </a:solidFill>
                <a:latin typeface="Arial" panose="020B0604020202020204"/>
                <a:ea typeface="微软雅黑"/>
                <a:cs typeface="Arial" panose="020B0604020202020204"/>
              </a:defRPr>
            </a:pPr>
            <a:endParaRPr lang="en-US" sz="1400">
              <a:solidFill>
                <a:srgbClr val="000000"/>
              </a:solidFill>
            </a:endParaRPr>
          </a:p>
        </p:txBody>
      </p:sp>
      <p:sp>
        <p:nvSpPr>
          <p:cNvPr id="21" name="矩形 20"/>
          <p:cNvSpPr/>
          <p:nvPr/>
        </p:nvSpPr>
        <p:spPr bwMode="auto">
          <a:xfrm>
            <a:off x="6549745" y="6147539"/>
            <a:ext cx="3453413" cy="884677"/>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indent="-285750" algn="l" defTabSz="914400" rtl="0">
              <a:lnSpc>
                <a:spcPct val="100000"/>
              </a:lnSpc>
              <a:spcBef>
                <a:spcPts val="0"/>
              </a:spcBef>
              <a:spcAft>
                <a:spcPts val="0"/>
              </a:spcAft>
              <a:buFont typeface="Arial" panose="020B0604020202020204"/>
              <a:buChar char="•"/>
              <a:defRPr lang="en-US" sz="1800" b="0" i="0" u="none" strike="noStrike" cap="none" spc="0">
                <a:solidFill>
                  <a:srgbClr val="FFFFFF"/>
                </a:solidFill>
                <a:latin typeface="Arial" panose="020B0604020202020204"/>
                <a:ea typeface="微软雅黑"/>
                <a:cs typeface="Arial" panose="020B0604020202020204"/>
              </a:defRPr>
            </a:pPr>
            <a:endParaRPr lang="en-US" sz="1400" b="1">
              <a:solidFill>
                <a:srgbClr val="000000"/>
              </a:solidFill>
            </a:endParaRPr>
          </a:p>
        </p:txBody>
      </p:sp>
      <p:sp>
        <p:nvSpPr>
          <p:cNvPr id="26"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lstStyle/>
          <a:p>
            <a:r>
              <a:rPr lang="en-US" altLang="zh-CN" dirty="0"/>
              <a:t>1</a:t>
            </a:r>
            <a:endParaRPr lang="zh-CN" altLang="en-US" dirty="0"/>
          </a:p>
        </p:txBody>
      </p:sp>
      <p:sp>
        <p:nvSpPr>
          <p:cNvPr id="3" name="文本占位符 2"/>
          <p:cNvSpPr>
            <a:spLocks noGrp="1"/>
          </p:cNvSpPr>
          <p:nvPr>
            <p:ph type="body" sz="quarter" idx="14"/>
          </p:nvPr>
        </p:nvSpPr>
        <p:spPr bwMode="auto">
          <a:xfrm>
            <a:off x="816501" y="935071"/>
            <a:ext cx="10558997" cy="4987857"/>
          </a:xfrm>
          <a:prstGeom prst="rect">
            <a:avLst/>
          </a:prstGeom>
          <a:ln w="12699">
            <a:noFill/>
            <a:prstDash val="solid"/>
          </a:ln>
        </p:spPr>
        <p:txBody>
          <a:bodyPr>
            <a:normAutofit/>
          </a:bodyPr>
          <a:lstStyle/>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latin typeface="微软雅黑"/>
                <a:ea typeface="微软雅黑"/>
              </a:rPr>
              <a:t>项目背景与进度</a:t>
            </a:r>
            <a:endParaRPr lang="en-US" altLang="zh-CN" sz="2000" dirty="0">
              <a:latin typeface="微软雅黑"/>
              <a:ea typeface="微软雅黑"/>
            </a:endParaRPr>
          </a:p>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cs typeface="微软雅黑"/>
              </a:rPr>
              <a:t>品牌现状分析</a:t>
            </a:r>
            <a:endParaRPr lang="en-US" altLang="zh-CN" sz="2000" dirty="0">
              <a:solidFill>
                <a:schemeClr val="accent5">
                  <a:lumMod val="50000"/>
                </a:schemeClr>
              </a:solidFill>
              <a:latin typeface="Heiti SC Medium" panose="02000000000000000000" charset="-122"/>
              <a:ea typeface="微软雅黑"/>
              <a:cs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Heiti SC Medium" panose="02000000000000000000" charset="-122"/>
                <a:ea typeface="微软雅黑"/>
              </a:rPr>
              <a:t>羽之爱内部能力分析</a:t>
            </a:r>
            <a:endParaRPr lang="en-US" altLang="zh-CN" sz="2000" dirty="0">
              <a:solidFill>
                <a:schemeClr val="accent5">
                  <a:lumMod val="50000"/>
                </a:schemeClr>
              </a:solidFill>
              <a:latin typeface="微软雅黑"/>
              <a:ea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cs typeface="微软雅黑"/>
              </a:rPr>
              <a:t>受众</a:t>
            </a:r>
            <a:r>
              <a:rPr lang="zh-CN" altLang="en-US" sz="2000" dirty="0">
                <a:solidFill>
                  <a:schemeClr val="accent5">
                    <a:lumMod val="50000"/>
                  </a:schemeClr>
                </a:solidFill>
                <a:latin typeface="微软雅黑"/>
                <a:ea typeface="微软雅黑"/>
                <a:cs typeface="微软雅黑"/>
              </a:rPr>
              <a:t>需求</a:t>
            </a:r>
            <a:r>
              <a:rPr lang="zh-CN" sz="2000" dirty="0">
                <a:solidFill>
                  <a:schemeClr val="accent5">
                    <a:lumMod val="50000"/>
                  </a:schemeClr>
                </a:solidFill>
                <a:latin typeface="微软雅黑"/>
                <a:ea typeface="微软雅黑"/>
                <a:cs typeface="微软雅黑"/>
              </a:rPr>
              <a:t>分析</a:t>
            </a:r>
            <a:endParaRPr lang="en-US" altLang="zh-CN" sz="2000" dirty="0">
              <a:solidFill>
                <a:schemeClr val="accent5">
                  <a:lumMod val="50000"/>
                </a:schemeClr>
              </a:solidFill>
              <a:latin typeface="微软雅黑"/>
              <a:ea typeface="微软雅黑"/>
              <a:cs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cs typeface="微软雅黑"/>
              </a:rPr>
              <a:t>现有品牌形象感知</a:t>
            </a:r>
            <a:endParaRPr lang="en-US" altLang="zh-CN" sz="2000" dirty="0">
              <a:solidFill>
                <a:schemeClr val="accent5">
                  <a:lumMod val="50000"/>
                </a:schemeClr>
              </a:solidFill>
              <a:latin typeface="微软雅黑"/>
              <a:ea typeface="微软雅黑"/>
              <a:cs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rPr>
              <a:t>外部机构分析借鉴</a:t>
            </a:r>
            <a:endParaRPr lang="en-US" sz="2000" dirty="0">
              <a:solidFill>
                <a:schemeClr val="accent5">
                  <a:lumMod val="50000"/>
                </a:schemeClr>
              </a:solidFill>
              <a:latin typeface="微软雅黑"/>
              <a:ea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品牌主张方向探索</a:t>
            </a:r>
            <a:r>
              <a:rPr lang="zh-CN" altLang="en-US" sz="2000" dirty="0">
                <a:solidFill>
                  <a:schemeClr val="accent5">
                    <a:lumMod val="50000"/>
                  </a:schemeClr>
                </a:solidFill>
                <a:latin typeface="微软雅黑"/>
                <a:ea typeface="微软雅黑"/>
              </a:rPr>
              <a:t>（</a:t>
            </a:r>
            <a:r>
              <a:rPr lang="en-US" altLang="zh-CN" sz="2000" dirty="0">
                <a:solidFill>
                  <a:schemeClr val="accent5">
                    <a:lumMod val="50000"/>
                  </a:schemeClr>
                </a:solidFill>
                <a:latin typeface="微软雅黑"/>
                <a:ea typeface="微软雅黑"/>
              </a:rPr>
              <a:t>WIP</a:t>
            </a:r>
            <a:r>
              <a:rPr lang="zh-CN" altLang="en-US" sz="2000" dirty="0">
                <a:solidFill>
                  <a:schemeClr val="accent5">
                    <a:lumMod val="50000"/>
                  </a:schemeClr>
                </a:solidFill>
                <a:latin typeface="微软雅黑"/>
                <a:ea typeface="微软雅黑"/>
              </a:rPr>
              <a:t>）</a:t>
            </a:r>
            <a:endParaRPr lang="en-US" sz="2000" dirty="0">
              <a:solidFill>
                <a:schemeClr val="accent5">
                  <a:lumMod val="50000"/>
                </a:schemeClr>
              </a:solidFill>
              <a:latin typeface="微软雅黑"/>
              <a:ea typeface="微软雅黑"/>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xfrm>
            <a:off x="601433" y="438602"/>
            <a:ext cx="6648450" cy="460800"/>
          </a:xfrm>
          <a:prstGeom prst="rect">
            <a:avLst/>
          </a:prstGeom>
        </p:spPr>
        <p:txBody>
          <a:bodyPr/>
          <a:lstStyle/>
          <a:p>
            <a:pPr marL="0" marR="0" indent="0" algn="l" defTabSz="914400" rtl="0">
              <a:lnSpc>
                <a:spcPct val="90000"/>
              </a:lnSpc>
              <a:spcBef>
                <a:spcPts val="0"/>
              </a:spcBef>
              <a:spcAft>
                <a:spcPts val="0"/>
              </a:spcAft>
              <a:buNone/>
              <a:defRPr lang="en-US" sz="2400" b="1" i="0" u="none" strike="noStrike" cap="none" spc="0">
                <a:solidFill>
                  <a:srgbClr val="2D97C8"/>
                </a:solidFill>
                <a:latin typeface="微软雅黑"/>
                <a:ea typeface="微软雅黑"/>
                <a:cs typeface="Arial" panose="020B0604020202020204"/>
              </a:defRPr>
            </a:pPr>
            <a:r>
              <a:rPr lang="zh-CN"/>
              <a:t>对标机构选取与分析逻辑</a:t>
            </a:r>
            <a:endParaRPr lang="zh-CN"/>
          </a:p>
        </p:txBody>
      </p:sp>
      <p:sp>
        <p:nvSpPr>
          <p:cNvPr id="3" name="灯片编号占位符 2"/>
          <p:cNvSpPr>
            <a:spLocks noGrp="1"/>
          </p:cNvSpPr>
          <p:nvPr>
            <p:ph type="sldNum" sz="quarter" idx="14"/>
          </p:nvPr>
        </p:nvSpPr>
        <p:spPr bwMode="auto">
          <a:xfrm>
            <a:off x="491442" y="6364514"/>
            <a:ext cx="490268" cy="365125"/>
          </a:xfrm>
          <a:prstGeom prst="rect">
            <a:avLst/>
          </a:prstGeom>
        </p:spPr>
        <p:txBody>
          <a:bodyPr/>
          <a:lstStyle/>
          <a:p>
            <a:pPr marL="0" marR="0" indent="0" algn="r" defTabSz="914400" rtl="0">
              <a:lnSpc>
                <a:spcPct val="100000"/>
              </a:lnSpc>
              <a:spcBef>
                <a:spcPts val="0"/>
              </a:spcBef>
              <a:spcAft>
                <a:spcPts val="0"/>
              </a:spcAft>
              <a:defRPr lang="zh-CN" sz="1200" b="1" i="0" u="none" strike="noStrike" cap="none" spc="0">
                <a:solidFill>
                  <a:srgbClr val="000000">
                    <a:alpha val="70000"/>
                  </a:srgbClr>
                </a:solidFill>
                <a:latin typeface="Heiti SC Light" panose="02000000000000000000" charset="-122"/>
                <a:ea typeface="Heiti SC Light" panose="02000000000000000000" charset="-122"/>
                <a:cs typeface="Heiti SC Light" panose="02000000000000000000" charset="-122"/>
              </a:defRPr>
            </a:pPr>
            <a:r>
              <a:rPr lang="en-US" dirty="0"/>
              <a:t>30</a:t>
            </a:r>
            <a:endParaRPr lang="en-US" dirty="0"/>
          </a:p>
        </p:txBody>
      </p:sp>
      <p:sp>
        <p:nvSpPr>
          <p:cNvPr id="4" name="文本占位符 3"/>
          <p:cNvSpPr>
            <a:spLocks noGrp="1"/>
          </p:cNvSpPr>
          <p:nvPr>
            <p:ph type="body" sz="quarter" idx="15"/>
          </p:nvPr>
        </p:nvSpPr>
        <p:spPr bwMode="auto">
          <a:xfrm>
            <a:off x="1788908" y="6347970"/>
            <a:ext cx="3140144" cy="398845"/>
          </a:xfrm>
          <a:prstGeom prst="rect">
            <a:avLst/>
          </a:prstGeom>
        </p:spPr>
        <p:txBody>
          <a:bodyPr/>
          <a:lstStyle/>
          <a:p>
            <a:pPr marL="0" marR="0" indent="0" algn="l" defTabSz="914400" rtl="0">
              <a:lnSpc>
                <a:spcPct val="100000"/>
              </a:lnSpc>
              <a:spcBef>
                <a:spcPts val="0"/>
              </a:spcBef>
              <a:spcAft>
                <a:spcPts val="0"/>
              </a:spcAft>
              <a:buClrTx/>
              <a:buFont typeface="+mj-lt"/>
              <a:buNone/>
              <a:defRPr lang="en-US" sz="1200" b="1" i="0" u="none" strike="noStrike" cap="none" spc="0">
                <a:solidFill>
                  <a:srgbClr val="404040">
                    <a:lumMod val="75000"/>
                    <a:lumOff val="25000"/>
                  </a:srgbClr>
                </a:solidFill>
                <a:latin typeface="微软雅黑"/>
                <a:ea typeface="微软雅黑"/>
                <a:cs typeface="Arial" panose="020B0604020202020204"/>
              </a:defRPr>
            </a:pPr>
            <a:endParaRPr lang="zh-CN"/>
          </a:p>
        </p:txBody>
      </p:sp>
      <p:sp>
        <p:nvSpPr>
          <p:cNvPr id="5" name="箭头: 五边形 4"/>
          <p:cNvSpPr/>
          <p:nvPr/>
        </p:nvSpPr>
        <p:spPr bwMode="auto">
          <a:xfrm>
            <a:off x="666749" y="1210884"/>
            <a:ext cx="3444075" cy="516835"/>
          </a:xfrm>
          <a:prstGeom prst="homePlate">
            <a:avLst>
              <a:gd name="adj" fmla="val 50000"/>
            </a:avLst>
          </a:prstGeom>
          <a:solidFill>
            <a:srgbClr val="2898D8"/>
          </a:solidFill>
          <a:ln w="12700" cap="flat" cmpd="sng" algn="ctr">
            <a:solidFill>
              <a:srgbClr val="2898D8"/>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t>对标机构选取</a:t>
            </a:r>
            <a:endParaRPr lang="zh-CN"/>
          </a:p>
        </p:txBody>
      </p:sp>
      <p:sp>
        <p:nvSpPr>
          <p:cNvPr id="6" name="箭头: V 形 5"/>
          <p:cNvSpPr/>
          <p:nvPr/>
        </p:nvSpPr>
        <p:spPr bwMode="auto">
          <a:xfrm>
            <a:off x="4110824" y="1210884"/>
            <a:ext cx="3729162" cy="516835"/>
          </a:xfrm>
          <a:prstGeom prst="chevron">
            <a:avLst>
              <a:gd name="adj" fmla="val 50000"/>
            </a:avLst>
          </a:prstGeom>
          <a:solidFill>
            <a:srgbClr val="2898D8"/>
          </a:solidFill>
          <a:ln w="12700" cap="flat" cmpd="sng" algn="ctr">
            <a:solidFill>
              <a:srgbClr val="2898D8"/>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solidFill>
                  <a:srgbClr val="FFFFFF"/>
                </a:solidFill>
              </a:rPr>
              <a:t>对标机构分析与差异点梳理</a:t>
            </a:r>
            <a:endParaRPr lang="zh-CN">
              <a:solidFill>
                <a:srgbClr val="FFFFFF"/>
              </a:solidFill>
            </a:endParaRPr>
          </a:p>
        </p:txBody>
      </p:sp>
      <p:sp>
        <p:nvSpPr>
          <p:cNvPr id="7" name="箭头: V 形 6"/>
          <p:cNvSpPr/>
          <p:nvPr/>
        </p:nvSpPr>
        <p:spPr bwMode="auto">
          <a:xfrm>
            <a:off x="7839986" y="1210884"/>
            <a:ext cx="3927945" cy="516835"/>
          </a:xfrm>
          <a:prstGeom prst="chevron">
            <a:avLst>
              <a:gd name="adj" fmla="val 50000"/>
            </a:avLst>
          </a:prstGeom>
          <a:solidFill>
            <a:srgbClr val="2898D8"/>
          </a:solidFill>
          <a:ln w="12700" cap="flat" cmpd="sng" algn="ctr">
            <a:solidFill>
              <a:srgbClr val="2898D8"/>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solidFill>
                  <a:srgbClr val="FFFFFF"/>
                </a:solidFill>
              </a:rPr>
              <a:t>品牌工具及借鉴点总结梳理</a:t>
            </a:r>
            <a:endParaRPr lang="zh-CN">
              <a:solidFill>
                <a:srgbClr val="FFFFFF"/>
              </a:solidFill>
            </a:endParaRPr>
          </a:p>
        </p:txBody>
      </p:sp>
      <p:sp>
        <p:nvSpPr>
          <p:cNvPr id="8" name="矩形 7"/>
          <p:cNvSpPr/>
          <p:nvPr/>
        </p:nvSpPr>
        <p:spPr bwMode="auto">
          <a:xfrm>
            <a:off x="666750" y="1979612"/>
            <a:ext cx="3205536" cy="3856382"/>
          </a:xfrm>
          <a:prstGeom prst="rect">
            <a:avLst/>
          </a:prstGeom>
          <a:noFill/>
          <a:ln w="12700" cap="flat" cmpd="sng" algn="ctr">
            <a:solidFill>
              <a:srgbClr val="1E70A0">
                <a:shade val="5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zh-CN"/>
          </a:p>
        </p:txBody>
      </p:sp>
      <p:sp>
        <p:nvSpPr>
          <p:cNvPr id="9" name="矩形 8"/>
          <p:cNvSpPr/>
          <p:nvPr/>
        </p:nvSpPr>
        <p:spPr bwMode="auto">
          <a:xfrm>
            <a:off x="4110824" y="1965697"/>
            <a:ext cx="3618848" cy="3856382"/>
          </a:xfrm>
          <a:prstGeom prst="rect">
            <a:avLst/>
          </a:prstGeom>
          <a:noFill/>
          <a:ln w="12700" cap="flat" cmpd="sng" algn="ctr">
            <a:solidFill>
              <a:srgbClr val="1E70A0">
                <a:shade val="5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zh-CN"/>
          </a:p>
        </p:txBody>
      </p:sp>
      <p:sp>
        <p:nvSpPr>
          <p:cNvPr id="10" name="矩形 9"/>
          <p:cNvSpPr/>
          <p:nvPr/>
        </p:nvSpPr>
        <p:spPr bwMode="auto">
          <a:xfrm>
            <a:off x="7956267" y="1965697"/>
            <a:ext cx="3811664" cy="3856382"/>
          </a:xfrm>
          <a:prstGeom prst="rect">
            <a:avLst/>
          </a:prstGeom>
          <a:noFill/>
          <a:ln w="12700" cap="flat" cmpd="sng" algn="ctr">
            <a:solidFill>
              <a:srgbClr val="1E70A0">
                <a:shade val="5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zh-CN"/>
          </a:p>
        </p:txBody>
      </p:sp>
      <p:sp>
        <p:nvSpPr>
          <p:cNvPr id="11" name="文本框 10"/>
          <p:cNvSpPr/>
          <p:nvPr/>
        </p:nvSpPr>
        <p:spPr bwMode="auto">
          <a:xfrm>
            <a:off x="893344" y="2219672"/>
            <a:ext cx="2752383" cy="518196"/>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a:solidFill>
                  <a:srgbClr val="2D97C8"/>
                </a:solidFill>
              </a:rPr>
              <a:t>“</a:t>
            </a:r>
            <a:r>
              <a:rPr lang="zh-CN" sz="1400" b="1" u="sng">
                <a:solidFill>
                  <a:srgbClr val="2898D8"/>
                </a:solidFill>
                <a:latin typeface="Heiti SC Light" panose="02000000000000000000" charset="-122"/>
                <a:ea typeface="Heiti SC Light" panose="02000000000000000000" charset="-122"/>
                <a:cs typeface="Heiti SC Light" panose="02000000000000000000" charset="-122"/>
              </a:rPr>
              <a:t>特儿 / 运动 / 康复 </a:t>
            </a:r>
            <a:r>
              <a:rPr lang="zh-CN" sz="1400">
                <a:solidFill>
                  <a:srgbClr val="2D97C8"/>
                </a:solidFill>
              </a:rPr>
              <a:t>”</a:t>
            </a:r>
            <a:endParaRPr lang="en-US" sz="1400">
              <a:solidFill>
                <a:srgbClr val="2D97C8"/>
              </a:solidFill>
            </a:endParaRPr>
          </a:p>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a:solidFill>
                  <a:srgbClr val="2D97C8"/>
                </a:solidFill>
              </a:rPr>
              <a:t>三大重点对标选择元素</a:t>
            </a:r>
            <a:endParaRPr lang="zh-CN" sz="1400">
              <a:solidFill>
                <a:srgbClr val="2D97C8"/>
              </a:solidFill>
            </a:endParaRPr>
          </a:p>
        </p:txBody>
      </p:sp>
      <p:pic>
        <p:nvPicPr>
          <p:cNvPr id="12" name="图片 11"/>
          <p:cNvPicPr>
            <a:picLocks noChangeAspect="1"/>
          </p:cNvPicPr>
          <p:nvPr/>
        </p:nvPicPr>
        <p:blipFill>
          <a:blip r:embed="rId1"/>
          <a:stretch>
            <a:fillRect/>
          </a:stretch>
        </p:blipFill>
        <p:spPr bwMode="auto">
          <a:xfrm>
            <a:off x="938308" y="3991225"/>
            <a:ext cx="1348022" cy="373299"/>
          </a:xfrm>
          <a:prstGeom prst="rect">
            <a:avLst/>
          </a:prstGeom>
        </p:spPr>
      </p:pic>
      <p:pic>
        <p:nvPicPr>
          <p:cNvPr id="14" name="Picture 49"/>
          <p:cNvPicPr/>
          <p:nvPr/>
        </p:nvPicPr>
        <p:blipFill>
          <a:blip r:embed="rId2"/>
          <a:stretch>
            <a:fillRect/>
          </a:stretch>
        </p:blipFill>
        <p:spPr bwMode="auto">
          <a:xfrm>
            <a:off x="938307" y="3107237"/>
            <a:ext cx="1602359" cy="567464"/>
          </a:xfrm>
          <a:prstGeom prst="rect">
            <a:avLst/>
          </a:prstGeom>
        </p:spPr>
      </p:pic>
      <p:pic>
        <p:nvPicPr>
          <p:cNvPr id="15" name="Picture 2"/>
          <p:cNvPicPr>
            <a:picLocks noChangeAspect="1" noChangeArrowheads="1"/>
          </p:cNvPicPr>
          <p:nvPr/>
        </p:nvPicPr>
        <p:blipFill rotWithShape="1">
          <a:blip r:embed="rId3"/>
          <a:srcRect l="25229" t="10312" r="23144" b="10037"/>
          <a:stretch>
            <a:fillRect/>
          </a:stretch>
        </p:blipFill>
        <p:spPr bwMode="auto">
          <a:xfrm>
            <a:off x="2628130" y="3059952"/>
            <a:ext cx="686569" cy="662035"/>
          </a:xfrm>
          <a:prstGeom prst="rect">
            <a:avLst/>
          </a:prstGeom>
          <a:noFill/>
        </p:spPr>
      </p:pic>
      <p:pic>
        <p:nvPicPr>
          <p:cNvPr id="17" name="图片 16"/>
          <p:cNvPicPr>
            <a:picLocks noChangeAspect="1"/>
          </p:cNvPicPr>
          <p:nvPr/>
        </p:nvPicPr>
        <p:blipFill>
          <a:blip r:embed="rId4"/>
          <a:stretch>
            <a:fillRect/>
          </a:stretch>
        </p:blipFill>
        <p:spPr bwMode="auto">
          <a:xfrm>
            <a:off x="2410845" y="3973880"/>
            <a:ext cx="1371592" cy="448302"/>
          </a:xfrm>
          <a:prstGeom prst="rect">
            <a:avLst/>
          </a:prstGeom>
        </p:spPr>
      </p:pic>
      <p:sp>
        <p:nvSpPr>
          <p:cNvPr id="22" name="文本框 21"/>
          <p:cNvSpPr/>
          <p:nvPr/>
        </p:nvSpPr>
        <p:spPr bwMode="auto">
          <a:xfrm>
            <a:off x="4331595" y="2217336"/>
            <a:ext cx="3165399" cy="518196"/>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a:solidFill>
                  <a:srgbClr val="2D97C8"/>
                </a:solidFill>
              </a:rPr>
              <a:t>分析对标机构的业务特点和品牌特点，梳理</a:t>
            </a:r>
            <a:r>
              <a:rPr lang="zh-CN" sz="1400" b="1" u="sng">
                <a:solidFill>
                  <a:srgbClr val="2D97C8"/>
                </a:solidFill>
              </a:rPr>
              <a:t>差异点</a:t>
            </a:r>
            <a:r>
              <a:rPr lang="zh-CN" sz="1400">
                <a:solidFill>
                  <a:srgbClr val="2D97C8"/>
                </a:solidFill>
              </a:rPr>
              <a:t>及可</a:t>
            </a:r>
            <a:r>
              <a:rPr lang="zh-CN" sz="1400" b="1" u="sng">
                <a:solidFill>
                  <a:srgbClr val="2D97C8"/>
                </a:solidFill>
              </a:rPr>
              <a:t>借鉴点</a:t>
            </a:r>
            <a:r>
              <a:rPr lang="zh-CN" sz="1400">
                <a:solidFill>
                  <a:srgbClr val="2D97C8"/>
                </a:solidFill>
              </a:rPr>
              <a:t>。</a:t>
            </a:r>
            <a:endParaRPr lang="zh-CN" sz="1400">
              <a:solidFill>
                <a:srgbClr val="2D97C8"/>
              </a:solidFill>
            </a:endParaRPr>
          </a:p>
        </p:txBody>
      </p:sp>
      <p:sp>
        <p:nvSpPr>
          <p:cNvPr id="23" name="文本框 22"/>
          <p:cNvSpPr/>
          <p:nvPr/>
        </p:nvSpPr>
        <p:spPr bwMode="auto">
          <a:xfrm>
            <a:off x="7956267" y="2217336"/>
            <a:ext cx="3695416" cy="518196"/>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a:solidFill>
                  <a:srgbClr val="2D97C8"/>
                </a:solidFill>
              </a:rPr>
              <a:t>抓取有代表性的市场维度，</a:t>
            </a:r>
            <a:endParaRPr lang="en-US" sz="1400">
              <a:solidFill>
                <a:srgbClr val="2D97C8"/>
              </a:solidFill>
            </a:endParaRPr>
          </a:p>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sz="1400">
                <a:solidFill>
                  <a:srgbClr val="2D97C8"/>
                </a:solidFill>
              </a:rPr>
              <a:t>明确羽之爱的差异化定位。</a:t>
            </a:r>
            <a:endParaRPr lang="zh-CN" sz="1400">
              <a:solidFill>
                <a:srgbClr val="2D97C8"/>
              </a:solidFill>
            </a:endParaRPr>
          </a:p>
        </p:txBody>
      </p:sp>
      <p:sp>
        <p:nvSpPr>
          <p:cNvPr id="21"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pic>
        <p:nvPicPr>
          <p:cNvPr id="24" name="Picture 2" descr="https://imagepphcloud.thepaper.cn/pph/image/61/764/947.jpg"/>
          <p:cNvPicPr>
            <a:picLocks noChangeAspect="1" noChangeArrowheads="1"/>
          </p:cNvPicPr>
          <p:nvPr/>
        </p:nvPicPr>
        <p:blipFill rotWithShape="1">
          <a:blip r:embed="rId5">
            <a:extLst>
              <a:ext uri="{28A0092B-C50C-407E-A947-70E740481C1C}">
                <a14:useLocalDpi xmlns:a14="http://schemas.microsoft.com/office/drawing/2010/main" val="0"/>
              </a:ext>
            </a:extLst>
          </a:blip>
          <a:srcRect t="11517" b="11789"/>
          <a:stretch>
            <a:fillRect/>
          </a:stretch>
        </p:blipFill>
        <p:spPr bwMode="auto">
          <a:xfrm>
            <a:off x="998968" y="4735630"/>
            <a:ext cx="1077716" cy="691595"/>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6"/>
          <a:stretch>
            <a:fillRect/>
          </a:stretch>
        </p:blipFill>
        <p:spPr>
          <a:xfrm>
            <a:off x="4340424" y="3179090"/>
            <a:ext cx="3159648" cy="1777302"/>
          </a:xfrm>
          <a:prstGeom prst="rect">
            <a:avLst/>
          </a:prstGeom>
        </p:spPr>
      </p:pic>
      <p:pic>
        <p:nvPicPr>
          <p:cNvPr id="19" name="图片 18"/>
          <p:cNvPicPr>
            <a:picLocks noChangeAspect="1"/>
          </p:cNvPicPr>
          <p:nvPr/>
        </p:nvPicPr>
        <p:blipFill>
          <a:blip r:embed="rId7"/>
          <a:stretch>
            <a:fillRect/>
          </a:stretch>
        </p:blipFill>
        <p:spPr>
          <a:xfrm>
            <a:off x="8319714" y="3012875"/>
            <a:ext cx="3205536" cy="2370311"/>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对象 34"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3" name="灯片编号占位符 2"/>
          <p:cNvSpPr>
            <a:spLocks noGrp="1"/>
          </p:cNvSpPr>
          <p:nvPr>
            <p:ph type="sldNum" sz="quarter" idx="14"/>
          </p:nvPr>
        </p:nvSpPr>
        <p:spPr/>
        <p:txBody>
          <a:bodyPr/>
          <a:lstStyle/>
          <a:p>
            <a:fld id="{E6049C3D-CCF1-41B9-A681-D61E0CAE4A17}" type="slidenum">
              <a:rPr lang="en-US" altLang="zh-CN" smtClean="0"/>
            </a:fld>
            <a:endParaRPr lang="en-US" dirty="0"/>
          </a:p>
        </p:txBody>
      </p:sp>
      <p:sp>
        <p:nvSpPr>
          <p:cNvPr id="4" name="文本占位符 3"/>
          <p:cNvSpPr>
            <a:spLocks noGrp="1"/>
          </p:cNvSpPr>
          <p:nvPr>
            <p:ph type="body" sz="quarter" idx="15"/>
          </p:nvPr>
        </p:nvSpPr>
        <p:spPr/>
        <p:txBody>
          <a:bodyPr/>
          <a:lstStyle/>
          <a:p>
            <a:endParaRPr lang="zh-CN" altLang="en-US"/>
          </a:p>
        </p:txBody>
      </p:sp>
      <p:sp>
        <p:nvSpPr>
          <p:cNvPr id="27" name="矩形 26"/>
          <p:cNvSpPr/>
          <p:nvPr/>
        </p:nvSpPr>
        <p:spPr bwMode="auto">
          <a:xfrm>
            <a:off x="0" y="1427985"/>
            <a:ext cx="3040379" cy="4794330"/>
          </a:xfrm>
          <a:prstGeom prst="rect">
            <a:avLst/>
          </a:prstGeom>
          <a:solidFill>
            <a:schemeClr val="accent3">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endParaRPr lang="en-US" altLang="zh-CN" sz="1400" b="1" dirty="0">
              <a:solidFill>
                <a:srgbClr val="2898D8"/>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endParaRPr lang="en-US" altLang="zh-CN" sz="1400" b="1" dirty="0">
              <a:solidFill>
                <a:srgbClr val="2898D8"/>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rPr>
              <a:t>品牌简介：</a:t>
            </a:r>
            <a:r>
              <a:rPr lang="zh-CN" altLang="zh-CN" sz="1400" dirty="0">
                <a:solidFill>
                  <a:srgbClr val="000000"/>
                </a:solidFill>
                <a:latin typeface="+mn-ea"/>
              </a:rPr>
              <a:t>用专业的、有效果的品牌形象打造推广水中运动方式、搭建学术交流平台的品牌</a:t>
            </a:r>
            <a:endParaRPr lang="en-US" altLang="zh-CN" sz="1400" dirty="0">
              <a:solidFill>
                <a:srgbClr val="000000"/>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Heiti SC Light" panose="02000000000000000000" charset="-122"/>
              </a:rPr>
              <a:t>对标点：运动</a:t>
            </a:r>
            <a:r>
              <a:rPr lang="zh-CN" altLang="en-US" sz="1400" b="1" dirty="0">
                <a:solidFill>
                  <a:srgbClr val="7F7F7F"/>
                </a:solidFill>
                <a:latin typeface="+mn-ea"/>
                <a:cs typeface="Heiti SC Light" panose="02000000000000000000" charset="-122"/>
              </a:rPr>
              <a:t> </a:t>
            </a:r>
            <a:r>
              <a:rPr lang="en-US" altLang="zh-CN" sz="1400" b="1" dirty="0">
                <a:solidFill>
                  <a:srgbClr val="2898D8"/>
                </a:solidFill>
                <a:latin typeface="+mn-ea"/>
                <a:cs typeface="Heiti SC Light" panose="02000000000000000000" charset="-122"/>
              </a:rPr>
              <a:t>/ </a:t>
            </a:r>
            <a:r>
              <a:rPr lang="zh-CN" altLang="en-US" sz="1400" b="1" dirty="0">
                <a:solidFill>
                  <a:srgbClr val="2898D8"/>
                </a:solidFill>
                <a:latin typeface="+mn-ea"/>
                <a:cs typeface="Heiti SC Light" panose="02000000000000000000" charset="-122"/>
              </a:rPr>
              <a:t>康复</a:t>
            </a:r>
            <a:r>
              <a:rPr lang="zh-CN" altLang="en-US" sz="1400" b="1" dirty="0">
                <a:solidFill>
                  <a:srgbClr val="CCCCCC">
                    <a:lumMod val="40000"/>
                    <a:lumOff val="60000"/>
                  </a:srgbClr>
                </a:solidFill>
                <a:latin typeface="+mn-ea"/>
                <a:cs typeface="Heiti SC Light" panose="02000000000000000000" charset="-122"/>
              </a:rPr>
              <a:t> </a:t>
            </a:r>
            <a:r>
              <a:rPr lang="en-US" altLang="zh-CN" sz="1400" b="1" dirty="0">
                <a:solidFill>
                  <a:srgbClr val="2898D8"/>
                </a:solidFill>
                <a:latin typeface="+mn-ea"/>
                <a:cs typeface="Heiti SC Light" panose="02000000000000000000" charset="-122"/>
              </a:rPr>
              <a:t>/ </a:t>
            </a:r>
            <a:r>
              <a:rPr lang="zh-CN" altLang="en-US" sz="1400" b="1" dirty="0">
                <a:solidFill>
                  <a:srgbClr val="A6A6A6">
                    <a:lumMod val="65000"/>
                  </a:srgbClr>
                </a:solidFill>
                <a:latin typeface="+mn-ea"/>
                <a:cs typeface="Heiti SC Light" panose="02000000000000000000" charset="-122"/>
              </a:rPr>
              <a:t>儿童</a:t>
            </a:r>
            <a:endParaRPr lang="en-US" altLang="zh-CN" sz="1400" b="1" dirty="0">
              <a:solidFill>
                <a:srgbClr val="A6A6A6">
                  <a:lumMod val="65000"/>
                </a:srgbClr>
              </a:solidFill>
              <a:latin typeface="+mn-ea"/>
              <a:cs typeface="Heiti SC Light" panose="02000000000000000000" charset="-122"/>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品牌使命：</a:t>
            </a:r>
            <a:r>
              <a:rPr lang="zh-CN" altLang="zh-CN" sz="1400" dirty="0">
                <a:solidFill>
                  <a:srgbClr val="000000"/>
                </a:solidFill>
                <a:latin typeface="+mn-ea"/>
                <a:cs typeface="Arial" panose="020B0604020202020204"/>
              </a:rPr>
              <a:t>推广水中运动方式、搭建学术交流平台</a:t>
            </a:r>
            <a:endParaRPr lang="en-US" altLang="zh-CN" sz="1400" dirty="0">
              <a:solidFill>
                <a:srgbClr val="000000"/>
              </a:solidFill>
              <a:latin typeface="+mn-ea"/>
              <a:cs typeface="Arial" panose="020B0604020202020204"/>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目标人群：</a:t>
            </a:r>
            <a:endParaRPr lang="en-US" altLang="zh-CN" sz="1400" b="1" dirty="0">
              <a:solidFill>
                <a:srgbClr val="2898D8"/>
              </a:solidFill>
              <a:latin typeface="+mn-ea"/>
              <a:cs typeface="Arial" panose="020B0604020202020204"/>
            </a:endParaRPr>
          </a:p>
          <a:p>
            <a:pPr marL="639445" lvl="1" indent="-285750">
              <a:lnSpc>
                <a:spcPct val="90000"/>
              </a:lnSpc>
              <a:spcAft>
                <a:spcPts val="1200"/>
              </a:spcAft>
              <a:buFont typeface="Wingdings" panose="05000000000000000000" pitchFamily="2" charset="2"/>
              <a:buChar char="ü"/>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有水中运动、康复需求的特殊人群</a:t>
            </a:r>
            <a:r>
              <a:rPr lang="zh-CN" altLang="en-US" sz="1400" dirty="0">
                <a:solidFill>
                  <a:schemeClr val="tx1"/>
                </a:solidFill>
                <a:latin typeface="+mn-ea"/>
                <a:cs typeface="Arial" panose="020B0604020202020204"/>
              </a:rPr>
              <a:t>（特殊儿童、残疾人、老年人、骨折神经外科病患者等）</a:t>
            </a:r>
            <a:endParaRPr lang="en-US" altLang="zh-CN" sz="1400" dirty="0">
              <a:solidFill>
                <a:schemeClr val="tx1"/>
              </a:solidFill>
              <a:latin typeface="+mn-ea"/>
              <a:cs typeface="Arial" panose="020B0604020202020204"/>
            </a:endParaRPr>
          </a:p>
          <a:p>
            <a:pPr marL="639445" lvl="1" indent="-285750">
              <a:lnSpc>
                <a:spcPct val="90000"/>
              </a:lnSpc>
              <a:spcAft>
                <a:spcPts val="1200"/>
              </a:spcAft>
              <a:buFont typeface="Wingdings" panose="05000000000000000000" pitchFamily="2" charset="2"/>
              <a:buChar char="ü"/>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有志于从事水中康复的群体</a:t>
            </a:r>
            <a:r>
              <a:rPr lang="zh-CN" altLang="en-US" sz="1400" dirty="0">
                <a:solidFill>
                  <a:schemeClr val="tx1"/>
                </a:solidFill>
                <a:latin typeface="+mn-ea"/>
                <a:cs typeface="Arial" panose="020B0604020202020204"/>
              </a:rPr>
              <a:t>（医生、运动教练、教育从业人员等）</a:t>
            </a:r>
            <a:endParaRPr lang="en-US" altLang="zh-CN" sz="1400" dirty="0">
              <a:solidFill>
                <a:schemeClr val="tx1"/>
              </a:solidFill>
              <a:latin typeface="+mn-ea"/>
              <a:cs typeface="Arial" panose="020B0604020202020204"/>
            </a:endParaRPr>
          </a:p>
        </p:txBody>
      </p:sp>
      <p:sp>
        <p:nvSpPr>
          <p:cNvPr id="31" name="标题 1"/>
          <p:cNvSpPr>
            <a:spLocks noGrp="1"/>
          </p:cNvSpPr>
          <p:nvPr>
            <p:ph type="title"/>
          </p:nvPr>
        </p:nvSpPr>
        <p:spPr bwMode="auto">
          <a:xfrm>
            <a:off x="601433" y="438602"/>
            <a:ext cx="8085366" cy="460800"/>
          </a:xfrm>
          <a:prstGeom prst="rect">
            <a:avLst/>
          </a:prstGeom>
        </p:spPr>
        <p:txBody>
          <a:bodyPr vert="horz"/>
          <a:lstStyle/>
          <a:p>
            <a:pPr marL="0" marR="0" indent="0" algn="l" defTabSz="914400" rtl="0">
              <a:lnSpc>
                <a:spcPct val="90000"/>
              </a:lnSpc>
              <a:spcBef>
                <a:spcPts val="0"/>
              </a:spcBef>
              <a:spcAft>
                <a:spcPts val="0"/>
              </a:spcAft>
              <a:buNone/>
              <a:defRPr lang="en-US" sz="2400" b="1" i="0" u="none" strike="noStrike" cap="none" spc="0">
                <a:solidFill>
                  <a:srgbClr val="2D97C8"/>
                </a:solidFill>
                <a:latin typeface="微软雅黑"/>
                <a:ea typeface="微软雅黑"/>
                <a:cs typeface="Arial" panose="020B0604020202020204"/>
              </a:defRPr>
            </a:pPr>
            <a:r>
              <a:rPr lang="en-US" dirty="0"/>
              <a:t>1. </a:t>
            </a:r>
            <a:r>
              <a:rPr lang="zh-CN" dirty="0"/>
              <a:t>围绕核心业务“水中康复”发展品牌的专业引领者</a:t>
            </a:r>
            <a:endParaRPr dirty="0"/>
          </a:p>
        </p:txBody>
      </p:sp>
      <p:pic>
        <p:nvPicPr>
          <p:cNvPr id="32" name="Picture 27"/>
          <p:cNvPicPr/>
          <p:nvPr/>
        </p:nvPicPr>
        <p:blipFill>
          <a:blip r:embed="rId4"/>
          <a:stretch>
            <a:fillRect/>
          </a:stretch>
        </p:blipFill>
        <p:spPr bwMode="auto">
          <a:xfrm>
            <a:off x="485906" y="1532570"/>
            <a:ext cx="2068567" cy="753371"/>
          </a:xfrm>
          <a:prstGeom prst="rect">
            <a:avLst/>
          </a:prstGeom>
        </p:spPr>
      </p:pic>
      <p:sp>
        <p:nvSpPr>
          <p:cNvPr id="33" name="Text Placeholder 4"/>
          <p:cNvSpPr/>
          <p:nvPr/>
        </p:nvSpPr>
        <p:spPr bwMode="auto">
          <a:xfrm>
            <a:off x="601433" y="899402"/>
            <a:ext cx="10678364" cy="541277"/>
          </a:xfrm>
          <a:prstGeom prst="rect">
            <a:avLst/>
          </a:prstGeom>
        </p:spPr>
        <p:txBody>
          <a:bodyPr vert="horz" lIns="91440" tIns="45720" rIns="91440" bIns="45720" rtlCol="0"/>
          <a:lstStyle>
            <a:lvl1pPr marL="0" indent="0" algn="l" defTabSz="914400" rtl="0">
              <a:lnSpc>
                <a:spcPct val="90000"/>
              </a:lnSpc>
              <a:spcBef>
                <a:spcPts val="0"/>
              </a:spcBef>
              <a:buFont typeface="Arial" panose="020B0604020202020204"/>
              <a:buNone/>
              <a:defRPr sz="1800">
                <a:solidFill>
                  <a:srgbClr val="2D97C8"/>
                </a:solidFill>
                <a:latin typeface="+mn-lt"/>
                <a:ea typeface="+mn-ea"/>
                <a:cs typeface="+mn-cs"/>
              </a:defRPr>
            </a:lvl1pPr>
            <a:lvl2pPr marL="685800" indent="-228600" algn="l" defTabSz="914400" rtl="0">
              <a:lnSpc>
                <a:spcPct val="90000"/>
              </a:lnSpc>
              <a:spcBef>
                <a:spcPts val="500"/>
              </a:spcBef>
              <a:buFont typeface="Arial" panose="020B0604020202020204"/>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panose="020B0604020202020204"/>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9pPr>
          </a:lstStyle>
          <a:p>
            <a:pPr marL="0" marR="0" indent="0" algn="l" defTabSz="914400" rtl="0">
              <a:lnSpc>
                <a:spcPct val="90000"/>
              </a:lnSpc>
              <a:spcBef>
                <a:spcPts val="0"/>
              </a:spcBef>
              <a:spcAft>
                <a:spcPts val="0"/>
              </a:spcAft>
              <a:buFont typeface="Arial" panose="020B0604020202020204"/>
              <a:buNone/>
              <a:defRPr lang="en-US" sz="1800" b="0" i="0" u="none" strike="noStrike" cap="none" spc="0">
                <a:solidFill>
                  <a:srgbClr val="2D97C8"/>
                </a:solidFill>
                <a:latin typeface="Arial" panose="020B0604020202020204"/>
                <a:ea typeface="微软雅黑"/>
                <a:cs typeface="Arial" panose="020B0604020202020204"/>
              </a:defRPr>
            </a:pPr>
            <a:r>
              <a:rPr lang="zh-CN" b="1">
                <a:latin typeface="微软雅黑"/>
                <a:ea typeface="微软雅黑"/>
              </a:rPr>
              <a:t>国际水中康复协会（</a:t>
            </a:r>
            <a:r>
              <a:rPr lang="en-US" b="1">
                <a:latin typeface="微软雅黑"/>
                <a:ea typeface="微软雅黑"/>
              </a:rPr>
              <a:t>IATA-CHINA</a:t>
            </a:r>
            <a:r>
              <a:rPr lang="zh-CN" b="1">
                <a:latin typeface="微软雅黑"/>
                <a:ea typeface="微软雅黑"/>
              </a:rPr>
              <a:t>）：</a:t>
            </a:r>
            <a:r>
              <a:rPr lang="zh-CN">
                <a:latin typeface="微软雅黑"/>
                <a:ea typeface="微软雅黑"/>
              </a:rPr>
              <a:t>专业的提供水中运动、水中康复和相关培训的机构</a:t>
            </a:r>
            <a:endParaRPr lang="en-US">
              <a:latin typeface="微软雅黑"/>
              <a:ea typeface="微软雅黑"/>
            </a:endParaRPr>
          </a:p>
        </p:txBody>
      </p:sp>
      <p:sp>
        <p:nvSpPr>
          <p:cNvPr id="40" name="Rectangle 8"/>
          <p:cNvSpPr/>
          <p:nvPr/>
        </p:nvSpPr>
        <p:spPr bwMode="auto">
          <a:xfrm rot="5400000">
            <a:off x="5138475" y="-316707"/>
            <a:ext cx="340825" cy="3855598"/>
          </a:xfrm>
          <a:prstGeom prst="rect">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400" b="1">
                <a:solidFill>
                  <a:srgbClr val="FFFFFF"/>
                </a:solidFill>
                <a:latin typeface="Heiti SC Light" panose="02000000000000000000" charset="-122"/>
                <a:ea typeface="Heiti SC Light" panose="02000000000000000000" charset="-122"/>
                <a:cs typeface="Heiti SC Light" panose="02000000000000000000" charset="-122"/>
              </a:rPr>
              <a:t>品牌层面</a:t>
            </a:r>
            <a:endParaRPr lang="zh-CN" sz="1400" b="1">
              <a:solidFill>
                <a:srgbClr val="FFFFFF"/>
              </a:solidFill>
              <a:latin typeface="Heiti SC Light" panose="02000000000000000000" charset="-122"/>
              <a:ea typeface="Heiti SC Light" panose="02000000000000000000" charset="-122"/>
              <a:cs typeface="Heiti SC Light" panose="02000000000000000000" charset="-122"/>
            </a:endParaRPr>
          </a:p>
        </p:txBody>
      </p:sp>
      <p:sp>
        <p:nvSpPr>
          <p:cNvPr id="41" name="Rectangle 8"/>
          <p:cNvSpPr/>
          <p:nvPr/>
        </p:nvSpPr>
        <p:spPr bwMode="auto">
          <a:xfrm rot="5400000">
            <a:off x="9390029" y="-316706"/>
            <a:ext cx="340825" cy="3855598"/>
          </a:xfrm>
          <a:prstGeom prst="rect">
            <a:avLst/>
          </a:prstGeom>
          <a:solidFill>
            <a:schemeClr val="tx2">
              <a:lumMod val="60000"/>
              <a:lumOff val="40000"/>
            </a:schemeClr>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400" b="1" dirty="0">
                <a:solidFill>
                  <a:srgbClr val="FFFFFF"/>
                </a:solidFill>
                <a:latin typeface="Heiti SC Light" panose="02000000000000000000" charset="-122"/>
                <a:ea typeface="Heiti SC Light" panose="02000000000000000000" charset="-122"/>
                <a:cs typeface="Heiti SC Light" panose="02000000000000000000" charset="-122"/>
              </a:rPr>
              <a:t>品牌利益层面</a:t>
            </a:r>
            <a:endParaRPr lang="zh-CN" sz="1400" b="1" dirty="0">
              <a:solidFill>
                <a:srgbClr val="FFFFFF"/>
              </a:solidFill>
              <a:latin typeface="Heiti SC Light" panose="02000000000000000000" charset="-122"/>
              <a:ea typeface="Heiti SC Light" panose="02000000000000000000" charset="-122"/>
              <a:cs typeface="Heiti SC Light" panose="02000000000000000000" charset="-122"/>
            </a:endParaRPr>
          </a:p>
        </p:txBody>
      </p:sp>
      <p:sp>
        <p:nvSpPr>
          <p:cNvPr id="42" name="Rectangle 63"/>
          <p:cNvSpPr>
            <a:spLocks noChangeArrowheads="1"/>
          </p:cNvSpPr>
          <p:nvPr/>
        </p:nvSpPr>
        <p:spPr bwMode="auto">
          <a:xfrm>
            <a:off x="4478188" y="1916180"/>
            <a:ext cx="2753802" cy="1441116"/>
          </a:xfrm>
          <a:prstGeom prst="rect">
            <a:avLst/>
          </a:prstGeom>
          <a:solidFill>
            <a:schemeClr val="accent6">
              <a:lumMod val="95000"/>
            </a:schemeClr>
          </a:solidFill>
          <a:ln w="9525">
            <a:noFill/>
            <a:miter lim="800000"/>
          </a:ln>
        </p:spPr>
        <p:txBody>
          <a:bodyPr lIns="90000" tIns="54000" rIns="54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marL="0" marR="0" lvl="0" indent="0" algn="l" defTabSz="914400" rtl="0">
              <a:lnSpc>
                <a:spcPct val="100000"/>
              </a:lnSpc>
              <a:spcBef>
                <a:spcPts val="0"/>
              </a:spcBef>
              <a:spcAft>
                <a:spcPts val="0"/>
              </a:spcAft>
              <a:defRPr lang="en-US" sz="1200" b="0" i="0" u="none" strike="noStrike" cap="none" spc="0">
                <a:solidFill>
                  <a:srgbClr val="ACCBF9"/>
                </a:solidFill>
                <a:latin typeface="Arial" panose="020B0604020202020204"/>
                <a:ea typeface="微软雅黑"/>
                <a:cs typeface="Arial" panose="020B0604020202020204"/>
              </a:defRPr>
            </a:pPr>
            <a:r>
              <a:rPr lang="zh-CN" b="1" dirty="0">
                <a:solidFill>
                  <a:srgbClr val="289BD7">
                    <a:lumMod val="100000"/>
                  </a:srgbClr>
                </a:solidFill>
                <a:latin typeface="微软雅黑"/>
                <a:ea typeface="微软雅黑"/>
              </a:rPr>
              <a:t>以水为核心概念的延展，突出“水中康复”差异化定位</a:t>
            </a:r>
            <a:endParaRPr dirty="0"/>
          </a:p>
          <a:p>
            <a:pPr marL="171450" marR="0" lvl="0" indent="-171450" algn="l" defTabSz="914400" rtl="0">
              <a:lnSpc>
                <a:spcPct val="100000"/>
              </a:lnSpc>
              <a:spcBef>
                <a:spcPts val="0"/>
              </a:spcBef>
              <a:spcAft>
                <a:spcPts val="0"/>
              </a:spcAft>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en-US" b="1" dirty="0">
                <a:solidFill>
                  <a:srgbClr val="000000"/>
                </a:solidFill>
                <a:latin typeface="微软雅黑"/>
                <a:ea typeface="微软雅黑"/>
              </a:rPr>
              <a:t>LOGO</a:t>
            </a:r>
            <a:r>
              <a:rPr lang="zh-CN" b="1" dirty="0">
                <a:solidFill>
                  <a:srgbClr val="000000"/>
                </a:solidFill>
                <a:latin typeface="微软雅黑"/>
                <a:ea typeface="微软雅黑"/>
              </a:rPr>
              <a:t>：</a:t>
            </a:r>
            <a:r>
              <a:rPr lang="zh-CN" dirty="0">
                <a:solidFill>
                  <a:srgbClr val="000000"/>
                </a:solidFill>
                <a:latin typeface="微软雅黑"/>
                <a:ea typeface="微软雅黑"/>
              </a:rPr>
              <a:t>冷静的蓝色，简约的游泳标志、占比较小的图像和占比较大的文字设计。</a:t>
            </a:r>
            <a:endParaRPr lang="en-US" dirty="0">
              <a:solidFill>
                <a:srgbClr val="000000"/>
              </a:solidFill>
              <a:latin typeface="微软雅黑"/>
              <a:ea typeface="微软雅黑"/>
            </a:endParaRPr>
          </a:p>
          <a:p>
            <a:pPr marL="171450" marR="0" lvl="0" indent="-171450" algn="l" defTabSz="914400" rtl="0">
              <a:lnSpc>
                <a:spcPct val="100000"/>
              </a:lnSpc>
              <a:spcBef>
                <a:spcPts val="0"/>
              </a:spcBef>
              <a:spcAft>
                <a:spcPts val="0"/>
              </a:spcAft>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b="1" dirty="0">
                <a:solidFill>
                  <a:srgbClr val="000000"/>
                </a:solidFill>
                <a:latin typeface="微软雅黑"/>
                <a:ea typeface="微软雅黑"/>
              </a:rPr>
              <a:t>产品名与水中运动联想相关：</a:t>
            </a:r>
            <a:r>
              <a:rPr lang="zh-CN" dirty="0">
                <a:solidFill>
                  <a:srgbClr val="000000"/>
                </a:solidFill>
                <a:latin typeface="微软雅黑"/>
                <a:ea typeface="微软雅黑"/>
              </a:rPr>
              <a:t>“浮力宝宝”“不倒翁”</a:t>
            </a:r>
            <a:endParaRPr dirty="0"/>
          </a:p>
        </p:txBody>
      </p:sp>
      <p:sp>
        <p:nvSpPr>
          <p:cNvPr id="43" name="Rectangle 14"/>
          <p:cNvSpPr/>
          <p:nvPr/>
        </p:nvSpPr>
        <p:spPr bwMode="auto">
          <a:xfrm>
            <a:off x="3381090" y="1938336"/>
            <a:ext cx="998897" cy="1419633"/>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微软雅黑"/>
                <a:ea typeface="微软雅黑"/>
                <a:cs typeface="Arial" panose="020B0604020202020204"/>
              </a:rPr>
              <a:t>品牌形象</a:t>
            </a:r>
            <a:endParaRPr sz="1200" b="1">
              <a:solidFill>
                <a:schemeClr val="bg1"/>
              </a:solidFill>
              <a:latin typeface="微软雅黑"/>
              <a:ea typeface="微软雅黑"/>
              <a:cs typeface="Arial" panose="020B0604020202020204"/>
            </a:endParaRPr>
          </a:p>
        </p:txBody>
      </p:sp>
      <p:sp>
        <p:nvSpPr>
          <p:cNvPr id="44" name="Rectangle 15"/>
          <p:cNvSpPr/>
          <p:nvPr/>
        </p:nvSpPr>
        <p:spPr bwMode="auto">
          <a:xfrm>
            <a:off x="3381090" y="3534956"/>
            <a:ext cx="998897" cy="1255184"/>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b="1">
                <a:solidFill>
                  <a:schemeClr val="bg1"/>
                </a:solidFill>
                <a:latin typeface="微软雅黑"/>
                <a:ea typeface="微软雅黑"/>
              </a:rPr>
              <a:t>品牌调性</a:t>
            </a:r>
            <a:endParaRPr lang="en-US" sz="1200" b="1">
              <a:solidFill>
                <a:schemeClr val="bg1"/>
              </a:solidFill>
              <a:latin typeface="微软雅黑"/>
              <a:ea typeface="微软雅黑"/>
            </a:endParaRPr>
          </a:p>
        </p:txBody>
      </p:sp>
      <p:sp>
        <p:nvSpPr>
          <p:cNvPr id="45" name="Rectangle 63"/>
          <p:cNvSpPr>
            <a:spLocks noChangeArrowheads="1"/>
          </p:cNvSpPr>
          <p:nvPr/>
        </p:nvSpPr>
        <p:spPr bwMode="auto">
          <a:xfrm>
            <a:off x="4478188" y="3534620"/>
            <a:ext cx="2753802" cy="1255184"/>
          </a:xfrm>
          <a:prstGeom prst="rect">
            <a:avLst/>
          </a:prstGeom>
          <a:solidFill>
            <a:schemeClr val="accent6">
              <a:lumMod val="95000"/>
            </a:schemeClr>
          </a:solidFill>
          <a:ln w="9525">
            <a:noFill/>
            <a:miter lim="800000"/>
          </a:ln>
        </p:spPr>
        <p:txBody>
          <a:bodyPr lIns="90000" tIns="54000" rIns="36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marL="0" marR="0" lvl="0" indent="0" algn="l" defTabSz="914400" rtl="0">
              <a:lnSpc>
                <a:spcPct val="100000"/>
              </a:lnSpc>
              <a:spcBef>
                <a:spcPts val="0"/>
              </a:spcBef>
              <a:spcAft>
                <a:spcPts val="0"/>
              </a:spcAft>
              <a:defRPr lang="en-US" sz="1200" b="0" i="0" u="none" strike="noStrike" cap="none" spc="0">
                <a:solidFill>
                  <a:srgbClr val="ACCBF9"/>
                </a:solidFill>
                <a:latin typeface="Arial" panose="020B0604020202020204"/>
                <a:ea typeface="微软雅黑"/>
                <a:cs typeface="Arial" panose="020B0604020202020204"/>
              </a:defRPr>
            </a:pPr>
            <a:r>
              <a:rPr lang="zh-CN" b="1" dirty="0">
                <a:solidFill>
                  <a:srgbClr val="289BD7">
                    <a:lumMod val="100000"/>
                  </a:srgbClr>
                </a:solidFill>
                <a:latin typeface="微软雅黑"/>
                <a:ea typeface="微软雅黑"/>
              </a:rPr>
              <a:t>专业感、高感染力</a:t>
            </a:r>
            <a:endParaRPr dirty="0"/>
          </a:p>
          <a:p>
            <a:pPr marL="171450" marR="0" lvl="0" indent="-171450" algn="l" defTabSz="914400" rtl="0">
              <a:lnSpc>
                <a:spcPct val="100000"/>
              </a:lnSpc>
              <a:spcBef>
                <a:spcPts val="0"/>
              </a:spcBef>
              <a:spcAft>
                <a:spcPts val="0"/>
              </a:spcAft>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b="1" dirty="0">
                <a:solidFill>
                  <a:srgbClr val="000000"/>
                </a:solidFill>
                <a:latin typeface="微软雅黑"/>
                <a:ea typeface="微软雅黑"/>
              </a:rPr>
              <a:t>口号：</a:t>
            </a:r>
            <a:r>
              <a:rPr lang="zh-CN" dirty="0">
                <a:solidFill>
                  <a:srgbClr val="000000"/>
                </a:solidFill>
                <a:latin typeface="微软雅黑"/>
                <a:ea typeface="微软雅黑"/>
              </a:rPr>
              <a:t>“在水中找到更好的自己”突出体育精神，突出改变、代入感强</a:t>
            </a:r>
            <a:endParaRPr lang="en-US" dirty="0">
              <a:solidFill>
                <a:srgbClr val="000000"/>
              </a:solidFill>
              <a:latin typeface="微软雅黑"/>
              <a:ea typeface="微软雅黑"/>
            </a:endParaRPr>
          </a:p>
          <a:p>
            <a:pPr marL="171450" marR="0" lvl="0" indent="-171450" algn="l" defTabSz="914400" rtl="0">
              <a:lnSpc>
                <a:spcPct val="100000"/>
              </a:lnSpc>
              <a:spcBef>
                <a:spcPts val="0"/>
              </a:spcBef>
              <a:spcAft>
                <a:spcPts val="0"/>
              </a:spcAft>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b="1" dirty="0">
                <a:solidFill>
                  <a:srgbClr val="000000"/>
                </a:solidFill>
                <a:latin typeface="微软雅黑"/>
                <a:ea typeface="微软雅黑"/>
              </a:rPr>
              <a:t>视觉：</a:t>
            </a:r>
            <a:r>
              <a:rPr lang="zh-CN" dirty="0">
                <a:solidFill>
                  <a:srgbClr val="000000"/>
                </a:solidFill>
                <a:latin typeface="微软雅黑"/>
                <a:ea typeface="微软雅黑"/>
              </a:rPr>
              <a:t>以蓝色为主色调，展现专业调性</a:t>
            </a:r>
            <a:endParaRPr lang="en-US" dirty="0">
              <a:solidFill>
                <a:srgbClr val="000000"/>
              </a:solidFill>
              <a:latin typeface="微软雅黑"/>
              <a:ea typeface="微软雅黑"/>
            </a:endParaRPr>
          </a:p>
        </p:txBody>
      </p:sp>
      <p:sp>
        <p:nvSpPr>
          <p:cNvPr id="46" name="Rectangle 14"/>
          <p:cNvSpPr/>
          <p:nvPr/>
        </p:nvSpPr>
        <p:spPr bwMode="auto">
          <a:xfrm>
            <a:off x="3381090" y="4967128"/>
            <a:ext cx="998897" cy="1255187"/>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a:ea typeface="微软雅黑"/>
                <a:cs typeface="Arial" panose="020B0604020202020204"/>
              </a:rPr>
              <a:t>沟通与传播</a:t>
            </a:r>
            <a:endParaRPr sz="1200" b="1" dirty="0">
              <a:solidFill>
                <a:schemeClr val="bg1"/>
              </a:solidFill>
              <a:latin typeface="微软雅黑"/>
              <a:ea typeface="微软雅黑"/>
              <a:cs typeface="Arial" panose="020B0604020202020204"/>
            </a:endParaRPr>
          </a:p>
        </p:txBody>
      </p:sp>
      <p:sp>
        <p:nvSpPr>
          <p:cNvPr id="47" name="Rectangle 63"/>
          <p:cNvSpPr>
            <a:spLocks noChangeArrowheads="1"/>
          </p:cNvSpPr>
          <p:nvPr/>
        </p:nvSpPr>
        <p:spPr bwMode="auto">
          <a:xfrm>
            <a:off x="4478186" y="4967128"/>
            <a:ext cx="2753803" cy="1255187"/>
          </a:xfrm>
          <a:prstGeom prst="rect">
            <a:avLst/>
          </a:prstGeom>
          <a:solidFill>
            <a:schemeClr val="accent6">
              <a:lumMod val="95000"/>
            </a:schemeClr>
          </a:solidFill>
          <a:ln w="9525">
            <a:noFill/>
            <a:miter lim="800000"/>
          </a:ln>
        </p:spPr>
        <p:txBody>
          <a:bodyPr lIns="90000" tIns="54000" rIns="54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marL="0" marR="0" indent="0" algn="l" defTabSz="914400" rtl="0">
              <a:lnSpc>
                <a:spcPct val="100000"/>
              </a:lnSpc>
              <a:spcBef>
                <a:spcPts val="0"/>
              </a:spcBef>
              <a:spcAft>
                <a:spcPts val="0"/>
              </a:spcAft>
              <a:defRPr lang="en-US" sz="1200" b="0" i="0" u="none" strike="noStrike" cap="none" spc="0">
                <a:solidFill>
                  <a:srgbClr val="ACCBF9"/>
                </a:solidFill>
                <a:latin typeface="Arial" panose="020B0604020202020204"/>
                <a:ea typeface="微软雅黑"/>
                <a:cs typeface="Arial" panose="020B0604020202020204"/>
              </a:defRPr>
            </a:pPr>
            <a:r>
              <a:rPr lang="zh-CN" b="1" dirty="0">
                <a:solidFill>
                  <a:srgbClr val="289BD7">
                    <a:lumMod val="100000"/>
                  </a:srgbClr>
                </a:solidFill>
                <a:latin typeface="微软雅黑"/>
                <a:ea typeface="微软雅黑"/>
              </a:rPr>
              <a:t>传播内容突出专业、科学性</a:t>
            </a:r>
            <a:endParaRPr lang="en-US" b="1" dirty="0">
              <a:solidFill>
                <a:srgbClr val="289BD7">
                  <a:lumMod val="100000"/>
                </a:srgbClr>
              </a:solidFill>
              <a:latin typeface="微软雅黑"/>
              <a:ea typeface="微软雅黑"/>
            </a:endParaRPr>
          </a:p>
          <a:p>
            <a:pPr marL="171450" marR="0" lvl="0" indent="-171450" algn="l" defTabSz="914400" rtl="0">
              <a:lnSpc>
                <a:spcPct val="100000"/>
              </a:lnSpc>
              <a:spcBef>
                <a:spcPts val="0"/>
              </a:spcBef>
              <a:spcAft>
                <a:spcPts val="0"/>
              </a:spcAft>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b="1" dirty="0">
                <a:solidFill>
                  <a:srgbClr val="000000"/>
                </a:solidFill>
                <a:latin typeface="微软雅黑"/>
                <a:ea typeface="微软雅黑"/>
              </a:rPr>
              <a:t>传播内容：</a:t>
            </a:r>
            <a:r>
              <a:rPr lang="zh-CN" dirty="0">
                <a:solidFill>
                  <a:srgbClr val="000000"/>
                </a:solidFill>
                <a:latin typeface="微软雅黑"/>
                <a:ea typeface="微软雅黑"/>
              </a:rPr>
              <a:t>大量文章介绍人员技术背景、相关学术案例、前沿技术，真实可靠、凸显专业、强调效果</a:t>
            </a:r>
            <a:endParaRPr dirty="0"/>
          </a:p>
        </p:txBody>
      </p:sp>
      <p:sp>
        <p:nvSpPr>
          <p:cNvPr id="48" name="Rectangle 14"/>
          <p:cNvSpPr/>
          <p:nvPr/>
        </p:nvSpPr>
        <p:spPr bwMode="auto">
          <a:xfrm>
            <a:off x="7632644" y="1938337"/>
            <a:ext cx="3855598" cy="884874"/>
          </a:xfrm>
          <a:prstGeom prst="rect">
            <a:avLst/>
          </a:prstGeom>
          <a:solidFill>
            <a:srgbClr val="C9CBE7">
              <a:alpha val="69804"/>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marL="171450" indent="-171450">
              <a:buFont typeface="Arial" panose="020B0604020202020204" pitchFamily="34" charset="0"/>
              <a:buChar char="•"/>
            </a:pPr>
            <a:r>
              <a:rPr lang="zh-CN" altLang="en-US" sz="1200" b="1" dirty="0">
                <a:solidFill>
                  <a:schemeClr val="tx1"/>
                </a:solidFill>
                <a:latin typeface="微软雅黑"/>
                <a:ea typeface="微软雅黑"/>
                <a:cs typeface="Arial" panose="020B0604020202020204"/>
              </a:rPr>
              <a:t>情感利益：</a:t>
            </a:r>
            <a:r>
              <a:rPr lang="zh-CN" altLang="en-US" sz="1200" dirty="0">
                <a:solidFill>
                  <a:schemeClr val="tx1"/>
                </a:solidFill>
                <a:latin typeface="微软雅黑"/>
                <a:cs typeface="Arial" panose="020B0604020202020204"/>
              </a:rPr>
              <a:t>为游泳增加快乐与安全感，提供康复希望 </a:t>
            </a:r>
            <a:endParaRPr lang="en-US" altLang="zh-CN" sz="1200" dirty="0">
              <a:solidFill>
                <a:schemeClr val="tx1"/>
              </a:solidFill>
              <a:latin typeface="微软雅黑"/>
              <a:ea typeface="微软雅黑"/>
              <a:cs typeface="Arial" panose="020B0604020202020204"/>
            </a:endParaRPr>
          </a:p>
          <a:p>
            <a:pPr marL="171450" indent="-171450">
              <a:buFont typeface="Arial" panose="020B0604020202020204" pitchFamily="34" charset="0"/>
              <a:buChar char="•"/>
            </a:pPr>
            <a:r>
              <a:rPr lang="zh-CN" altLang="en-US" sz="1200" b="1" dirty="0">
                <a:solidFill>
                  <a:schemeClr val="tx1"/>
                </a:solidFill>
                <a:latin typeface="微软雅黑"/>
                <a:cs typeface="Arial" panose="020B0604020202020204"/>
              </a:rPr>
              <a:t>功能利益：</a:t>
            </a:r>
            <a:r>
              <a:rPr lang="zh-CN" altLang="en-US" sz="1200" dirty="0">
                <a:solidFill>
                  <a:schemeClr val="tx1"/>
                </a:solidFill>
                <a:latin typeface="微软雅黑"/>
                <a:cs typeface="Arial" panose="020B0604020202020204"/>
              </a:rPr>
              <a:t>提供安全的水中运动形式，实现水中康复的治疗效果</a:t>
            </a:r>
            <a:endParaRPr lang="zh-CN" altLang="en-US" sz="1200" dirty="0">
              <a:solidFill>
                <a:schemeClr val="tx1"/>
              </a:solidFill>
              <a:latin typeface="微软雅黑"/>
              <a:cs typeface="Arial" panose="020B0604020202020204"/>
            </a:endParaRPr>
          </a:p>
        </p:txBody>
      </p:sp>
      <p:sp>
        <p:nvSpPr>
          <p:cNvPr id="59" name="Rectangle 14"/>
          <p:cNvSpPr/>
          <p:nvPr/>
        </p:nvSpPr>
        <p:spPr bwMode="auto">
          <a:xfrm>
            <a:off x="7632644" y="2980043"/>
            <a:ext cx="3855597" cy="3242273"/>
          </a:xfrm>
          <a:prstGeom prst="rect">
            <a:avLst/>
          </a:prstGeom>
          <a:solidFill>
            <a:srgbClr val="C9CBE7">
              <a:alpha val="69804"/>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Ins="36000" rtlCol="0" anchor="t"/>
          <a:lstStyle/>
          <a:p>
            <a:r>
              <a:rPr lang="zh-CN" altLang="en-US" sz="1200" b="1" dirty="0">
                <a:solidFill>
                  <a:schemeClr val="tx1"/>
                </a:solidFill>
                <a:latin typeface="微软雅黑"/>
                <a:ea typeface="微软雅黑"/>
                <a:cs typeface="Arial" panose="020B0604020202020204"/>
              </a:rPr>
              <a:t>论据支撑（</a:t>
            </a:r>
            <a:r>
              <a:rPr lang="en-US" altLang="zh-CN" sz="1200" b="1" dirty="0">
                <a:solidFill>
                  <a:schemeClr val="tx1"/>
                </a:solidFill>
                <a:latin typeface="微软雅黑"/>
                <a:ea typeface="微软雅黑"/>
                <a:cs typeface="Arial" panose="020B0604020202020204"/>
              </a:rPr>
              <a:t>Reason to Believe</a:t>
            </a:r>
            <a:r>
              <a:rPr lang="zh-CN" altLang="en-US" sz="1200" b="1" dirty="0">
                <a:solidFill>
                  <a:schemeClr val="tx1"/>
                </a:solidFill>
                <a:latin typeface="微软雅黑"/>
                <a:ea typeface="微软雅黑"/>
                <a:cs typeface="Arial" panose="020B0604020202020204"/>
              </a:rPr>
              <a:t>）</a:t>
            </a:r>
            <a:endParaRPr lang="en-US" altLang="zh-CN" sz="1200" b="1" dirty="0">
              <a:solidFill>
                <a:schemeClr val="tx1"/>
              </a:solidFill>
              <a:latin typeface="微软雅黑"/>
              <a:ea typeface="微软雅黑"/>
              <a:cs typeface="Arial" panose="020B0604020202020204"/>
            </a:endParaRPr>
          </a:p>
          <a:p>
            <a:endParaRPr lang="en-US" altLang="zh-CN" sz="1200" b="1" dirty="0">
              <a:solidFill>
                <a:schemeClr val="tx2">
                  <a:lumMod val="60000"/>
                  <a:lumOff val="40000"/>
                </a:schemeClr>
              </a:solidFill>
              <a:latin typeface="微软雅黑"/>
              <a:ea typeface="微软雅黑"/>
              <a:cs typeface="Arial" panose="020B0604020202020204"/>
            </a:endParaRPr>
          </a:p>
          <a:p>
            <a:r>
              <a:rPr lang="zh-CN" altLang="en-US" sz="1200" b="1" dirty="0">
                <a:solidFill>
                  <a:schemeClr val="tx2">
                    <a:lumMod val="60000"/>
                    <a:lumOff val="40000"/>
                  </a:schemeClr>
                </a:solidFill>
                <a:latin typeface="微软雅黑"/>
                <a:ea typeface="微软雅黑"/>
                <a:cs typeface="Arial" panose="020B0604020202020204"/>
              </a:rPr>
              <a:t>①</a:t>
            </a:r>
            <a:r>
              <a:rPr lang="zh-CN" altLang="en-US" sz="1200" b="1" dirty="0">
                <a:solidFill>
                  <a:schemeClr val="tx2">
                    <a:lumMod val="60000"/>
                    <a:lumOff val="40000"/>
                  </a:schemeClr>
                </a:solidFill>
                <a:latin typeface="微软雅黑"/>
              </a:rPr>
              <a:t>针对性强、覆盖度全的产品线</a:t>
            </a:r>
            <a:endParaRPr lang="en-US" altLang="zh-CN" sz="1200" b="1" dirty="0">
              <a:solidFill>
                <a:schemeClr val="tx2">
                  <a:lumMod val="60000"/>
                  <a:lumOff val="40000"/>
                </a:schemeClr>
              </a:solidFill>
              <a:latin typeface="微软雅黑"/>
            </a:endParaRPr>
          </a:p>
          <a:p>
            <a:r>
              <a:rPr lang="zh-CN" altLang="en-US" sz="1200" dirty="0">
                <a:solidFill>
                  <a:schemeClr val="tx1"/>
                </a:solidFill>
                <a:latin typeface="微软雅黑"/>
              </a:rPr>
              <a:t>产品线包括水中运动、水中康复项目、水中康复场所运营管理以及水中康复资质认证培训</a:t>
            </a:r>
            <a:endParaRPr lang="en-US" altLang="zh-CN" sz="1200" dirty="0">
              <a:solidFill>
                <a:schemeClr val="tx1"/>
              </a:solidFill>
              <a:latin typeface="微软雅黑"/>
            </a:endParaRPr>
          </a:p>
          <a:p>
            <a:endParaRPr lang="en-US" altLang="zh-CN" sz="1200" dirty="0">
              <a:solidFill>
                <a:schemeClr val="accent5">
                  <a:lumMod val="50000"/>
                </a:schemeClr>
              </a:solidFill>
              <a:latin typeface="微软雅黑"/>
            </a:endParaRPr>
          </a:p>
          <a:p>
            <a:r>
              <a:rPr lang="zh-CN" altLang="en-US" sz="1200" b="1" dirty="0">
                <a:solidFill>
                  <a:schemeClr val="tx2">
                    <a:lumMod val="60000"/>
                    <a:lumOff val="40000"/>
                  </a:schemeClr>
                </a:solidFill>
                <a:latin typeface="微软雅黑"/>
              </a:rPr>
              <a:t>②强大的协会背景</a:t>
            </a:r>
            <a:endParaRPr lang="zh-CN" altLang="en-US" sz="1200" b="1" dirty="0">
              <a:solidFill>
                <a:schemeClr val="tx2">
                  <a:lumMod val="60000"/>
                  <a:lumOff val="40000"/>
                </a:schemeClr>
              </a:solidFill>
              <a:latin typeface="微软雅黑"/>
            </a:endParaRPr>
          </a:p>
          <a:p>
            <a:r>
              <a:rPr lang="zh-CN" altLang="en-US" sz="1200" dirty="0">
                <a:solidFill>
                  <a:schemeClr val="tx1"/>
                </a:solidFill>
                <a:latin typeface="微软雅黑"/>
              </a:rPr>
              <a:t>唯一获得</a:t>
            </a:r>
            <a:r>
              <a:rPr lang="en-US" altLang="zh-CN" sz="1200" dirty="0">
                <a:solidFill>
                  <a:schemeClr val="tx1"/>
                </a:solidFill>
                <a:latin typeface="微软雅黑"/>
              </a:rPr>
              <a:t>IATF</a:t>
            </a:r>
            <a:r>
              <a:rPr lang="zh-CN" altLang="en-US" sz="1200" dirty="0">
                <a:solidFill>
                  <a:schemeClr val="tx1"/>
                </a:solidFill>
                <a:latin typeface="微软雅黑"/>
              </a:rPr>
              <a:t>（国际水中康复协会）国际认证的水中康复行业在中国的分支机构 </a:t>
            </a:r>
            <a:endParaRPr lang="zh-CN" altLang="en-US" sz="1200" dirty="0">
              <a:solidFill>
                <a:schemeClr val="tx1"/>
              </a:solidFill>
              <a:latin typeface="微软雅黑"/>
            </a:endParaRPr>
          </a:p>
          <a:p>
            <a:endParaRPr lang="en-US" altLang="zh-CN" sz="1200" dirty="0">
              <a:solidFill>
                <a:schemeClr val="accent5">
                  <a:lumMod val="50000"/>
                </a:schemeClr>
              </a:solidFill>
            </a:endParaRPr>
          </a:p>
          <a:p>
            <a:r>
              <a:rPr lang="zh-CN" altLang="en-US" sz="1200" b="1" dirty="0">
                <a:solidFill>
                  <a:schemeClr val="tx2">
                    <a:lumMod val="60000"/>
                    <a:lumOff val="40000"/>
                  </a:schemeClr>
                </a:solidFill>
              </a:rPr>
              <a:t>③专业的人才阵容</a:t>
            </a:r>
            <a:endParaRPr lang="zh-CN" altLang="en-US" sz="1200" b="1" dirty="0">
              <a:solidFill>
                <a:schemeClr val="tx2">
                  <a:lumMod val="60000"/>
                  <a:lumOff val="40000"/>
                </a:schemeClr>
              </a:solidFill>
            </a:endParaRPr>
          </a:p>
          <a:p>
            <a:r>
              <a:rPr lang="zh-CN" altLang="en-US" sz="1200" dirty="0">
                <a:solidFill>
                  <a:schemeClr val="tx1"/>
                </a:solidFill>
              </a:rPr>
              <a:t>创始人为北京和睦家康复医院水中康复科运营总监，国家一级游泳运动员；大量国内及国际水中康复专家 </a:t>
            </a:r>
            <a:endParaRPr lang="zh-CN" altLang="en-US" sz="1200" dirty="0">
              <a:solidFill>
                <a:schemeClr val="tx1"/>
              </a:solidFill>
            </a:endParaRPr>
          </a:p>
          <a:p>
            <a:endParaRPr lang="en-US" altLang="zh-CN" sz="1200" dirty="0">
              <a:solidFill>
                <a:schemeClr val="accent5">
                  <a:lumMod val="50000"/>
                </a:schemeClr>
              </a:solidFill>
            </a:endParaRPr>
          </a:p>
          <a:p>
            <a:r>
              <a:rPr lang="zh-CN" altLang="en-US" sz="1200" b="1" dirty="0">
                <a:solidFill>
                  <a:schemeClr val="tx2">
                    <a:lumMod val="60000"/>
                    <a:lumOff val="40000"/>
                  </a:schemeClr>
                </a:solidFill>
              </a:rPr>
              <a:t>④深厚的技术背景</a:t>
            </a:r>
            <a:endParaRPr lang="zh-CN" altLang="en-US" sz="1200" b="1" dirty="0">
              <a:solidFill>
                <a:schemeClr val="tx2">
                  <a:lumMod val="60000"/>
                  <a:lumOff val="40000"/>
                </a:schemeClr>
              </a:solidFill>
            </a:endParaRPr>
          </a:p>
          <a:p>
            <a:r>
              <a:rPr lang="zh-CN" altLang="en-US" sz="1200" dirty="0">
                <a:solidFill>
                  <a:schemeClr val="tx1"/>
                </a:solidFill>
              </a:rPr>
              <a:t>拥有国际水中康复协会授权的“水中康复”技法的中国使用权 </a:t>
            </a:r>
            <a:endParaRPr lang="en-US" altLang="zh-CN" sz="1200" dirty="0">
              <a:solidFill>
                <a:schemeClr val="tx1"/>
              </a:solidFill>
            </a:endParaRPr>
          </a:p>
          <a:p>
            <a:endParaRPr lang="zh-CN" altLang="en-US" sz="1200" dirty="0">
              <a:solidFill>
                <a:schemeClr val="accent5">
                  <a:lumMod val="50000"/>
                </a:schemeClr>
              </a:solidFill>
            </a:endParaRPr>
          </a:p>
        </p:txBody>
      </p:sp>
      <p:sp>
        <p:nvSpPr>
          <p:cNvPr id="75"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48" grpId="0" animBg="1"/>
      <p:bldP spid="5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bwMode="auto">
          <a:xfrm>
            <a:off x="597353" y="438602"/>
            <a:ext cx="8085366" cy="460800"/>
          </a:xfrm>
          <a:prstGeom prst="rect">
            <a:avLst/>
          </a:prstGeom>
        </p:spPr>
        <p:txBody>
          <a:bodyPr vert="horz"/>
          <a:lstStyle/>
          <a:p>
            <a:pPr marL="0" marR="0" indent="0" algn="l" defTabSz="914400" rtl="0">
              <a:lnSpc>
                <a:spcPct val="90000"/>
              </a:lnSpc>
              <a:spcBef>
                <a:spcPts val="0"/>
              </a:spcBef>
              <a:spcAft>
                <a:spcPts val="0"/>
              </a:spcAft>
              <a:buNone/>
              <a:defRPr lang="en-US" sz="2400" b="1" i="0" u="none" strike="noStrike" cap="none" spc="0">
                <a:solidFill>
                  <a:srgbClr val="2D97C8"/>
                </a:solidFill>
                <a:latin typeface="微软雅黑"/>
                <a:ea typeface="微软雅黑"/>
                <a:cs typeface="Arial" panose="020B0604020202020204"/>
              </a:defRPr>
            </a:pPr>
            <a:r>
              <a:rPr lang="en-US"/>
              <a:t>2.</a:t>
            </a:r>
            <a:r>
              <a:rPr lang="zh-CN"/>
              <a:t>结合受众</a:t>
            </a:r>
            <a:r>
              <a:rPr lang="en-US"/>
              <a:t>+</a:t>
            </a:r>
            <a:r>
              <a:rPr lang="zh-CN"/>
              <a:t>业务“少年运动”凸显品牌调性的创变者</a:t>
            </a:r>
            <a:endParaRPr lang="zh-CN"/>
          </a:p>
        </p:txBody>
      </p:sp>
      <p:sp>
        <p:nvSpPr>
          <p:cNvPr id="3" name="灯片编号占位符 2"/>
          <p:cNvSpPr>
            <a:spLocks noGrp="1"/>
          </p:cNvSpPr>
          <p:nvPr>
            <p:ph type="sldNum" sz="quarter" idx="14"/>
          </p:nvPr>
        </p:nvSpPr>
        <p:spPr bwMode="auto">
          <a:xfrm>
            <a:off x="491442" y="6364514"/>
            <a:ext cx="490268" cy="365125"/>
          </a:xfrm>
          <a:prstGeom prst="rect">
            <a:avLst/>
          </a:prstGeom>
        </p:spPr>
        <p:txBody>
          <a:bodyPr/>
          <a:lstStyle/>
          <a:p>
            <a:pPr marR="0" indent="0">
              <a:lnSpc>
                <a:spcPct val="100000"/>
              </a:lnSpc>
              <a:spcBef>
                <a:spcPts val="0"/>
              </a:spcBef>
              <a:spcAft>
                <a:spcPts val="0"/>
              </a:spcAft>
              <a:defRPr lang="zh-CN" sz="1200" b="1" i="0" u="none" strike="noStrike" cap="none" spc="0">
                <a:solidFill>
                  <a:srgbClr val="000000">
                    <a:alpha val="70000"/>
                  </a:srgbClr>
                </a:solidFill>
                <a:latin typeface="Heiti SC Light" panose="02000000000000000000" charset="-122"/>
                <a:ea typeface="Heiti SC Light" panose="02000000000000000000" charset="-122"/>
                <a:cs typeface="Heiti SC Light" panose="02000000000000000000" charset="-122"/>
              </a:defRPr>
            </a:pPr>
            <a:r>
              <a:rPr lang="en-US" altLang="en-US" dirty="0"/>
              <a:t>32</a:t>
            </a:r>
            <a:endParaRPr lang="en-US" altLang="en-US" dirty="0"/>
          </a:p>
        </p:txBody>
      </p:sp>
      <p:sp>
        <p:nvSpPr>
          <p:cNvPr id="4" name="文本占位符 3"/>
          <p:cNvSpPr>
            <a:spLocks noGrp="1"/>
          </p:cNvSpPr>
          <p:nvPr>
            <p:ph type="body" sz="quarter" idx="15"/>
          </p:nvPr>
        </p:nvSpPr>
        <p:spPr bwMode="auto">
          <a:xfrm>
            <a:off x="1788908" y="6347970"/>
            <a:ext cx="3140144" cy="398845"/>
          </a:xfrm>
          <a:prstGeom prst="rect">
            <a:avLst/>
          </a:prstGeom>
        </p:spPr>
        <p:txBody>
          <a:bodyPr/>
          <a:lstStyle/>
          <a:p>
            <a:pPr marL="0" marR="0" indent="0" algn="l" defTabSz="914400" rtl="0">
              <a:lnSpc>
                <a:spcPct val="100000"/>
              </a:lnSpc>
              <a:spcBef>
                <a:spcPts val="0"/>
              </a:spcBef>
              <a:spcAft>
                <a:spcPts val="0"/>
              </a:spcAft>
              <a:buClrTx/>
              <a:buFont typeface="+mj-lt"/>
              <a:buNone/>
              <a:defRPr lang="en-US" sz="1200" b="1" i="0" u="none" strike="noStrike" cap="none" spc="0">
                <a:solidFill>
                  <a:srgbClr val="404040">
                    <a:lumMod val="75000"/>
                    <a:lumOff val="25000"/>
                  </a:srgbClr>
                </a:solidFill>
                <a:latin typeface="微软雅黑"/>
                <a:ea typeface="微软雅黑"/>
                <a:cs typeface="Arial" panose="020B0604020202020204"/>
              </a:defRPr>
            </a:pPr>
            <a:endParaRPr lang="zh-CN"/>
          </a:p>
        </p:txBody>
      </p:sp>
      <p:sp>
        <p:nvSpPr>
          <p:cNvPr id="5" name="Text Placeholder 4"/>
          <p:cNvSpPr/>
          <p:nvPr/>
        </p:nvSpPr>
        <p:spPr bwMode="auto">
          <a:xfrm>
            <a:off x="597353" y="855350"/>
            <a:ext cx="10682444" cy="585330"/>
          </a:xfrm>
          <a:prstGeom prst="rect">
            <a:avLst/>
          </a:prstGeom>
        </p:spPr>
        <p:txBody>
          <a:bodyPr vert="horz" lIns="91440" tIns="45720" rIns="91440" bIns="45720" rtlCol="0"/>
          <a:lstStyle>
            <a:lvl1pPr marL="0" indent="0" algn="l" defTabSz="914400" rtl="0">
              <a:lnSpc>
                <a:spcPct val="90000"/>
              </a:lnSpc>
              <a:spcBef>
                <a:spcPts val="0"/>
              </a:spcBef>
              <a:buFont typeface="Arial" panose="020B0604020202020204"/>
              <a:buNone/>
              <a:defRPr sz="1800">
                <a:solidFill>
                  <a:srgbClr val="2D97C8"/>
                </a:solidFill>
                <a:latin typeface="+mn-lt"/>
                <a:ea typeface="+mn-ea"/>
                <a:cs typeface="+mn-cs"/>
              </a:defRPr>
            </a:lvl1pPr>
            <a:lvl2pPr marL="685800" indent="-228600" algn="l" defTabSz="914400" rtl="0">
              <a:lnSpc>
                <a:spcPct val="90000"/>
              </a:lnSpc>
              <a:spcBef>
                <a:spcPts val="500"/>
              </a:spcBef>
              <a:buFont typeface="Arial" panose="020B0604020202020204"/>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panose="020B0604020202020204"/>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9pPr>
          </a:lstStyle>
          <a:p>
            <a:pPr marL="0" marR="0" indent="0" algn="l" defTabSz="914400" rtl="0">
              <a:lnSpc>
                <a:spcPct val="90000"/>
              </a:lnSpc>
              <a:spcBef>
                <a:spcPts val="0"/>
              </a:spcBef>
              <a:spcAft>
                <a:spcPts val="0"/>
              </a:spcAft>
              <a:buFont typeface="Arial" panose="020B0604020202020204"/>
              <a:buNone/>
              <a:defRPr lang="en-US" sz="1800" b="0" i="0" u="none" strike="noStrike" cap="none" spc="0">
                <a:solidFill>
                  <a:srgbClr val="2D97C8"/>
                </a:solidFill>
                <a:latin typeface="Arial" panose="020B0604020202020204"/>
                <a:ea typeface="微软雅黑"/>
                <a:cs typeface="Arial" panose="020B0604020202020204"/>
              </a:defRPr>
            </a:pPr>
            <a:r>
              <a:rPr lang="zh-CN" b="1">
                <a:latin typeface="微软雅黑"/>
                <a:ea typeface="微软雅黑"/>
              </a:rPr>
              <a:t>宾果运动：</a:t>
            </a:r>
            <a:r>
              <a:rPr lang="zh-CN">
                <a:latin typeface="微软雅黑"/>
                <a:ea typeface="微软雅黑"/>
              </a:rPr>
              <a:t>趣味潮酷敢于创新的数字化体育机构</a:t>
            </a:r>
            <a:endParaRPr lang="en-US">
              <a:latin typeface="微软雅黑"/>
              <a:ea typeface="微软雅黑"/>
            </a:endParaRPr>
          </a:p>
        </p:txBody>
      </p:sp>
      <p:sp>
        <p:nvSpPr>
          <p:cNvPr id="44" name="矩形 43"/>
          <p:cNvSpPr/>
          <p:nvPr/>
        </p:nvSpPr>
        <p:spPr bwMode="auto">
          <a:xfrm>
            <a:off x="0" y="1427985"/>
            <a:ext cx="3040379" cy="4794330"/>
          </a:xfrm>
          <a:prstGeom prst="rect">
            <a:avLst/>
          </a:prstGeom>
          <a:solidFill>
            <a:schemeClr val="accent3">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nSpc>
                <a:spcPct val="90000"/>
              </a:lnSpc>
              <a:spcAft>
                <a:spcPts val="1200"/>
              </a:spcAft>
              <a:defRPr lang="en-US" sz="1800" b="0" i="0" u="none" strike="noStrike" cap="none" spc="0">
                <a:solidFill>
                  <a:srgbClr val="2D97C8"/>
                </a:solidFill>
                <a:latin typeface="Arial" panose="020B0604020202020204"/>
                <a:ea typeface="微软雅黑"/>
                <a:cs typeface="Arial" panose="020B0604020202020204"/>
              </a:defRPr>
            </a:pPr>
            <a:endParaRPr lang="en-US" altLang="zh-CN" sz="1400" b="1" dirty="0">
              <a:solidFill>
                <a:srgbClr val="2898D8"/>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rPr>
              <a:t>品牌简介：</a:t>
            </a:r>
            <a:r>
              <a:rPr lang="zh-CN" altLang="en-US" sz="1400" dirty="0">
                <a:solidFill>
                  <a:srgbClr val="000000"/>
                </a:solidFill>
                <a:latin typeface="+mn-ea"/>
              </a:rPr>
              <a:t>专注</a:t>
            </a:r>
            <a:r>
              <a:rPr lang="en-US" altLang="zh-CN" sz="1400" dirty="0">
                <a:solidFill>
                  <a:srgbClr val="000000"/>
                </a:solidFill>
                <a:latin typeface="+mn-ea"/>
              </a:rPr>
              <a:t>3-12</a:t>
            </a:r>
            <a:r>
              <a:rPr lang="zh-CN" altLang="en-US" sz="1400" dirty="0">
                <a:solidFill>
                  <a:srgbClr val="000000"/>
                </a:solidFill>
                <a:latin typeface="+mn-ea"/>
              </a:rPr>
              <a:t>周岁青少儿体适能教育，利用移动互联网和数字信息化，建立青少儿体育培训新模式</a:t>
            </a:r>
            <a:endParaRPr lang="en-US" altLang="zh-CN" sz="1400" dirty="0">
              <a:solidFill>
                <a:srgbClr val="000000"/>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Heiti SC Light" panose="02000000000000000000" charset="-122"/>
              </a:rPr>
              <a:t>对标点：运动</a:t>
            </a:r>
            <a:r>
              <a:rPr lang="zh-CN" altLang="en-US" sz="1400" b="1" dirty="0">
                <a:solidFill>
                  <a:srgbClr val="7F7F7F"/>
                </a:solidFill>
                <a:latin typeface="+mn-ea"/>
                <a:cs typeface="Heiti SC Light" panose="02000000000000000000" charset="-122"/>
              </a:rPr>
              <a:t> </a:t>
            </a:r>
            <a:r>
              <a:rPr lang="en-US" altLang="zh-CN" sz="1400" b="1" dirty="0">
                <a:solidFill>
                  <a:srgbClr val="2898D8"/>
                </a:solidFill>
                <a:latin typeface="+mn-ea"/>
                <a:cs typeface="Heiti SC Light" panose="02000000000000000000" charset="-122"/>
              </a:rPr>
              <a:t>/ </a:t>
            </a:r>
            <a:r>
              <a:rPr lang="zh-CN" altLang="en-US" sz="1400" b="1" dirty="0">
                <a:solidFill>
                  <a:srgbClr val="A6A6A6">
                    <a:lumMod val="65000"/>
                  </a:srgbClr>
                </a:solidFill>
                <a:latin typeface="+mn-ea"/>
                <a:ea typeface="微软雅黑"/>
              </a:rPr>
              <a:t>康复</a:t>
            </a:r>
            <a:r>
              <a:rPr lang="zh-CN" altLang="en-US" sz="1400" b="1" dirty="0">
                <a:solidFill>
                  <a:srgbClr val="CCCCCC">
                    <a:lumMod val="40000"/>
                    <a:lumOff val="60000"/>
                  </a:srgbClr>
                </a:solidFill>
                <a:latin typeface="+mn-ea"/>
                <a:cs typeface="Heiti SC Light" panose="02000000000000000000" charset="-122"/>
              </a:rPr>
              <a:t> </a:t>
            </a:r>
            <a:r>
              <a:rPr lang="en-US" altLang="zh-CN" sz="1400" b="1" dirty="0">
                <a:solidFill>
                  <a:srgbClr val="2898D8"/>
                </a:solidFill>
                <a:latin typeface="+mn-ea"/>
                <a:cs typeface="Heiti SC Light" panose="02000000000000000000" charset="-122"/>
              </a:rPr>
              <a:t>/ </a:t>
            </a:r>
            <a:r>
              <a:rPr lang="zh-CN" altLang="en-US" sz="1400" b="1" dirty="0">
                <a:solidFill>
                  <a:srgbClr val="2898D8"/>
                </a:solidFill>
                <a:latin typeface="+mn-ea"/>
                <a:ea typeface="微软雅黑"/>
              </a:rPr>
              <a:t>儿童</a:t>
            </a:r>
            <a:endParaRPr lang="en-US" altLang="zh-CN" sz="1400" b="1" dirty="0">
              <a:solidFill>
                <a:srgbClr val="2898D8"/>
              </a:solidFill>
              <a:latin typeface="+mn-ea"/>
              <a:ea typeface="微软雅黑"/>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品牌口号：</a:t>
            </a:r>
            <a:r>
              <a:rPr lang="zh-CN" altLang="zh-CN" sz="1400" dirty="0">
                <a:solidFill>
                  <a:srgbClr val="000000"/>
                </a:solidFill>
                <a:latin typeface="微软雅黑"/>
                <a:ea typeface="微软雅黑"/>
              </a:rPr>
              <a:t>运动，成就孩子美好未来</a:t>
            </a:r>
            <a:endParaRPr lang="en-US" altLang="zh-CN" sz="1400" b="1" dirty="0">
              <a:solidFill>
                <a:srgbClr val="2898D8"/>
              </a:solidFill>
              <a:latin typeface="+mn-ea"/>
              <a:cs typeface="Arial" panose="020B0604020202020204"/>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目标人群：</a:t>
            </a:r>
            <a:r>
              <a:rPr lang="en-US" altLang="zh-CN" sz="1400" dirty="0">
                <a:solidFill>
                  <a:srgbClr val="000000"/>
                </a:solidFill>
                <a:latin typeface="微软雅黑"/>
                <a:ea typeface="微软雅黑"/>
                <a:cs typeface="Arial" panose="020B0604020202020204"/>
              </a:rPr>
              <a:t>3-12</a:t>
            </a:r>
            <a:r>
              <a:rPr lang="zh-CN" altLang="en-US" sz="1400" dirty="0">
                <a:solidFill>
                  <a:srgbClr val="000000"/>
                </a:solidFill>
                <a:latin typeface="微软雅黑"/>
                <a:ea typeface="微软雅黑"/>
                <a:cs typeface="Arial" panose="020B0604020202020204"/>
              </a:rPr>
              <a:t>周岁青少年</a:t>
            </a:r>
            <a:endParaRPr lang="zh-CN" altLang="en-US" sz="1400" dirty="0">
              <a:solidFill>
                <a:srgbClr val="000000"/>
              </a:solidFill>
              <a:latin typeface="微软雅黑"/>
              <a:ea typeface="微软雅黑"/>
              <a:cs typeface="Arial" panose="020B0604020202020204"/>
            </a:endParaRPr>
          </a:p>
        </p:txBody>
      </p:sp>
      <p:sp>
        <p:nvSpPr>
          <p:cNvPr id="57" name="Rectangle 8"/>
          <p:cNvSpPr/>
          <p:nvPr/>
        </p:nvSpPr>
        <p:spPr bwMode="auto">
          <a:xfrm rot="5400000">
            <a:off x="5138475" y="-316707"/>
            <a:ext cx="340825" cy="3855598"/>
          </a:xfrm>
          <a:prstGeom prst="rect">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400" b="1">
                <a:solidFill>
                  <a:srgbClr val="FFFFFF"/>
                </a:solidFill>
                <a:latin typeface="Heiti SC Light" panose="02000000000000000000" charset="-122"/>
                <a:ea typeface="Heiti SC Light" panose="02000000000000000000" charset="-122"/>
                <a:cs typeface="Heiti SC Light" panose="02000000000000000000" charset="-122"/>
              </a:rPr>
              <a:t>品牌层面</a:t>
            </a:r>
            <a:endParaRPr lang="zh-CN" sz="1400" b="1">
              <a:solidFill>
                <a:srgbClr val="FFFFFF"/>
              </a:solidFill>
              <a:latin typeface="Heiti SC Light" panose="02000000000000000000" charset="-122"/>
              <a:ea typeface="Heiti SC Light" panose="02000000000000000000" charset="-122"/>
              <a:cs typeface="Heiti SC Light" panose="02000000000000000000" charset="-122"/>
            </a:endParaRPr>
          </a:p>
        </p:txBody>
      </p:sp>
      <p:sp>
        <p:nvSpPr>
          <p:cNvPr id="58" name="Rectangle 8"/>
          <p:cNvSpPr/>
          <p:nvPr/>
        </p:nvSpPr>
        <p:spPr bwMode="auto">
          <a:xfrm rot="5400000">
            <a:off x="9390029" y="-316706"/>
            <a:ext cx="340825" cy="3855598"/>
          </a:xfrm>
          <a:prstGeom prst="rect">
            <a:avLst/>
          </a:prstGeom>
          <a:solidFill>
            <a:schemeClr val="tx2">
              <a:lumMod val="60000"/>
              <a:lumOff val="40000"/>
            </a:schemeClr>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400" b="1" dirty="0">
                <a:solidFill>
                  <a:srgbClr val="FFFFFF"/>
                </a:solidFill>
                <a:latin typeface="Heiti SC Light" panose="02000000000000000000" charset="-122"/>
                <a:ea typeface="Heiti SC Light" panose="02000000000000000000" charset="-122"/>
                <a:cs typeface="Heiti SC Light" panose="02000000000000000000" charset="-122"/>
              </a:rPr>
              <a:t>品牌利益层面</a:t>
            </a:r>
            <a:endParaRPr lang="zh-CN" sz="1400" b="1" dirty="0">
              <a:solidFill>
                <a:srgbClr val="FFFFFF"/>
              </a:solidFill>
              <a:latin typeface="Heiti SC Light" panose="02000000000000000000" charset="-122"/>
              <a:ea typeface="Heiti SC Light" panose="02000000000000000000" charset="-122"/>
              <a:cs typeface="Heiti SC Light" panose="02000000000000000000" charset="-122"/>
            </a:endParaRPr>
          </a:p>
        </p:txBody>
      </p:sp>
      <p:sp>
        <p:nvSpPr>
          <p:cNvPr id="59" name="Rectangle 63"/>
          <p:cNvSpPr>
            <a:spLocks noChangeArrowheads="1"/>
          </p:cNvSpPr>
          <p:nvPr/>
        </p:nvSpPr>
        <p:spPr bwMode="auto">
          <a:xfrm>
            <a:off x="4478188" y="1916180"/>
            <a:ext cx="2753802" cy="1441116"/>
          </a:xfrm>
          <a:prstGeom prst="rect">
            <a:avLst/>
          </a:prstGeom>
          <a:solidFill>
            <a:schemeClr val="accent6">
              <a:lumMod val="95000"/>
            </a:schemeClr>
          </a:solidFill>
          <a:ln w="9525">
            <a:noFill/>
            <a:miter lim="800000"/>
          </a:ln>
        </p:spPr>
        <p:txBody>
          <a:bodyPr lIns="90000" tIns="54000" rIns="36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lvl="0">
              <a:defRPr lang="en-US" sz="1200" b="0" i="0" u="none" strike="noStrike" cap="none" spc="0">
                <a:solidFill>
                  <a:srgbClr val="ACCBF9"/>
                </a:solidFill>
                <a:latin typeface="Arial" panose="020B0604020202020204"/>
                <a:ea typeface="微软雅黑"/>
                <a:cs typeface="Arial" panose="020B0604020202020204"/>
              </a:defRPr>
            </a:pPr>
            <a:r>
              <a:rPr lang="zh-CN" altLang="zh-CN" b="1" dirty="0">
                <a:solidFill>
                  <a:srgbClr val="289BD7">
                    <a:lumMod val="100000"/>
                  </a:srgbClr>
                </a:solidFill>
                <a:latin typeface="微软雅黑"/>
                <a:ea typeface="微软雅黑"/>
              </a:rPr>
              <a:t>结合受众审美，强化明亮、潮酷的风格，传达运动活力</a:t>
            </a:r>
            <a:endParaRPr lang="en-US" altLang="zh-CN" b="1" dirty="0">
              <a:solidFill>
                <a:srgbClr val="289BD7">
                  <a:lumMod val="100000"/>
                </a:srgbClr>
              </a:solidFill>
              <a:latin typeface="微软雅黑"/>
              <a:ea typeface="微软雅黑"/>
            </a:endParaRPr>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altLang="zh-CN" b="1" dirty="0">
                <a:solidFill>
                  <a:srgbClr val="000000"/>
                </a:solidFill>
                <a:latin typeface="微软雅黑"/>
                <a:ea typeface="微软雅黑"/>
              </a:rPr>
              <a:t>受众：</a:t>
            </a:r>
            <a:r>
              <a:rPr lang="zh-CN" altLang="zh-CN" dirty="0">
                <a:solidFill>
                  <a:srgbClr val="000000"/>
                </a:solidFill>
                <a:latin typeface="微软雅黑"/>
                <a:ea typeface="微软雅黑"/>
              </a:rPr>
              <a:t>针对一二线城市</a:t>
            </a:r>
            <a:r>
              <a:rPr lang="en-US" altLang="zh-CN" dirty="0">
                <a:solidFill>
                  <a:srgbClr val="000000"/>
                </a:solidFill>
                <a:latin typeface="微软雅黑"/>
                <a:ea typeface="微软雅黑"/>
              </a:rPr>
              <a:t>80/90</a:t>
            </a:r>
            <a:r>
              <a:rPr lang="zh-CN" altLang="zh-CN" dirty="0">
                <a:solidFill>
                  <a:srgbClr val="000000"/>
                </a:solidFill>
                <a:latin typeface="微软雅黑"/>
                <a:ea typeface="微软雅黑"/>
              </a:rPr>
              <a:t>新生代家长，深入研究并不断优化人群体验</a:t>
            </a:r>
            <a:endParaRPr lang="en-US" altLang="zh-CN" dirty="0">
              <a:solidFill>
                <a:srgbClr val="000000"/>
              </a:solidFill>
              <a:latin typeface="微软雅黑"/>
              <a:ea typeface="微软雅黑"/>
            </a:endParaRPr>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en-US" altLang="zh-CN" b="1" dirty="0">
                <a:solidFill>
                  <a:srgbClr val="000000"/>
                </a:solidFill>
                <a:latin typeface="微软雅黑"/>
                <a:ea typeface="微软雅黑"/>
              </a:rPr>
              <a:t>LOGO</a:t>
            </a:r>
            <a:r>
              <a:rPr lang="zh-CN" altLang="zh-CN" b="1" dirty="0">
                <a:solidFill>
                  <a:srgbClr val="000000"/>
                </a:solidFill>
                <a:latin typeface="微软雅黑"/>
                <a:ea typeface="微软雅黑"/>
              </a:rPr>
              <a:t>：</a:t>
            </a:r>
            <a:r>
              <a:rPr lang="zh-CN" altLang="zh-CN" dirty="0">
                <a:solidFill>
                  <a:srgbClr val="000000"/>
                </a:solidFill>
                <a:latin typeface="微软雅黑"/>
                <a:ea typeface="微软雅黑"/>
              </a:rPr>
              <a:t>首字母</a:t>
            </a:r>
            <a:r>
              <a:rPr lang="en-US" altLang="zh-CN" dirty="0">
                <a:solidFill>
                  <a:srgbClr val="000000"/>
                </a:solidFill>
                <a:latin typeface="微软雅黑"/>
                <a:ea typeface="微软雅黑"/>
              </a:rPr>
              <a:t>B</a:t>
            </a:r>
            <a:r>
              <a:rPr lang="zh-CN" altLang="zh-CN" dirty="0">
                <a:solidFill>
                  <a:srgbClr val="000000"/>
                </a:solidFill>
                <a:latin typeface="微软雅黑"/>
                <a:ea typeface="微软雅黑"/>
              </a:rPr>
              <a:t>和</a:t>
            </a:r>
            <a:r>
              <a:rPr lang="en-US" altLang="zh-CN" dirty="0">
                <a:solidFill>
                  <a:srgbClr val="000000"/>
                </a:solidFill>
                <a:latin typeface="微软雅黑"/>
                <a:ea typeface="微软雅黑"/>
              </a:rPr>
              <a:t>G</a:t>
            </a:r>
            <a:r>
              <a:rPr lang="zh-CN" altLang="zh-CN" dirty="0">
                <a:solidFill>
                  <a:srgbClr val="000000"/>
                </a:solidFill>
                <a:latin typeface="微软雅黑"/>
                <a:ea typeface="微软雅黑"/>
              </a:rPr>
              <a:t>的创意组合，以橙色为主色调，色彩明亮饱和度高</a:t>
            </a:r>
            <a:endParaRPr dirty="0"/>
          </a:p>
        </p:txBody>
      </p:sp>
      <p:sp>
        <p:nvSpPr>
          <p:cNvPr id="60" name="Rectangle 14"/>
          <p:cNvSpPr/>
          <p:nvPr/>
        </p:nvSpPr>
        <p:spPr bwMode="auto">
          <a:xfrm>
            <a:off x="3381090" y="1938336"/>
            <a:ext cx="998897" cy="1419633"/>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微软雅黑"/>
                <a:ea typeface="微软雅黑"/>
                <a:cs typeface="Arial" panose="020B0604020202020204"/>
              </a:rPr>
              <a:t>品牌形象</a:t>
            </a:r>
            <a:endParaRPr sz="1200" b="1">
              <a:solidFill>
                <a:schemeClr val="bg1"/>
              </a:solidFill>
              <a:latin typeface="微软雅黑"/>
              <a:ea typeface="微软雅黑"/>
              <a:cs typeface="Arial" panose="020B0604020202020204"/>
            </a:endParaRPr>
          </a:p>
        </p:txBody>
      </p:sp>
      <p:sp>
        <p:nvSpPr>
          <p:cNvPr id="70" name="Rectangle 15"/>
          <p:cNvSpPr/>
          <p:nvPr/>
        </p:nvSpPr>
        <p:spPr bwMode="auto">
          <a:xfrm>
            <a:off x="3381090" y="3534956"/>
            <a:ext cx="998897" cy="1255184"/>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b="1">
                <a:solidFill>
                  <a:schemeClr val="bg1"/>
                </a:solidFill>
                <a:latin typeface="微软雅黑"/>
                <a:ea typeface="微软雅黑"/>
              </a:rPr>
              <a:t>品牌调性</a:t>
            </a:r>
            <a:endParaRPr lang="en-US" sz="1200" b="1">
              <a:solidFill>
                <a:schemeClr val="bg1"/>
              </a:solidFill>
              <a:latin typeface="微软雅黑"/>
              <a:ea typeface="微软雅黑"/>
            </a:endParaRPr>
          </a:p>
        </p:txBody>
      </p:sp>
      <p:sp>
        <p:nvSpPr>
          <p:cNvPr id="71" name="Rectangle 63"/>
          <p:cNvSpPr>
            <a:spLocks noChangeArrowheads="1"/>
          </p:cNvSpPr>
          <p:nvPr/>
        </p:nvSpPr>
        <p:spPr bwMode="auto">
          <a:xfrm>
            <a:off x="4478188" y="3534620"/>
            <a:ext cx="2753802" cy="1255184"/>
          </a:xfrm>
          <a:prstGeom prst="rect">
            <a:avLst/>
          </a:prstGeom>
          <a:solidFill>
            <a:schemeClr val="accent6">
              <a:lumMod val="95000"/>
            </a:schemeClr>
          </a:solidFill>
          <a:ln w="9525">
            <a:noFill/>
            <a:miter lim="800000"/>
          </a:ln>
        </p:spPr>
        <p:txBody>
          <a:bodyPr lIns="90000" tIns="54000" rIns="36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lvl="0">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rPr>
              <a:t>活力、有趣、潮酷</a:t>
            </a:r>
            <a:endParaRPr lang="zh-CN" altLang="en-US" dirty="0"/>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000000"/>
                </a:solidFill>
                <a:latin typeface="微软雅黑"/>
                <a:ea typeface="微软雅黑"/>
              </a:rPr>
              <a:t>口号：</a:t>
            </a:r>
            <a:r>
              <a:rPr lang="zh-CN" altLang="en-US" dirty="0">
                <a:solidFill>
                  <a:srgbClr val="000000"/>
                </a:solidFill>
                <a:latin typeface="微软雅黑"/>
                <a:ea typeface="微软雅黑"/>
              </a:rPr>
              <a:t>“运动，成就孩子美好未来”间断有力，传递产品对孩子身心社交等全方面的提升作用。</a:t>
            </a:r>
            <a:endParaRPr lang="zh-CN" altLang="en-US" dirty="0">
              <a:solidFill>
                <a:srgbClr val="000000"/>
              </a:solidFill>
              <a:latin typeface="微软雅黑"/>
              <a:ea typeface="微软雅黑"/>
            </a:endParaRPr>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000000"/>
                </a:solidFill>
                <a:latin typeface="微软雅黑"/>
                <a:ea typeface="微软雅黑"/>
              </a:rPr>
              <a:t>视觉：</a:t>
            </a:r>
            <a:r>
              <a:rPr lang="zh-CN" altLang="en-US" dirty="0">
                <a:solidFill>
                  <a:srgbClr val="000000"/>
                </a:solidFill>
                <a:latin typeface="微软雅黑"/>
                <a:ea typeface="微软雅黑"/>
              </a:rPr>
              <a:t>符合儿童偏好，也体现了品牌的潮酷风格</a:t>
            </a:r>
            <a:endParaRPr lang="zh-CN" altLang="en-US" dirty="0">
              <a:solidFill>
                <a:srgbClr val="000000"/>
              </a:solidFill>
              <a:latin typeface="微软雅黑"/>
              <a:ea typeface="微软雅黑"/>
            </a:endParaRPr>
          </a:p>
        </p:txBody>
      </p:sp>
      <p:sp>
        <p:nvSpPr>
          <p:cNvPr id="72" name="Rectangle 14"/>
          <p:cNvSpPr/>
          <p:nvPr/>
        </p:nvSpPr>
        <p:spPr bwMode="auto">
          <a:xfrm>
            <a:off x="3381090" y="4967128"/>
            <a:ext cx="998897" cy="1255187"/>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a:ea typeface="微软雅黑"/>
                <a:cs typeface="Arial" panose="020B0604020202020204"/>
              </a:rPr>
              <a:t>沟通与传播</a:t>
            </a:r>
            <a:endParaRPr sz="1200" b="1" dirty="0">
              <a:solidFill>
                <a:schemeClr val="bg1"/>
              </a:solidFill>
              <a:latin typeface="微软雅黑"/>
              <a:ea typeface="微软雅黑"/>
              <a:cs typeface="Arial" panose="020B0604020202020204"/>
            </a:endParaRPr>
          </a:p>
        </p:txBody>
      </p:sp>
      <p:sp>
        <p:nvSpPr>
          <p:cNvPr id="73" name="Rectangle 63"/>
          <p:cNvSpPr>
            <a:spLocks noChangeArrowheads="1"/>
          </p:cNvSpPr>
          <p:nvPr/>
        </p:nvSpPr>
        <p:spPr bwMode="auto">
          <a:xfrm>
            <a:off x="4478186" y="4967129"/>
            <a:ext cx="2753803" cy="1255184"/>
          </a:xfrm>
          <a:prstGeom prst="rect">
            <a:avLst/>
          </a:prstGeom>
          <a:solidFill>
            <a:schemeClr val="accent6">
              <a:lumMod val="95000"/>
            </a:schemeClr>
          </a:solidFill>
          <a:ln w="9525">
            <a:noFill/>
            <a:miter lim="800000"/>
          </a:ln>
        </p:spPr>
        <p:txBody>
          <a:bodyPr lIns="90000" tIns="54000" rIns="54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rPr>
              <a:t>多渠道传播，积累品牌口碑</a:t>
            </a:r>
            <a:endParaRPr lang="zh-CN" altLang="en-US" b="1" dirty="0">
              <a:solidFill>
                <a:srgbClr val="289BD7">
                  <a:lumMod val="100000"/>
                </a:srgbClr>
              </a:solidFill>
              <a:latin typeface="微软雅黑"/>
              <a:ea typeface="微软雅黑"/>
            </a:endParaRPr>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altLang="en-US" dirty="0">
                <a:solidFill>
                  <a:srgbClr val="000000"/>
                </a:solidFill>
                <a:latin typeface="微软雅黑"/>
                <a:ea typeface="微软雅黑"/>
              </a:rPr>
              <a:t>微信、抖音小红书等新媒体平台积极宣传，结合用户自发宣传分享的口碑作用，对外树立了良好的品牌形象</a:t>
            </a:r>
            <a:endParaRPr lang="zh-CN" altLang="en-US" dirty="0"/>
          </a:p>
        </p:txBody>
      </p:sp>
      <p:sp>
        <p:nvSpPr>
          <p:cNvPr id="74" name="Rectangle 14"/>
          <p:cNvSpPr/>
          <p:nvPr/>
        </p:nvSpPr>
        <p:spPr bwMode="auto">
          <a:xfrm>
            <a:off x="7632644" y="1938337"/>
            <a:ext cx="3855598" cy="884874"/>
          </a:xfrm>
          <a:prstGeom prst="rect">
            <a:avLst/>
          </a:prstGeom>
          <a:solidFill>
            <a:srgbClr val="C9CBE7">
              <a:alpha val="69804"/>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marL="171450" indent="-171450">
              <a:buFont typeface="Arial" panose="020B0604020202020204" pitchFamily="34" charset="0"/>
              <a:buChar char="•"/>
            </a:pPr>
            <a:r>
              <a:rPr lang="zh-CN" altLang="en-US" sz="1200" b="1" dirty="0">
                <a:solidFill>
                  <a:schemeClr val="tx1"/>
                </a:solidFill>
                <a:latin typeface="微软雅黑"/>
                <a:ea typeface="微软雅黑"/>
                <a:cs typeface="Arial" panose="020B0604020202020204"/>
              </a:rPr>
              <a:t>情感利益：</a:t>
            </a:r>
            <a:r>
              <a:rPr lang="zh-CN" altLang="en-US" sz="1200" dirty="0">
                <a:solidFill>
                  <a:schemeClr val="tx1"/>
                </a:solidFill>
                <a:latin typeface="微软雅黑" charset="0"/>
                <a:ea typeface="微软雅黑" charset="0"/>
                <a:cs typeface="微软雅黑" charset="0"/>
              </a:rPr>
              <a:t>运动是品格教育的最佳途径</a:t>
            </a:r>
            <a:endParaRPr lang="en-US" altLang="zh-CN" sz="1200" dirty="0">
              <a:solidFill>
                <a:schemeClr val="tx1"/>
              </a:solidFill>
              <a:latin typeface="微软雅黑"/>
              <a:ea typeface="微软雅黑"/>
              <a:cs typeface="Arial" panose="020B0604020202020204"/>
            </a:endParaRPr>
          </a:p>
          <a:p>
            <a:pPr marL="171450" indent="-171450">
              <a:buFont typeface="Arial" panose="020B0604020202020204" pitchFamily="34" charset="0"/>
              <a:buChar char="•"/>
            </a:pPr>
            <a:r>
              <a:rPr lang="zh-CN" altLang="en-US" sz="1200" b="1" dirty="0">
                <a:solidFill>
                  <a:schemeClr val="tx1"/>
                </a:solidFill>
                <a:latin typeface="微软雅黑"/>
                <a:cs typeface="Arial" panose="020B0604020202020204"/>
              </a:rPr>
              <a:t>功能利益：</a:t>
            </a:r>
            <a:r>
              <a:rPr lang="zh-CN" altLang="en-US" sz="1200" dirty="0">
                <a:solidFill>
                  <a:schemeClr val="tx1"/>
                </a:solidFill>
                <a:latin typeface="微软雅黑"/>
                <a:cs typeface="Arial" panose="020B0604020202020204"/>
              </a:rPr>
              <a:t>体适能训练对动作规范、体能素质、运动表现，有综合提升和全面塑造作用</a:t>
            </a:r>
            <a:endParaRPr lang="zh-CN" altLang="en-US" sz="1200" dirty="0">
              <a:solidFill>
                <a:schemeClr val="tx1"/>
              </a:solidFill>
              <a:latin typeface="微软雅黑"/>
              <a:cs typeface="Arial" panose="020B0604020202020204"/>
            </a:endParaRPr>
          </a:p>
        </p:txBody>
      </p:sp>
      <p:sp>
        <p:nvSpPr>
          <p:cNvPr id="75" name="Rectangle 14"/>
          <p:cNvSpPr/>
          <p:nvPr/>
        </p:nvSpPr>
        <p:spPr bwMode="auto">
          <a:xfrm>
            <a:off x="7632644" y="2980043"/>
            <a:ext cx="3855597" cy="3242273"/>
          </a:xfrm>
          <a:prstGeom prst="rect">
            <a:avLst/>
          </a:prstGeom>
          <a:solidFill>
            <a:srgbClr val="C9CBE7">
              <a:alpha val="69804"/>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Ins="36000" rtlCol="0" anchor="t"/>
          <a:lstStyle/>
          <a:p>
            <a:r>
              <a:rPr lang="zh-CN" altLang="en-US" sz="1200" b="1" dirty="0">
                <a:solidFill>
                  <a:schemeClr val="tx1"/>
                </a:solidFill>
                <a:latin typeface="微软雅黑"/>
                <a:ea typeface="微软雅黑"/>
                <a:cs typeface="Arial" panose="020B0604020202020204"/>
              </a:rPr>
              <a:t>论据支撑（</a:t>
            </a:r>
            <a:r>
              <a:rPr lang="en-US" altLang="zh-CN" sz="1200" b="1" dirty="0">
                <a:solidFill>
                  <a:schemeClr val="tx1"/>
                </a:solidFill>
                <a:latin typeface="微软雅黑"/>
                <a:ea typeface="微软雅黑"/>
                <a:cs typeface="Arial" panose="020B0604020202020204"/>
              </a:rPr>
              <a:t>Reason to Believe</a:t>
            </a:r>
            <a:r>
              <a:rPr lang="zh-CN" altLang="en-US" sz="1200" b="1" dirty="0">
                <a:solidFill>
                  <a:schemeClr val="tx1"/>
                </a:solidFill>
                <a:latin typeface="微软雅黑"/>
                <a:ea typeface="微软雅黑"/>
                <a:cs typeface="Arial" panose="020B0604020202020204"/>
              </a:rPr>
              <a:t>）</a:t>
            </a:r>
            <a:endParaRPr lang="en-US" altLang="zh-CN" sz="1200" b="1" dirty="0">
              <a:solidFill>
                <a:schemeClr val="tx1"/>
              </a:solidFill>
              <a:latin typeface="微软雅黑"/>
              <a:ea typeface="微软雅黑"/>
              <a:cs typeface="Arial" panose="020B0604020202020204"/>
            </a:endParaRPr>
          </a:p>
          <a:p>
            <a:endParaRPr lang="en-US" altLang="zh-CN" sz="1200" b="1" dirty="0">
              <a:solidFill>
                <a:schemeClr val="tx2">
                  <a:lumMod val="60000"/>
                  <a:lumOff val="40000"/>
                </a:schemeClr>
              </a:solidFill>
              <a:latin typeface="微软雅黑"/>
              <a:ea typeface="微软雅黑"/>
              <a:cs typeface="Arial" panose="020B0604020202020204"/>
            </a:endParaRPr>
          </a:p>
          <a:p>
            <a:r>
              <a:rPr lang="zh-CN" altLang="en-US" sz="1200" b="1" dirty="0">
                <a:solidFill>
                  <a:schemeClr val="tx2">
                    <a:lumMod val="60000"/>
                    <a:lumOff val="40000"/>
                  </a:schemeClr>
                </a:solidFill>
                <a:latin typeface="微软雅黑"/>
                <a:cs typeface="Arial" panose="020B0604020202020204"/>
              </a:rPr>
              <a:t>①课程体系高度标准化并不断迭代</a:t>
            </a:r>
            <a:endParaRPr lang="zh-CN" altLang="en-US" sz="1200" b="1" dirty="0">
              <a:solidFill>
                <a:schemeClr val="tx2">
                  <a:lumMod val="60000"/>
                  <a:lumOff val="40000"/>
                </a:schemeClr>
              </a:solidFill>
              <a:latin typeface="微软雅黑"/>
              <a:cs typeface="Arial" panose="020B0604020202020204"/>
            </a:endParaRPr>
          </a:p>
          <a:p>
            <a:r>
              <a:rPr lang="zh-CN" altLang="en-US" sz="1200" dirty="0">
                <a:solidFill>
                  <a:schemeClr val="accent5">
                    <a:lumMod val="50000"/>
                  </a:schemeClr>
                </a:solidFill>
                <a:latin typeface="微软雅黑"/>
              </a:rPr>
              <a:t>基于青少年体能发展模型，自主研发包括</a:t>
            </a:r>
            <a:r>
              <a:rPr lang="en-US" altLang="zh-CN" sz="1200" dirty="0">
                <a:solidFill>
                  <a:schemeClr val="accent5">
                    <a:lumMod val="50000"/>
                  </a:schemeClr>
                </a:solidFill>
                <a:latin typeface="微软雅黑"/>
              </a:rPr>
              <a:t>8</a:t>
            </a:r>
            <a:r>
              <a:rPr lang="zh-CN" altLang="en-US" sz="1200" dirty="0">
                <a:solidFill>
                  <a:schemeClr val="accent5">
                    <a:lumMod val="50000"/>
                  </a:schemeClr>
                </a:solidFill>
                <a:latin typeface="微软雅黑"/>
              </a:rPr>
              <a:t>个进阶梯度的课程体系</a:t>
            </a:r>
            <a:endParaRPr lang="en-US" altLang="zh-CN" sz="1200" dirty="0">
              <a:solidFill>
                <a:schemeClr val="accent5">
                  <a:lumMod val="50000"/>
                </a:schemeClr>
              </a:solidFill>
              <a:latin typeface="微软雅黑"/>
            </a:endParaRPr>
          </a:p>
          <a:p>
            <a:endParaRPr lang="en-US" altLang="zh-CN" sz="1200" dirty="0">
              <a:solidFill>
                <a:schemeClr val="accent5">
                  <a:lumMod val="50000"/>
                </a:schemeClr>
              </a:solidFill>
              <a:latin typeface="微软雅黑"/>
            </a:endParaRPr>
          </a:p>
          <a:p>
            <a:r>
              <a:rPr lang="zh-CN" altLang="en-US" sz="1200" b="1" dirty="0">
                <a:solidFill>
                  <a:schemeClr val="tx2">
                    <a:lumMod val="60000"/>
                    <a:lumOff val="40000"/>
                  </a:schemeClr>
                </a:solidFill>
                <a:latin typeface="微软雅黑"/>
              </a:rPr>
              <a:t>②专业教研团队，</a:t>
            </a:r>
            <a:r>
              <a:rPr lang="zh-CN" altLang="en-US" sz="1200" b="1" dirty="0">
                <a:solidFill>
                  <a:schemeClr val="tx2">
                    <a:lumMod val="60000"/>
                    <a:lumOff val="40000"/>
                  </a:schemeClr>
                </a:solidFill>
                <a:latin typeface="微软雅黑"/>
                <a:cs typeface="Arial" panose="020B0604020202020204"/>
              </a:rPr>
              <a:t>课程质量稳定</a:t>
            </a:r>
            <a:endParaRPr lang="zh-CN" altLang="en-US" sz="1200" b="1" dirty="0">
              <a:solidFill>
                <a:schemeClr val="tx2">
                  <a:lumMod val="60000"/>
                  <a:lumOff val="40000"/>
                </a:schemeClr>
              </a:solidFill>
              <a:latin typeface="微软雅黑"/>
            </a:endParaRPr>
          </a:p>
          <a:p>
            <a:r>
              <a:rPr lang="zh-CN" altLang="en-US" sz="1200" dirty="0">
                <a:solidFill>
                  <a:schemeClr val="accent5">
                    <a:lumMod val="50000"/>
                  </a:schemeClr>
                </a:solidFill>
                <a:latin typeface="微软雅黑"/>
              </a:rPr>
              <a:t>国内知名体育高校毕业教练团队，拥有丰富的一线教学、教研和培训实施管理经验</a:t>
            </a:r>
            <a:endParaRPr lang="en-US" altLang="zh-CN" sz="1200" dirty="0">
              <a:solidFill>
                <a:schemeClr val="accent5">
                  <a:lumMod val="50000"/>
                </a:schemeClr>
              </a:solidFill>
              <a:latin typeface="微软雅黑"/>
            </a:endParaRPr>
          </a:p>
          <a:p>
            <a:endParaRPr lang="en-US" altLang="zh-CN" sz="1200" dirty="0">
              <a:solidFill>
                <a:schemeClr val="accent5">
                  <a:lumMod val="50000"/>
                </a:schemeClr>
              </a:solidFill>
            </a:endParaRPr>
          </a:p>
          <a:p>
            <a:r>
              <a:rPr lang="zh-CN" altLang="en-US" sz="1200" b="1" dirty="0">
                <a:solidFill>
                  <a:schemeClr val="tx2">
                    <a:lumMod val="60000"/>
                    <a:lumOff val="40000"/>
                  </a:schemeClr>
                </a:solidFill>
              </a:rPr>
              <a:t>③打造赛事</a:t>
            </a:r>
            <a:r>
              <a:rPr lang="en-US" altLang="zh-CN" sz="1200" b="1" dirty="0">
                <a:solidFill>
                  <a:schemeClr val="tx2">
                    <a:lumMod val="60000"/>
                    <a:lumOff val="40000"/>
                  </a:schemeClr>
                </a:solidFill>
              </a:rPr>
              <a:t>IP</a:t>
            </a:r>
            <a:r>
              <a:rPr lang="zh-CN" altLang="en-US" sz="1200" b="1" dirty="0">
                <a:solidFill>
                  <a:schemeClr val="tx2">
                    <a:lumMod val="60000"/>
                    <a:lumOff val="40000"/>
                  </a:schemeClr>
                </a:solidFill>
              </a:rPr>
              <a:t>，提升影响力</a:t>
            </a:r>
            <a:endParaRPr lang="zh-CN" altLang="en-US" sz="1200" b="1" dirty="0">
              <a:solidFill>
                <a:schemeClr val="tx2">
                  <a:lumMod val="60000"/>
                  <a:lumOff val="40000"/>
                </a:schemeClr>
              </a:solidFill>
            </a:endParaRPr>
          </a:p>
          <a:p>
            <a:r>
              <a:rPr lang="zh-CN" altLang="en-US" sz="1200" dirty="0">
                <a:solidFill>
                  <a:schemeClr val="accent5">
                    <a:lumMod val="50000"/>
                  </a:schemeClr>
                </a:solidFill>
              </a:rPr>
              <a:t>结合竞技性和趣味性，搭建适龄定制的儿童运动技能实战平台，全面打造宾果赛事</a:t>
            </a:r>
            <a:r>
              <a:rPr lang="en-US" altLang="zh-CN" sz="1200" dirty="0">
                <a:solidFill>
                  <a:schemeClr val="accent5">
                    <a:lumMod val="50000"/>
                  </a:schemeClr>
                </a:solidFill>
              </a:rPr>
              <a:t>IP</a:t>
            </a:r>
            <a:endParaRPr lang="en-US" altLang="zh-CN" sz="1200" dirty="0">
              <a:solidFill>
                <a:schemeClr val="accent5">
                  <a:lumMod val="50000"/>
                </a:schemeClr>
              </a:solidFill>
            </a:endParaRPr>
          </a:p>
          <a:p>
            <a:endParaRPr lang="en-US" altLang="zh-CN" sz="1200" dirty="0">
              <a:solidFill>
                <a:schemeClr val="accent5">
                  <a:lumMod val="50000"/>
                </a:schemeClr>
              </a:solidFill>
            </a:endParaRPr>
          </a:p>
          <a:p>
            <a:r>
              <a:rPr lang="zh-CN" altLang="en-US" sz="1200" b="1" dirty="0">
                <a:solidFill>
                  <a:schemeClr val="tx2">
                    <a:lumMod val="60000"/>
                    <a:lumOff val="40000"/>
                  </a:schemeClr>
                </a:solidFill>
              </a:rPr>
              <a:t>④多重产品矩阵满足不同青少年运动需求</a:t>
            </a:r>
            <a:endParaRPr lang="zh-CN" altLang="en-US" sz="1200" b="1" dirty="0">
              <a:solidFill>
                <a:schemeClr val="tx2">
                  <a:lumMod val="60000"/>
                  <a:lumOff val="40000"/>
                </a:schemeClr>
              </a:solidFill>
            </a:endParaRPr>
          </a:p>
          <a:p>
            <a:r>
              <a:rPr lang="zh-CN" altLang="en-US" sz="1200" dirty="0">
                <a:solidFill>
                  <a:schemeClr val="accent5">
                    <a:lumMod val="50000"/>
                  </a:schemeClr>
                </a:solidFill>
              </a:rPr>
              <a:t>围绕青少儿体适能运动，打造门店场馆、户外运动、体育赛事、运动到家、运动进校等多重产品矩阵</a:t>
            </a:r>
            <a:endParaRPr lang="zh-CN" altLang="en-US" sz="1200" dirty="0">
              <a:solidFill>
                <a:schemeClr val="accent5">
                  <a:lumMod val="50000"/>
                </a:schemeClr>
              </a:solidFill>
            </a:endParaRPr>
          </a:p>
        </p:txBody>
      </p:sp>
      <p:pic>
        <p:nvPicPr>
          <p:cNvPr id="33" name="Picture 2"/>
          <p:cNvPicPr>
            <a:picLocks noChangeAspect="1" noChangeArrowheads="1"/>
          </p:cNvPicPr>
          <p:nvPr/>
        </p:nvPicPr>
        <p:blipFill rotWithShape="1">
          <a:blip r:embed="rId4"/>
          <a:srcRect l="25229" t="10312" r="23144" b="10037"/>
          <a:stretch>
            <a:fillRect/>
          </a:stretch>
        </p:blipFill>
        <p:spPr bwMode="auto">
          <a:xfrm>
            <a:off x="984623" y="1496886"/>
            <a:ext cx="1071133" cy="1032857"/>
          </a:xfrm>
          <a:prstGeom prst="rect">
            <a:avLst/>
          </a:prstGeom>
          <a:noFill/>
        </p:spPr>
      </p:pic>
      <p:sp>
        <p:nvSpPr>
          <p:cNvPr id="89"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70" grpId="0" animBg="1"/>
      <p:bldP spid="71" grpId="0" animBg="1"/>
      <p:bldP spid="72" grpId="0" animBg="1"/>
      <p:bldP spid="73" grpId="0" animBg="1"/>
      <p:bldP spid="74" grpId="0" animBg="1"/>
      <p:bldP spid="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3" name="灯片编号占位符 2"/>
          <p:cNvSpPr>
            <a:spLocks noGrp="1"/>
          </p:cNvSpPr>
          <p:nvPr>
            <p:ph type="sldNum" sz="quarter" idx="14"/>
          </p:nvPr>
        </p:nvSpPr>
        <p:spPr/>
        <p:txBody>
          <a:bodyPr/>
          <a:lstStyle/>
          <a:p>
            <a:fld id="{E6049C3D-CCF1-41B9-A681-D61E0CAE4A17}" type="slidenum">
              <a:rPr lang="en-US" altLang="zh-CN" smtClean="0"/>
            </a:fld>
            <a:endParaRPr lang="en-US" dirty="0"/>
          </a:p>
        </p:txBody>
      </p:sp>
      <p:sp>
        <p:nvSpPr>
          <p:cNvPr id="4" name="文本占位符 3"/>
          <p:cNvSpPr>
            <a:spLocks noGrp="1"/>
          </p:cNvSpPr>
          <p:nvPr>
            <p:ph type="body" sz="quarter" idx="15"/>
          </p:nvPr>
        </p:nvSpPr>
        <p:spPr/>
        <p:txBody>
          <a:bodyPr/>
          <a:lstStyle/>
          <a:p>
            <a:endParaRPr lang="zh-CN" altLang="en-US"/>
          </a:p>
        </p:txBody>
      </p:sp>
      <p:sp>
        <p:nvSpPr>
          <p:cNvPr id="9" name="标题 1"/>
          <p:cNvSpPr>
            <a:spLocks noGrp="1"/>
          </p:cNvSpPr>
          <p:nvPr>
            <p:ph type="title"/>
          </p:nvPr>
        </p:nvSpPr>
        <p:spPr bwMode="auto">
          <a:xfrm>
            <a:off x="601433" y="438602"/>
            <a:ext cx="8085366" cy="460800"/>
          </a:xfrm>
          <a:prstGeom prst="rect">
            <a:avLst/>
          </a:prstGeom>
        </p:spPr>
        <p:txBody>
          <a:bodyPr vert="horz"/>
          <a:lstStyle/>
          <a:p>
            <a:pPr marL="0" marR="0" indent="0" algn="l" defTabSz="914400" rtl="0">
              <a:lnSpc>
                <a:spcPct val="90000"/>
              </a:lnSpc>
              <a:spcBef>
                <a:spcPts val="0"/>
              </a:spcBef>
              <a:spcAft>
                <a:spcPts val="0"/>
              </a:spcAft>
              <a:buNone/>
              <a:defRPr lang="en-US" sz="2400" b="1" i="0" u="none" strike="noStrike" cap="none" spc="0">
                <a:solidFill>
                  <a:srgbClr val="2D97C8"/>
                </a:solidFill>
                <a:latin typeface="微软雅黑"/>
                <a:ea typeface="微软雅黑"/>
                <a:cs typeface="Arial" panose="020B0604020202020204"/>
              </a:defRPr>
            </a:pPr>
            <a:r>
              <a:rPr lang="en-US" dirty="0"/>
              <a:t>3. </a:t>
            </a:r>
            <a:r>
              <a:rPr lang="zh-CN" dirty="0"/>
              <a:t>温暖、有亲和力的特儿康复陪伴者</a:t>
            </a:r>
            <a:endParaRPr dirty="0"/>
          </a:p>
        </p:txBody>
      </p:sp>
      <p:sp>
        <p:nvSpPr>
          <p:cNvPr id="10" name="Text Placeholder 4"/>
          <p:cNvSpPr/>
          <p:nvPr/>
        </p:nvSpPr>
        <p:spPr bwMode="auto">
          <a:xfrm>
            <a:off x="587375" y="867006"/>
            <a:ext cx="10692422" cy="573674"/>
          </a:xfrm>
          <a:prstGeom prst="rect">
            <a:avLst/>
          </a:prstGeom>
        </p:spPr>
        <p:txBody>
          <a:bodyPr vert="horz" lIns="91440" tIns="45720" rIns="91440" bIns="45720" rtlCol="0"/>
          <a:lstStyle>
            <a:lvl1pPr marL="0" indent="0" algn="l" defTabSz="914400" rtl="0">
              <a:lnSpc>
                <a:spcPct val="90000"/>
              </a:lnSpc>
              <a:spcBef>
                <a:spcPts val="0"/>
              </a:spcBef>
              <a:buFont typeface="Arial" panose="020B0604020202020204"/>
              <a:buNone/>
              <a:defRPr sz="1800">
                <a:solidFill>
                  <a:srgbClr val="2D97C8"/>
                </a:solidFill>
                <a:latin typeface="+mn-lt"/>
                <a:ea typeface="+mn-ea"/>
                <a:cs typeface="+mn-cs"/>
              </a:defRPr>
            </a:lvl1pPr>
            <a:lvl2pPr marL="685800" indent="-228600" algn="l" defTabSz="914400" rtl="0">
              <a:lnSpc>
                <a:spcPct val="90000"/>
              </a:lnSpc>
              <a:spcBef>
                <a:spcPts val="500"/>
              </a:spcBef>
              <a:buFont typeface="Arial" panose="020B0604020202020204"/>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panose="020B0604020202020204"/>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9pPr>
          </a:lstStyle>
          <a:p>
            <a:pPr marL="0" marR="0" indent="0" algn="l" defTabSz="914400" rtl="0">
              <a:lnSpc>
                <a:spcPct val="90000"/>
              </a:lnSpc>
              <a:spcBef>
                <a:spcPts val="0"/>
              </a:spcBef>
              <a:spcAft>
                <a:spcPts val="0"/>
              </a:spcAft>
              <a:buFont typeface="Arial" panose="020B0604020202020204"/>
              <a:buNone/>
              <a:defRPr lang="en-US" sz="1800" b="0" i="0" u="none" strike="noStrike" cap="none" spc="0">
                <a:solidFill>
                  <a:srgbClr val="2D97C8"/>
                </a:solidFill>
                <a:latin typeface="Arial" panose="020B0604020202020204"/>
                <a:ea typeface="微软雅黑"/>
                <a:cs typeface="Arial" panose="020B0604020202020204"/>
              </a:defRPr>
            </a:pPr>
            <a:r>
              <a:rPr lang="zh-CN" b="1" dirty="0">
                <a:latin typeface="微软雅黑"/>
                <a:ea typeface="微软雅黑"/>
              </a:rPr>
              <a:t>大米和小米：</a:t>
            </a:r>
            <a:r>
              <a:rPr lang="zh-CN" dirty="0">
                <a:latin typeface="微软雅黑"/>
                <a:ea typeface="微软雅黑"/>
              </a:rPr>
              <a:t>全面、一体化的产品体系，打造专业、陪伴感孤独症康复品牌</a:t>
            </a:r>
            <a:endParaRPr lang="en-US" dirty="0">
              <a:latin typeface="微软雅黑"/>
              <a:ea typeface="微软雅黑"/>
            </a:endParaRPr>
          </a:p>
        </p:txBody>
      </p:sp>
      <p:sp>
        <p:nvSpPr>
          <p:cNvPr id="12" name="矩形 11"/>
          <p:cNvSpPr/>
          <p:nvPr/>
        </p:nvSpPr>
        <p:spPr bwMode="auto">
          <a:xfrm>
            <a:off x="0" y="1427985"/>
            <a:ext cx="3040379" cy="4794330"/>
          </a:xfrm>
          <a:prstGeom prst="rect">
            <a:avLst/>
          </a:prstGeom>
          <a:solidFill>
            <a:schemeClr val="accent3">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nSpc>
                <a:spcPct val="90000"/>
              </a:lnSpc>
              <a:spcAft>
                <a:spcPts val="1200"/>
              </a:spcAft>
              <a:defRPr lang="en-US" sz="1800" b="0" i="0" u="none" strike="noStrike" cap="none" spc="0">
                <a:solidFill>
                  <a:srgbClr val="2D97C8"/>
                </a:solidFill>
                <a:latin typeface="Arial" panose="020B0604020202020204"/>
                <a:ea typeface="微软雅黑"/>
                <a:cs typeface="Arial" panose="020B0604020202020204"/>
              </a:defRPr>
            </a:pPr>
            <a:endParaRPr lang="en-US" altLang="zh-CN" sz="1400" b="1" dirty="0">
              <a:solidFill>
                <a:srgbClr val="2898D8"/>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rPr>
              <a:t>品牌简介：</a:t>
            </a:r>
            <a:r>
              <a:rPr lang="zh-CN" altLang="zh-CN" sz="1400" dirty="0">
                <a:solidFill>
                  <a:srgbClr val="000000"/>
                </a:solidFill>
                <a:latin typeface="Heiti SC Light" panose="02000000000000000000" charset="-122"/>
                <a:ea typeface="Heiti SC Light" panose="02000000000000000000" charset="-122"/>
                <a:cs typeface="Heiti SC Light" panose="02000000000000000000" charset="-122"/>
              </a:rPr>
              <a:t>专业的孤独症谱系儿童服务平台，提供康复干预、居家指导、家长培训一体化服务</a:t>
            </a:r>
            <a:endParaRPr lang="en-US" altLang="zh-CN" sz="1400" dirty="0">
              <a:solidFill>
                <a:srgbClr val="000000"/>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Heiti SC Light" panose="02000000000000000000" charset="-122"/>
              </a:rPr>
              <a:t>对标点：</a:t>
            </a:r>
            <a:r>
              <a:rPr lang="zh-CN" altLang="en-US" sz="1400" b="1" dirty="0">
                <a:solidFill>
                  <a:srgbClr val="A6A6A6">
                    <a:lumMod val="65000"/>
                  </a:srgbClr>
                </a:solidFill>
                <a:latin typeface="+mn-ea"/>
                <a:ea typeface="微软雅黑"/>
                <a:cs typeface="Arial" panose="020B0604020202020204"/>
              </a:rPr>
              <a:t>运动</a:t>
            </a:r>
            <a:r>
              <a:rPr lang="zh-CN" altLang="en-US" sz="1400" b="1" dirty="0">
                <a:solidFill>
                  <a:srgbClr val="7F7F7F"/>
                </a:solidFill>
                <a:latin typeface="+mn-ea"/>
                <a:cs typeface="Heiti SC Light" panose="02000000000000000000" charset="-122"/>
              </a:rPr>
              <a:t> </a:t>
            </a:r>
            <a:r>
              <a:rPr lang="en-US" altLang="zh-CN" sz="1400" b="1" dirty="0">
                <a:solidFill>
                  <a:srgbClr val="2898D8"/>
                </a:solidFill>
                <a:latin typeface="+mn-ea"/>
                <a:cs typeface="Heiti SC Light" panose="02000000000000000000" charset="-122"/>
              </a:rPr>
              <a:t>/ </a:t>
            </a:r>
            <a:r>
              <a:rPr lang="zh-CN" altLang="en-US" sz="1400" b="1" dirty="0">
                <a:solidFill>
                  <a:srgbClr val="2898D8"/>
                </a:solidFill>
                <a:latin typeface="+mn-ea"/>
                <a:ea typeface="微软雅黑"/>
                <a:cs typeface="Arial" panose="020B0604020202020204"/>
              </a:rPr>
              <a:t>康复</a:t>
            </a:r>
            <a:r>
              <a:rPr lang="zh-CN" altLang="en-US" sz="1400" b="1" dirty="0">
                <a:solidFill>
                  <a:srgbClr val="CCCCCC">
                    <a:lumMod val="40000"/>
                    <a:lumOff val="60000"/>
                  </a:srgbClr>
                </a:solidFill>
                <a:latin typeface="+mn-ea"/>
                <a:cs typeface="Heiti SC Light" panose="02000000000000000000" charset="-122"/>
              </a:rPr>
              <a:t> </a:t>
            </a:r>
            <a:r>
              <a:rPr lang="en-US" altLang="zh-CN" sz="1400" b="1" dirty="0">
                <a:solidFill>
                  <a:srgbClr val="2898D8"/>
                </a:solidFill>
                <a:latin typeface="+mn-ea"/>
                <a:cs typeface="Heiti SC Light" panose="02000000000000000000" charset="-122"/>
              </a:rPr>
              <a:t>/ </a:t>
            </a:r>
            <a:r>
              <a:rPr lang="zh-CN" altLang="en-US" sz="1400" b="1" dirty="0">
                <a:solidFill>
                  <a:srgbClr val="2898D8"/>
                </a:solidFill>
                <a:latin typeface="+mn-ea"/>
                <a:ea typeface="微软雅黑"/>
              </a:rPr>
              <a:t>儿童</a:t>
            </a:r>
            <a:endParaRPr lang="en-US" altLang="zh-CN" sz="1400" b="1" dirty="0">
              <a:solidFill>
                <a:srgbClr val="2898D8"/>
              </a:solidFill>
              <a:latin typeface="+mn-ea"/>
              <a:ea typeface="微软雅黑"/>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品牌使命：</a:t>
            </a:r>
            <a:r>
              <a:rPr lang="zh-CN" altLang="zh-CN" sz="1400" dirty="0">
                <a:solidFill>
                  <a:srgbClr val="000000"/>
                </a:solidFill>
                <a:latin typeface="微软雅黑"/>
                <a:ea typeface="微软雅黑"/>
              </a:rPr>
              <a:t>让孩子与世界自由沟通</a:t>
            </a:r>
            <a:endParaRPr lang="en-US" altLang="zh-CN" sz="1400" dirty="0">
              <a:solidFill>
                <a:srgbClr val="000000"/>
              </a:solidFill>
              <a:latin typeface="微软雅黑"/>
              <a:ea typeface="微软雅黑"/>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ea typeface="微软雅黑"/>
                <a:cs typeface="Arial" panose="020B0604020202020204"/>
              </a:rPr>
              <a:t>品牌愿景：</a:t>
            </a:r>
            <a:r>
              <a:rPr lang="zh-CN" altLang="en-US" sz="1400" dirty="0">
                <a:solidFill>
                  <a:schemeClr val="accent5">
                    <a:lumMod val="50000"/>
                  </a:schemeClr>
                </a:solidFill>
                <a:latin typeface="+mn-ea"/>
                <a:ea typeface="微软雅黑"/>
                <a:cs typeface="Arial" panose="020B0604020202020204"/>
              </a:rPr>
              <a:t>做中国科学、全面的自闭症儿童康复平台，服务百万家庭</a:t>
            </a:r>
            <a:endParaRPr lang="en-US" altLang="zh-CN" sz="1400" dirty="0">
              <a:solidFill>
                <a:schemeClr val="accent5">
                  <a:lumMod val="50000"/>
                </a:schemeClr>
              </a:solidFill>
              <a:latin typeface="+mn-ea"/>
              <a:ea typeface="微软雅黑"/>
              <a:cs typeface="Arial" panose="020B0604020202020204"/>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目标人群：</a:t>
            </a:r>
            <a:r>
              <a:rPr lang="en-US" altLang="zh-CN" sz="1400" dirty="0">
                <a:solidFill>
                  <a:srgbClr val="000000"/>
                </a:solidFill>
                <a:latin typeface="微软雅黑"/>
                <a:ea typeface="微软雅黑"/>
                <a:cs typeface="Arial" panose="020B0604020202020204"/>
              </a:rPr>
              <a:t>1-7</a:t>
            </a:r>
            <a:r>
              <a:rPr lang="zh-CN" altLang="en-US" sz="1400" dirty="0">
                <a:solidFill>
                  <a:srgbClr val="000000"/>
                </a:solidFill>
                <a:latin typeface="微软雅黑"/>
                <a:ea typeface="微软雅黑"/>
                <a:cs typeface="Arial" panose="020B0604020202020204"/>
              </a:rPr>
              <a:t>岁孤独症儿童和家庭</a:t>
            </a:r>
            <a:endParaRPr lang="zh-CN" altLang="en-US" sz="1400" dirty="0">
              <a:solidFill>
                <a:srgbClr val="000000"/>
              </a:solidFill>
              <a:latin typeface="微软雅黑"/>
              <a:ea typeface="微软雅黑"/>
              <a:cs typeface="Arial" panose="020B0604020202020204"/>
            </a:endParaRPr>
          </a:p>
        </p:txBody>
      </p:sp>
      <p:pic>
        <p:nvPicPr>
          <p:cNvPr id="11" name="图片 10"/>
          <p:cNvPicPr>
            <a:picLocks noChangeAspect="1"/>
          </p:cNvPicPr>
          <p:nvPr/>
        </p:nvPicPr>
        <p:blipFill>
          <a:blip r:embed="rId4"/>
          <a:stretch>
            <a:fillRect/>
          </a:stretch>
        </p:blipFill>
        <p:spPr bwMode="auto">
          <a:xfrm>
            <a:off x="343305" y="1675753"/>
            <a:ext cx="2353767" cy="651812"/>
          </a:xfrm>
          <a:prstGeom prst="rect">
            <a:avLst/>
          </a:prstGeom>
        </p:spPr>
      </p:pic>
      <p:sp>
        <p:nvSpPr>
          <p:cNvPr id="14" name="Rectangle 8"/>
          <p:cNvSpPr/>
          <p:nvPr/>
        </p:nvSpPr>
        <p:spPr bwMode="auto">
          <a:xfrm rot="5400000">
            <a:off x="5138475" y="-316707"/>
            <a:ext cx="340825" cy="3855598"/>
          </a:xfrm>
          <a:prstGeom prst="rect">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400" b="1">
                <a:solidFill>
                  <a:srgbClr val="FFFFFF"/>
                </a:solidFill>
                <a:latin typeface="Heiti SC Light" panose="02000000000000000000" charset="-122"/>
                <a:ea typeface="Heiti SC Light" panose="02000000000000000000" charset="-122"/>
                <a:cs typeface="Heiti SC Light" panose="02000000000000000000" charset="-122"/>
              </a:rPr>
              <a:t>品牌层面</a:t>
            </a:r>
            <a:endParaRPr lang="zh-CN" sz="1400" b="1">
              <a:solidFill>
                <a:srgbClr val="FFFFFF"/>
              </a:solidFill>
              <a:latin typeface="Heiti SC Light" panose="02000000000000000000" charset="-122"/>
              <a:ea typeface="Heiti SC Light" panose="02000000000000000000" charset="-122"/>
              <a:cs typeface="Heiti SC Light" panose="02000000000000000000" charset="-122"/>
            </a:endParaRPr>
          </a:p>
        </p:txBody>
      </p:sp>
      <p:sp>
        <p:nvSpPr>
          <p:cNvPr id="15" name="Rectangle 8"/>
          <p:cNvSpPr/>
          <p:nvPr/>
        </p:nvSpPr>
        <p:spPr bwMode="auto">
          <a:xfrm rot="5400000">
            <a:off x="9390029" y="-316706"/>
            <a:ext cx="340825" cy="3855598"/>
          </a:xfrm>
          <a:prstGeom prst="rect">
            <a:avLst/>
          </a:prstGeom>
          <a:solidFill>
            <a:schemeClr val="tx2">
              <a:lumMod val="60000"/>
              <a:lumOff val="40000"/>
            </a:schemeClr>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400" b="1" dirty="0">
                <a:solidFill>
                  <a:srgbClr val="FFFFFF"/>
                </a:solidFill>
                <a:latin typeface="Heiti SC Light" panose="02000000000000000000" charset="-122"/>
                <a:ea typeface="Heiti SC Light" panose="02000000000000000000" charset="-122"/>
                <a:cs typeface="Heiti SC Light" panose="02000000000000000000" charset="-122"/>
              </a:rPr>
              <a:t>品牌利益层面</a:t>
            </a:r>
            <a:endParaRPr lang="zh-CN" sz="1400" b="1" dirty="0">
              <a:solidFill>
                <a:srgbClr val="FFFFFF"/>
              </a:solidFill>
              <a:latin typeface="Heiti SC Light" panose="02000000000000000000" charset="-122"/>
              <a:ea typeface="Heiti SC Light" panose="02000000000000000000" charset="-122"/>
              <a:cs typeface="Heiti SC Light" panose="02000000000000000000" charset="-122"/>
            </a:endParaRPr>
          </a:p>
        </p:txBody>
      </p:sp>
      <p:sp>
        <p:nvSpPr>
          <p:cNvPr id="16" name="Rectangle 63"/>
          <p:cNvSpPr>
            <a:spLocks noChangeArrowheads="1"/>
          </p:cNvSpPr>
          <p:nvPr/>
        </p:nvSpPr>
        <p:spPr bwMode="auto">
          <a:xfrm>
            <a:off x="4478188" y="1916180"/>
            <a:ext cx="2753802" cy="1441116"/>
          </a:xfrm>
          <a:prstGeom prst="rect">
            <a:avLst/>
          </a:prstGeom>
          <a:solidFill>
            <a:schemeClr val="accent6">
              <a:lumMod val="95000"/>
            </a:schemeClr>
          </a:solidFill>
          <a:ln w="9525">
            <a:noFill/>
            <a:miter lim="800000"/>
          </a:ln>
        </p:spPr>
        <p:txBody>
          <a:bodyPr lIns="90000" tIns="54000" rIns="36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lvl="0">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rPr>
              <a:t>以“陪伴”为核心理念，强调人文关怀和情感温度</a:t>
            </a:r>
            <a:endParaRPr lang="zh-CN" altLang="en-US" dirty="0"/>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en-US" altLang="zh-CN" b="1" dirty="0">
                <a:solidFill>
                  <a:srgbClr val="000000"/>
                </a:solidFill>
                <a:latin typeface="微软雅黑"/>
                <a:ea typeface="微软雅黑"/>
              </a:rPr>
              <a:t>LOGO</a:t>
            </a:r>
            <a:r>
              <a:rPr lang="zh-CN" altLang="en-US" b="1" dirty="0">
                <a:solidFill>
                  <a:srgbClr val="000000"/>
                </a:solidFill>
                <a:latin typeface="微软雅黑"/>
                <a:ea typeface="微软雅黑"/>
              </a:rPr>
              <a:t>：</a:t>
            </a:r>
            <a:r>
              <a:rPr lang="zh-CN" altLang="en-US" dirty="0">
                <a:solidFill>
                  <a:srgbClr val="000000"/>
                </a:solidFill>
                <a:latin typeface="微软雅黑"/>
                <a:ea typeface="微软雅黑"/>
              </a:rPr>
              <a:t>暖色和卡通形象适合儿童、辨识度高；人物象征居家干预和机构对孩子的陪伴。</a:t>
            </a:r>
            <a:endParaRPr lang="zh-CN" altLang="en-US" dirty="0">
              <a:solidFill>
                <a:srgbClr val="000000"/>
              </a:solidFill>
              <a:latin typeface="微软雅黑"/>
              <a:ea typeface="微软雅黑"/>
            </a:endParaRPr>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000000"/>
                </a:solidFill>
                <a:latin typeface="微软雅黑"/>
                <a:ea typeface="微软雅黑"/>
              </a:rPr>
              <a:t>品牌名：</a:t>
            </a:r>
            <a:r>
              <a:rPr lang="zh-CN" altLang="en-US" dirty="0">
                <a:solidFill>
                  <a:srgbClr val="000000"/>
                </a:solidFill>
                <a:latin typeface="微软雅黑"/>
                <a:ea typeface="微软雅黑"/>
              </a:rPr>
              <a:t>“大米和小米”避开“孤独症”的联想</a:t>
            </a:r>
            <a:endParaRPr lang="zh-CN" altLang="en-US" dirty="0">
              <a:solidFill>
                <a:srgbClr val="000000"/>
              </a:solidFill>
              <a:latin typeface="微软雅黑"/>
              <a:ea typeface="微软雅黑"/>
            </a:endParaRPr>
          </a:p>
        </p:txBody>
      </p:sp>
      <p:sp>
        <p:nvSpPr>
          <p:cNvPr id="17" name="Rectangle 14"/>
          <p:cNvSpPr/>
          <p:nvPr/>
        </p:nvSpPr>
        <p:spPr bwMode="auto">
          <a:xfrm>
            <a:off x="3381090" y="1938336"/>
            <a:ext cx="998897" cy="1419633"/>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微软雅黑"/>
                <a:ea typeface="微软雅黑"/>
                <a:cs typeface="Arial" panose="020B0604020202020204"/>
              </a:rPr>
              <a:t>品牌形象</a:t>
            </a:r>
            <a:endParaRPr sz="1200" b="1">
              <a:solidFill>
                <a:schemeClr val="bg1"/>
              </a:solidFill>
              <a:latin typeface="微软雅黑"/>
              <a:ea typeface="微软雅黑"/>
              <a:cs typeface="Arial" panose="020B0604020202020204"/>
            </a:endParaRPr>
          </a:p>
        </p:txBody>
      </p:sp>
      <p:sp>
        <p:nvSpPr>
          <p:cNvPr id="18" name="Rectangle 15"/>
          <p:cNvSpPr/>
          <p:nvPr/>
        </p:nvSpPr>
        <p:spPr bwMode="auto">
          <a:xfrm>
            <a:off x="3381090" y="3534956"/>
            <a:ext cx="998897" cy="1255184"/>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b="1">
                <a:solidFill>
                  <a:schemeClr val="bg1"/>
                </a:solidFill>
                <a:latin typeface="微软雅黑"/>
                <a:ea typeface="微软雅黑"/>
              </a:rPr>
              <a:t>品牌调性</a:t>
            </a:r>
            <a:endParaRPr lang="en-US" sz="1200" b="1">
              <a:solidFill>
                <a:schemeClr val="bg1"/>
              </a:solidFill>
              <a:latin typeface="微软雅黑"/>
              <a:ea typeface="微软雅黑"/>
            </a:endParaRPr>
          </a:p>
        </p:txBody>
      </p:sp>
      <p:sp>
        <p:nvSpPr>
          <p:cNvPr id="19" name="Rectangle 63"/>
          <p:cNvSpPr>
            <a:spLocks noChangeArrowheads="1"/>
          </p:cNvSpPr>
          <p:nvPr/>
        </p:nvSpPr>
        <p:spPr bwMode="auto">
          <a:xfrm>
            <a:off x="4478188" y="3534620"/>
            <a:ext cx="2753802" cy="1255184"/>
          </a:xfrm>
          <a:prstGeom prst="rect">
            <a:avLst/>
          </a:prstGeom>
          <a:solidFill>
            <a:schemeClr val="accent6">
              <a:lumMod val="95000"/>
            </a:schemeClr>
          </a:solidFill>
          <a:ln w="9525">
            <a:noFill/>
            <a:miter lim="800000"/>
          </a:ln>
        </p:spPr>
        <p:txBody>
          <a:bodyPr lIns="90000" tIns="54000" rIns="36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lvl="0">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rPr>
              <a:t>专业、温暖、亲和力、陪伴感</a:t>
            </a:r>
            <a:endParaRPr lang="zh-CN" altLang="en-US" dirty="0"/>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000000"/>
                </a:solidFill>
                <a:latin typeface="微软雅黑"/>
                <a:ea typeface="微软雅黑"/>
              </a:rPr>
              <a:t>配合品牌形象，更有传播性、亲和力的课程名称</a:t>
            </a:r>
            <a:r>
              <a:rPr lang="zh-CN" altLang="en-US" dirty="0">
                <a:solidFill>
                  <a:srgbClr val="000000"/>
                </a:solidFill>
                <a:latin typeface="微软雅黑"/>
                <a:ea typeface="微软雅黑"/>
              </a:rPr>
              <a:t>：“小谷粒加速包”</a:t>
            </a:r>
            <a:endParaRPr lang="zh-CN" altLang="en-US" dirty="0">
              <a:solidFill>
                <a:srgbClr val="000000"/>
              </a:solidFill>
              <a:latin typeface="微软雅黑"/>
              <a:ea typeface="微软雅黑"/>
            </a:endParaRPr>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000000"/>
                </a:solidFill>
                <a:latin typeface="微软雅黑"/>
                <a:ea typeface="微软雅黑"/>
              </a:rPr>
              <a:t>口号：</a:t>
            </a:r>
            <a:r>
              <a:rPr lang="zh-CN" altLang="en-US" dirty="0">
                <a:solidFill>
                  <a:srgbClr val="000000"/>
                </a:solidFill>
                <a:latin typeface="微软雅黑"/>
                <a:ea typeface="微软雅黑"/>
              </a:rPr>
              <a:t>“与世界自由沟通”避开与孤独症康复相关联想</a:t>
            </a:r>
            <a:endParaRPr lang="zh-CN" altLang="en-US" dirty="0"/>
          </a:p>
        </p:txBody>
      </p:sp>
      <p:sp>
        <p:nvSpPr>
          <p:cNvPr id="20" name="Rectangle 14"/>
          <p:cNvSpPr/>
          <p:nvPr/>
        </p:nvSpPr>
        <p:spPr bwMode="auto">
          <a:xfrm>
            <a:off x="3381090" y="4967128"/>
            <a:ext cx="998897" cy="1255187"/>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a:ea typeface="微软雅黑"/>
                <a:cs typeface="Arial" panose="020B0604020202020204"/>
              </a:rPr>
              <a:t>沟通与传播</a:t>
            </a:r>
            <a:endParaRPr sz="1200" b="1" dirty="0">
              <a:solidFill>
                <a:schemeClr val="bg1"/>
              </a:solidFill>
              <a:latin typeface="微软雅黑"/>
              <a:ea typeface="微软雅黑"/>
              <a:cs typeface="Arial" panose="020B0604020202020204"/>
            </a:endParaRPr>
          </a:p>
        </p:txBody>
      </p:sp>
      <p:sp>
        <p:nvSpPr>
          <p:cNvPr id="21" name="Rectangle 63"/>
          <p:cNvSpPr>
            <a:spLocks noChangeArrowheads="1"/>
          </p:cNvSpPr>
          <p:nvPr/>
        </p:nvSpPr>
        <p:spPr bwMode="auto">
          <a:xfrm>
            <a:off x="4478186" y="4967129"/>
            <a:ext cx="2753803" cy="1255184"/>
          </a:xfrm>
          <a:prstGeom prst="rect">
            <a:avLst/>
          </a:prstGeom>
          <a:solidFill>
            <a:schemeClr val="accent6">
              <a:lumMod val="95000"/>
            </a:schemeClr>
          </a:solidFill>
          <a:ln w="9525">
            <a:noFill/>
            <a:miter lim="800000"/>
          </a:ln>
        </p:spPr>
        <p:txBody>
          <a:bodyPr lIns="90000" tIns="54000" rIns="54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rPr>
              <a:t>传播内容体现品牌专业度，并唤起情感共鸣</a:t>
            </a:r>
            <a:endParaRPr lang="zh-CN" altLang="en-US" b="1" dirty="0">
              <a:solidFill>
                <a:srgbClr val="289BD7">
                  <a:lumMod val="100000"/>
                </a:srgbClr>
              </a:solidFill>
              <a:latin typeface="微软雅黑"/>
              <a:ea typeface="微软雅黑"/>
            </a:endParaRPr>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000000"/>
                </a:solidFill>
                <a:latin typeface="微软雅黑"/>
                <a:ea typeface="微软雅黑"/>
              </a:rPr>
              <a:t>传播内容：</a:t>
            </a:r>
            <a:r>
              <a:rPr lang="zh-CN" altLang="en-US" dirty="0">
                <a:solidFill>
                  <a:srgbClr val="000000"/>
                </a:solidFill>
                <a:latin typeface="微软雅黑"/>
                <a:ea typeface="微软雅黑"/>
              </a:rPr>
              <a:t>线上课程讲座</a:t>
            </a:r>
            <a:r>
              <a:rPr lang="en-US" altLang="zh-CN" dirty="0">
                <a:solidFill>
                  <a:srgbClr val="000000"/>
                </a:solidFill>
                <a:latin typeface="微软雅黑"/>
                <a:ea typeface="微软雅黑"/>
              </a:rPr>
              <a:t>-</a:t>
            </a:r>
            <a:r>
              <a:rPr lang="zh-CN" altLang="en-US" dirty="0">
                <a:solidFill>
                  <a:srgbClr val="000000"/>
                </a:solidFill>
                <a:latin typeface="微软雅黑"/>
                <a:ea typeface="微软雅黑"/>
              </a:rPr>
              <a:t>专业度；自闭症家庭经历分享</a:t>
            </a:r>
            <a:r>
              <a:rPr lang="en-US" altLang="zh-CN" dirty="0">
                <a:solidFill>
                  <a:srgbClr val="000000"/>
                </a:solidFill>
                <a:latin typeface="微软雅黑"/>
                <a:ea typeface="微软雅黑"/>
              </a:rPr>
              <a:t>-</a:t>
            </a:r>
            <a:r>
              <a:rPr lang="zh-CN" altLang="en-US" dirty="0">
                <a:solidFill>
                  <a:srgbClr val="000000"/>
                </a:solidFill>
                <a:latin typeface="微软雅黑"/>
                <a:ea typeface="微软雅黑"/>
              </a:rPr>
              <a:t>陪伴感、情感共鸣；课程展示</a:t>
            </a:r>
            <a:r>
              <a:rPr lang="en-US" altLang="zh-CN" dirty="0">
                <a:solidFill>
                  <a:srgbClr val="000000"/>
                </a:solidFill>
                <a:latin typeface="微软雅黑"/>
                <a:ea typeface="微软雅黑"/>
              </a:rPr>
              <a:t>-</a:t>
            </a:r>
            <a:r>
              <a:rPr lang="zh-CN" altLang="en-US" dirty="0">
                <a:solidFill>
                  <a:srgbClr val="000000"/>
                </a:solidFill>
                <a:latin typeface="微软雅黑"/>
                <a:ea typeface="微软雅黑"/>
              </a:rPr>
              <a:t>直接宣传</a:t>
            </a:r>
            <a:endParaRPr lang="zh-CN" altLang="en-US" dirty="0"/>
          </a:p>
        </p:txBody>
      </p:sp>
      <p:sp>
        <p:nvSpPr>
          <p:cNvPr id="22" name="Rectangle 14"/>
          <p:cNvSpPr/>
          <p:nvPr/>
        </p:nvSpPr>
        <p:spPr bwMode="auto">
          <a:xfrm>
            <a:off x="7632644" y="1938337"/>
            <a:ext cx="3855598" cy="884874"/>
          </a:xfrm>
          <a:prstGeom prst="rect">
            <a:avLst/>
          </a:prstGeom>
          <a:solidFill>
            <a:srgbClr val="C9CBE7">
              <a:alpha val="69804"/>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marL="171450" indent="-171450">
              <a:buFont typeface="Arial" panose="020B0604020202020204" pitchFamily="34" charset="0"/>
              <a:buChar char="•"/>
            </a:pPr>
            <a:r>
              <a:rPr lang="zh-CN" altLang="en-US" sz="1200" b="1" dirty="0">
                <a:solidFill>
                  <a:schemeClr val="tx1"/>
                </a:solidFill>
                <a:latin typeface="微软雅黑"/>
                <a:ea typeface="微软雅黑"/>
                <a:cs typeface="Arial" panose="020B0604020202020204"/>
              </a:rPr>
              <a:t>情感利益：</a:t>
            </a:r>
            <a:r>
              <a:rPr lang="zh-CN" altLang="en-US" sz="1200" dirty="0">
                <a:solidFill>
                  <a:schemeClr val="tx1"/>
                </a:solidFill>
                <a:latin typeface="微软雅黑" charset="0"/>
                <a:ea typeface="微软雅黑" charset="0"/>
                <a:cs typeface="微软雅黑" charset="0"/>
              </a:rPr>
              <a:t>为孤独症儿童家庭提供全方位的陪伴感</a:t>
            </a:r>
            <a:endParaRPr lang="zh-CN" altLang="en-US" sz="1200" dirty="0">
              <a:solidFill>
                <a:schemeClr val="tx1"/>
              </a:solidFill>
              <a:latin typeface="微软雅黑" charset="0"/>
              <a:ea typeface="微软雅黑" charset="0"/>
              <a:cs typeface="微软雅黑" charset="0"/>
            </a:endParaRPr>
          </a:p>
          <a:p>
            <a:pPr marL="171450" indent="-171450">
              <a:buFont typeface="Arial" panose="020B0604020202020204" pitchFamily="34" charset="0"/>
              <a:buChar char="•"/>
            </a:pPr>
            <a:r>
              <a:rPr lang="zh-CN" altLang="en-US" sz="1200" b="1" dirty="0">
                <a:solidFill>
                  <a:schemeClr val="tx1"/>
                </a:solidFill>
                <a:latin typeface="微软雅黑"/>
                <a:cs typeface="Arial" panose="020B0604020202020204"/>
              </a:rPr>
              <a:t>功能利益：</a:t>
            </a:r>
            <a:r>
              <a:rPr lang="zh-CN" altLang="en-US" sz="1200" dirty="0">
                <a:solidFill>
                  <a:schemeClr val="tx1"/>
                </a:solidFill>
                <a:latin typeface="微软雅黑"/>
                <a:cs typeface="Arial" panose="020B0604020202020204"/>
              </a:rPr>
              <a:t>为言语、社交等障碍的低龄儿童提供康复服务；为孤独症儿童家庭提供居家干预指导和帮助</a:t>
            </a:r>
            <a:endParaRPr lang="zh-CN" altLang="en-US" sz="1200" dirty="0">
              <a:solidFill>
                <a:schemeClr val="tx1"/>
              </a:solidFill>
              <a:latin typeface="微软雅黑"/>
              <a:cs typeface="Arial" panose="020B0604020202020204"/>
            </a:endParaRPr>
          </a:p>
        </p:txBody>
      </p:sp>
      <p:sp>
        <p:nvSpPr>
          <p:cNvPr id="23" name="Rectangle 14"/>
          <p:cNvSpPr/>
          <p:nvPr/>
        </p:nvSpPr>
        <p:spPr bwMode="auto">
          <a:xfrm>
            <a:off x="7632644" y="2980043"/>
            <a:ext cx="3855597" cy="3242273"/>
          </a:xfrm>
          <a:prstGeom prst="rect">
            <a:avLst/>
          </a:prstGeom>
          <a:solidFill>
            <a:srgbClr val="C9CBE7">
              <a:alpha val="69804"/>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Ins="36000" rtlCol="0" anchor="t"/>
          <a:lstStyle/>
          <a:p>
            <a:r>
              <a:rPr lang="zh-CN" altLang="en-US" sz="1200" b="1" dirty="0">
                <a:solidFill>
                  <a:schemeClr val="tx1"/>
                </a:solidFill>
                <a:latin typeface="微软雅黑"/>
                <a:ea typeface="微软雅黑"/>
                <a:cs typeface="Arial" panose="020B0604020202020204"/>
              </a:rPr>
              <a:t>论据支撑（</a:t>
            </a:r>
            <a:r>
              <a:rPr lang="en-US" altLang="zh-CN" sz="1200" b="1" dirty="0">
                <a:solidFill>
                  <a:schemeClr val="tx1"/>
                </a:solidFill>
                <a:latin typeface="微软雅黑"/>
                <a:ea typeface="微软雅黑"/>
                <a:cs typeface="Arial" panose="020B0604020202020204"/>
              </a:rPr>
              <a:t>Reason to Believe</a:t>
            </a:r>
            <a:r>
              <a:rPr lang="zh-CN" altLang="en-US" sz="1200" b="1" dirty="0">
                <a:solidFill>
                  <a:schemeClr val="tx1"/>
                </a:solidFill>
                <a:latin typeface="微软雅黑"/>
                <a:ea typeface="微软雅黑"/>
                <a:cs typeface="Arial" panose="020B0604020202020204"/>
              </a:rPr>
              <a:t>）</a:t>
            </a:r>
            <a:endParaRPr lang="en-US" altLang="zh-CN" sz="1200" b="1" dirty="0">
              <a:solidFill>
                <a:schemeClr val="tx1"/>
              </a:solidFill>
              <a:latin typeface="微软雅黑"/>
              <a:ea typeface="微软雅黑"/>
              <a:cs typeface="Arial" panose="020B0604020202020204"/>
            </a:endParaRPr>
          </a:p>
          <a:p>
            <a:endParaRPr lang="en-US" altLang="zh-CN" sz="1200" b="1" dirty="0">
              <a:solidFill>
                <a:schemeClr val="tx2">
                  <a:lumMod val="60000"/>
                  <a:lumOff val="40000"/>
                </a:schemeClr>
              </a:solidFill>
              <a:latin typeface="微软雅黑"/>
              <a:ea typeface="微软雅黑"/>
              <a:cs typeface="Arial" panose="020B0604020202020204"/>
            </a:endParaRPr>
          </a:p>
          <a:p>
            <a:r>
              <a:rPr lang="zh-CN" altLang="en-US" sz="1200" b="1" dirty="0">
                <a:solidFill>
                  <a:schemeClr val="tx2">
                    <a:lumMod val="60000"/>
                    <a:lumOff val="40000"/>
                  </a:schemeClr>
                </a:solidFill>
                <a:latin typeface="微软雅黑"/>
                <a:cs typeface="Arial" panose="020B0604020202020204"/>
              </a:rPr>
              <a:t>①康复体系完善，团队专业，覆盖面广</a:t>
            </a:r>
            <a:endParaRPr lang="en-US" altLang="zh-CN" sz="1200" b="1" dirty="0">
              <a:solidFill>
                <a:schemeClr val="tx2">
                  <a:lumMod val="60000"/>
                  <a:lumOff val="40000"/>
                </a:schemeClr>
              </a:solidFill>
              <a:latin typeface="微软雅黑"/>
              <a:cs typeface="Arial" panose="020B0604020202020204"/>
            </a:endParaRPr>
          </a:p>
          <a:p>
            <a:r>
              <a:rPr lang="zh-CN" altLang="en-US" sz="1200" dirty="0">
                <a:solidFill>
                  <a:schemeClr val="accent5">
                    <a:lumMod val="50000"/>
                  </a:schemeClr>
                </a:solidFill>
                <a:latin typeface="微软雅黑"/>
                <a:cs typeface="Heiti SC Light" panose="02000000000000000000" charset="-122"/>
              </a:rPr>
              <a:t>自有知识产权</a:t>
            </a:r>
            <a:r>
              <a:rPr lang="en-US" altLang="zh-CN" sz="1200" dirty="0">
                <a:solidFill>
                  <a:schemeClr val="accent5">
                    <a:lumMod val="50000"/>
                  </a:schemeClr>
                </a:solidFill>
                <a:latin typeface="微软雅黑"/>
                <a:cs typeface="Heiti SC Light" panose="02000000000000000000" charset="-122"/>
              </a:rPr>
              <a:t>RICE</a:t>
            </a:r>
            <a:r>
              <a:rPr lang="zh-CN" altLang="en-US" sz="1200" dirty="0">
                <a:solidFill>
                  <a:schemeClr val="accent5">
                    <a:lumMod val="50000"/>
                  </a:schemeClr>
                </a:solidFill>
                <a:latin typeface="微软雅黑"/>
                <a:cs typeface="Heiti SC Light" panose="02000000000000000000" charset="-122"/>
              </a:rPr>
              <a:t>康复体系；强大的专家、持证康复师团队；</a:t>
            </a:r>
            <a:r>
              <a:rPr lang="en-US" altLang="zh-CN" sz="1200" dirty="0">
                <a:solidFill>
                  <a:schemeClr val="accent5">
                    <a:lumMod val="50000"/>
                  </a:schemeClr>
                </a:solidFill>
                <a:latin typeface="微软雅黑"/>
                <a:cs typeface="Heiti SC Light" panose="02000000000000000000" charset="-122"/>
              </a:rPr>
              <a:t>30</a:t>
            </a:r>
            <a:r>
              <a:rPr lang="zh-CN" altLang="en-US" sz="1200" dirty="0">
                <a:solidFill>
                  <a:schemeClr val="accent5">
                    <a:lumMod val="50000"/>
                  </a:schemeClr>
                </a:solidFill>
                <a:latin typeface="微软雅黑"/>
                <a:cs typeface="Heiti SC Light" panose="02000000000000000000" charset="-122"/>
              </a:rPr>
              <a:t>所康复中心，年服务用户</a:t>
            </a:r>
            <a:r>
              <a:rPr lang="en-US" altLang="zh-CN" sz="1200" dirty="0">
                <a:solidFill>
                  <a:schemeClr val="accent5">
                    <a:lumMod val="50000"/>
                  </a:schemeClr>
                </a:solidFill>
                <a:latin typeface="微软雅黑"/>
                <a:cs typeface="Heiti SC Light" panose="02000000000000000000" charset="-122"/>
              </a:rPr>
              <a:t>10000+</a:t>
            </a:r>
            <a:endParaRPr lang="zh-CN" altLang="en-US" sz="1200" dirty="0">
              <a:solidFill>
                <a:schemeClr val="accent5">
                  <a:lumMod val="50000"/>
                </a:schemeClr>
              </a:solidFill>
            </a:endParaRPr>
          </a:p>
          <a:p>
            <a:endParaRPr lang="en-US" altLang="zh-CN" sz="1200" b="1" dirty="0">
              <a:solidFill>
                <a:schemeClr val="tx2">
                  <a:lumMod val="60000"/>
                  <a:lumOff val="40000"/>
                </a:schemeClr>
              </a:solidFill>
              <a:latin typeface="微软雅黑"/>
            </a:endParaRPr>
          </a:p>
          <a:p>
            <a:r>
              <a:rPr lang="zh-CN" altLang="en-US" sz="1200" b="1" dirty="0">
                <a:solidFill>
                  <a:schemeClr val="tx2">
                    <a:lumMod val="60000"/>
                    <a:lumOff val="40000"/>
                  </a:schemeClr>
                </a:solidFill>
                <a:latin typeface="微软雅黑"/>
              </a:rPr>
              <a:t>②</a:t>
            </a:r>
            <a:r>
              <a:rPr lang="zh-CN" altLang="en-US" sz="1200" b="1" dirty="0">
                <a:solidFill>
                  <a:schemeClr val="tx2">
                    <a:lumMod val="60000"/>
                    <a:lumOff val="40000"/>
                  </a:schemeClr>
                </a:solidFill>
                <a:latin typeface="微软雅黑"/>
                <a:cs typeface="Arial" panose="020B0604020202020204"/>
              </a:rPr>
              <a:t>科学专业的评估与干预方法</a:t>
            </a:r>
            <a:endParaRPr lang="zh-CN" altLang="en-US" sz="1200" b="1" dirty="0">
              <a:solidFill>
                <a:schemeClr val="tx2">
                  <a:lumMod val="60000"/>
                  <a:lumOff val="40000"/>
                </a:schemeClr>
              </a:solidFill>
              <a:latin typeface="微软雅黑"/>
              <a:cs typeface="Arial" panose="020B0604020202020204"/>
            </a:endParaRPr>
          </a:p>
          <a:p>
            <a:r>
              <a:rPr lang="zh-CN" altLang="en-US" sz="1200" dirty="0">
                <a:solidFill>
                  <a:schemeClr val="accent5">
                    <a:lumMod val="50000"/>
                  </a:schemeClr>
                </a:solidFill>
                <a:latin typeface="微软雅黑"/>
              </a:rPr>
              <a:t>免费对孩子状况测评，并输出干预建议、转介建议以及基础的干预方案；正式干预后，持续跟进干预表现并及时调整干预目标</a:t>
            </a:r>
            <a:endParaRPr lang="en-US" altLang="zh-CN" sz="1200" dirty="0">
              <a:solidFill>
                <a:schemeClr val="accent5">
                  <a:lumMod val="50000"/>
                </a:schemeClr>
              </a:solidFill>
              <a:latin typeface="微软雅黑"/>
            </a:endParaRPr>
          </a:p>
          <a:p>
            <a:endParaRPr lang="en-US" altLang="zh-CN" sz="1200" dirty="0">
              <a:solidFill>
                <a:schemeClr val="accent5">
                  <a:lumMod val="50000"/>
                </a:schemeClr>
              </a:solidFill>
            </a:endParaRPr>
          </a:p>
          <a:p>
            <a:r>
              <a:rPr lang="zh-CN" altLang="en-US" sz="1200" b="1" dirty="0">
                <a:solidFill>
                  <a:schemeClr val="tx2">
                    <a:lumMod val="60000"/>
                    <a:lumOff val="40000"/>
                  </a:schemeClr>
                </a:solidFill>
              </a:rPr>
              <a:t>③多渠道触达家长，</a:t>
            </a:r>
            <a:r>
              <a:rPr lang="en-US" altLang="zh-CN" sz="1200" b="1" dirty="0">
                <a:solidFill>
                  <a:schemeClr val="tx2">
                    <a:lumMod val="60000"/>
                    <a:lumOff val="40000"/>
                  </a:schemeClr>
                </a:solidFill>
              </a:rPr>
              <a:t>(APP/</a:t>
            </a:r>
            <a:r>
              <a:rPr lang="zh-CN" altLang="en-US" sz="1200" b="1" dirty="0">
                <a:solidFill>
                  <a:schemeClr val="tx2">
                    <a:lumMod val="60000"/>
                    <a:lumOff val="40000"/>
                  </a:schemeClr>
                </a:solidFill>
              </a:rPr>
              <a:t>家长社群</a:t>
            </a:r>
            <a:r>
              <a:rPr lang="en-US" altLang="zh-CN" sz="1200" b="1" dirty="0">
                <a:solidFill>
                  <a:schemeClr val="tx2">
                    <a:lumMod val="60000"/>
                    <a:lumOff val="40000"/>
                  </a:schemeClr>
                </a:solidFill>
              </a:rPr>
              <a:t>/</a:t>
            </a:r>
            <a:r>
              <a:rPr lang="zh-CN" altLang="en-US" sz="1200" b="1" dirty="0">
                <a:solidFill>
                  <a:schemeClr val="tx2">
                    <a:lumMod val="60000"/>
                    <a:lumOff val="40000"/>
                  </a:schemeClr>
                </a:solidFill>
              </a:rPr>
              <a:t>微信公众号</a:t>
            </a:r>
            <a:r>
              <a:rPr lang="en-US" altLang="zh-CN" sz="1200" b="1" dirty="0">
                <a:solidFill>
                  <a:schemeClr val="tx2">
                    <a:lumMod val="60000"/>
                    <a:lumOff val="40000"/>
                  </a:schemeClr>
                </a:solidFill>
              </a:rPr>
              <a:t>/</a:t>
            </a:r>
            <a:r>
              <a:rPr lang="zh-CN" altLang="en-US" sz="1200" b="1" dirty="0">
                <a:solidFill>
                  <a:schemeClr val="tx2">
                    <a:lumMod val="60000"/>
                    <a:lumOff val="40000"/>
                  </a:schemeClr>
                </a:solidFill>
              </a:rPr>
              <a:t>抖音</a:t>
            </a:r>
            <a:r>
              <a:rPr lang="en-US" altLang="zh-CN" sz="1200" b="1" dirty="0">
                <a:solidFill>
                  <a:schemeClr val="tx2">
                    <a:lumMod val="60000"/>
                    <a:lumOff val="40000"/>
                  </a:schemeClr>
                </a:solidFill>
              </a:rPr>
              <a:t>/</a:t>
            </a:r>
            <a:r>
              <a:rPr lang="zh-CN" altLang="en-US" sz="1200" b="1" dirty="0">
                <a:solidFill>
                  <a:schemeClr val="tx2">
                    <a:lumMod val="60000"/>
                    <a:lumOff val="40000"/>
                  </a:schemeClr>
                </a:solidFill>
              </a:rPr>
              <a:t>小红书</a:t>
            </a:r>
            <a:r>
              <a:rPr lang="en-US" altLang="zh-CN" sz="1200" b="1" dirty="0">
                <a:solidFill>
                  <a:schemeClr val="tx2">
                    <a:lumMod val="60000"/>
                    <a:lumOff val="40000"/>
                  </a:schemeClr>
                </a:solidFill>
              </a:rPr>
              <a:t>)</a:t>
            </a:r>
            <a:r>
              <a:rPr lang="zh-CN" altLang="en-US" sz="1200" b="1" dirty="0">
                <a:solidFill>
                  <a:schemeClr val="tx2">
                    <a:lumMod val="60000"/>
                    <a:lumOff val="40000"/>
                  </a:schemeClr>
                </a:solidFill>
              </a:rPr>
              <a:t>，为家长提供丰富的专业知识，同时建立品牌与家长的桥梁</a:t>
            </a:r>
            <a:endParaRPr lang="zh-CN" altLang="en-US" sz="1200" b="1" dirty="0">
              <a:solidFill>
                <a:schemeClr val="tx2">
                  <a:lumMod val="60000"/>
                  <a:lumOff val="40000"/>
                </a:schemeClr>
              </a:solidFill>
            </a:endParaRPr>
          </a:p>
        </p:txBody>
      </p:sp>
      <p:sp>
        <p:nvSpPr>
          <p:cNvPr id="39"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3" name="灯片编号占位符 2"/>
          <p:cNvSpPr>
            <a:spLocks noGrp="1"/>
          </p:cNvSpPr>
          <p:nvPr>
            <p:ph type="sldNum" sz="quarter" idx="14"/>
          </p:nvPr>
        </p:nvSpPr>
        <p:spPr/>
        <p:txBody>
          <a:bodyPr/>
          <a:lstStyle/>
          <a:p>
            <a:fld id="{E6049C3D-CCF1-41B9-A681-D61E0CAE4A17}" type="slidenum">
              <a:rPr lang="en-US" altLang="zh-CN" smtClean="0"/>
            </a:fld>
            <a:endParaRPr lang="en-US" dirty="0"/>
          </a:p>
        </p:txBody>
      </p:sp>
      <p:sp>
        <p:nvSpPr>
          <p:cNvPr id="4" name="文本占位符 3"/>
          <p:cNvSpPr>
            <a:spLocks noGrp="1"/>
          </p:cNvSpPr>
          <p:nvPr>
            <p:ph type="body" sz="quarter" idx="15"/>
          </p:nvPr>
        </p:nvSpPr>
        <p:spPr/>
        <p:txBody>
          <a:bodyPr/>
          <a:lstStyle/>
          <a:p>
            <a:endParaRPr lang="zh-CN" altLang="en-US"/>
          </a:p>
        </p:txBody>
      </p:sp>
      <p:sp>
        <p:nvSpPr>
          <p:cNvPr id="5" name="标题 1"/>
          <p:cNvSpPr txBox="1"/>
          <p:nvPr/>
        </p:nvSpPr>
        <p:spPr bwMode="auto">
          <a:xfrm>
            <a:off x="601433" y="438602"/>
            <a:ext cx="10135392" cy="460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pPr>
              <a:spcBef>
                <a:spcPts val="0"/>
              </a:spcBef>
              <a:defRPr lang="en-US" sz="2400" b="1" i="0" u="none" strike="noStrike" cap="none" spc="0">
                <a:solidFill>
                  <a:srgbClr val="2D97C8"/>
                </a:solidFill>
                <a:latin typeface="微软雅黑"/>
                <a:ea typeface="微软雅黑"/>
                <a:cs typeface="Arial" panose="020B0604020202020204"/>
              </a:defRPr>
            </a:pPr>
            <a:r>
              <a:rPr lang="en-US">
                <a:latin typeface="微软雅黑"/>
                <a:ea typeface="微软雅黑"/>
                <a:cs typeface="Arial" panose="020B0604020202020204"/>
              </a:rPr>
              <a:t>4. </a:t>
            </a:r>
            <a:r>
              <a:rPr lang="zh-CN">
                <a:latin typeface="微软雅黑"/>
                <a:ea typeface="微软雅黑"/>
                <a:cs typeface="Arial" panose="020B0604020202020204"/>
              </a:rPr>
              <a:t>以家庭为主要受众，传递康复希望的鼓舞者</a:t>
            </a:r>
            <a:endParaRPr lang="en-US" dirty="0">
              <a:latin typeface="微软雅黑"/>
              <a:ea typeface="微软雅黑"/>
              <a:cs typeface="Arial" panose="020B0604020202020204"/>
            </a:endParaRPr>
          </a:p>
        </p:txBody>
      </p:sp>
      <p:sp>
        <p:nvSpPr>
          <p:cNvPr id="6" name="Text Placeholder 4"/>
          <p:cNvSpPr/>
          <p:nvPr/>
        </p:nvSpPr>
        <p:spPr bwMode="auto">
          <a:xfrm>
            <a:off x="587375" y="859055"/>
            <a:ext cx="11056436" cy="573674"/>
          </a:xfrm>
          <a:prstGeom prst="rect">
            <a:avLst/>
          </a:prstGeom>
        </p:spPr>
        <p:txBody>
          <a:bodyPr vert="horz" lIns="91440" tIns="45720" rIns="91440" bIns="45720" rtlCol="0"/>
          <a:lstStyle>
            <a:lvl1pPr marL="0" indent="0" algn="l" defTabSz="914400" rtl="0">
              <a:lnSpc>
                <a:spcPct val="90000"/>
              </a:lnSpc>
              <a:spcBef>
                <a:spcPts val="0"/>
              </a:spcBef>
              <a:buFont typeface="Arial" panose="020B0604020202020204"/>
              <a:buNone/>
              <a:defRPr sz="1800">
                <a:solidFill>
                  <a:srgbClr val="2D97C8"/>
                </a:solidFill>
                <a:latin typeface="+mn-lt"/>
                <a:ea typeface="+mn-ea"/>
                <a:cs typeface="+mn-cs"/>
              </a:defRPr>
            </a:lvl1pPr>
            <a:lvl2pPr marL="685800" indent="-228600" algn="l" defTabSz="914400" rtl="0">
              <a:lnSpc>
                <a:spcPct val="90000"/>
              </a:lnSpc>
              <a:spcBef>
                <a:spcPts val="500"/>
              </a:spcBef>
              <a:buFont typeface="Arial" panose="020B0604020202020204"/>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panose="020B0604020202020204"/>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9pPr>
          </a:lstStyle>
          <a:p>
            <a:pPr marL="0" marR="0" indent="0" algn="l" defTabSz="914400" rtl="0">
              <a:lnSpc>
                <a:spcPct val="90000"/>
              </a:lnSpc>
              <a:spcBef>
                <a:spcPts val="0"/>
              </a:spcBef>
              <a:spcAft>
                <a:spcPts val="0"/>
              </a:spcAft>
              <a:buFont typeface="Arial" panose="020B0604020202020204"/>
              <a:buNone/>
              <a:defRPr lang="en-US" sz="1800" b="0" i="0" u="none" strike="noStrike" cap="none" spc="0">
                <a:solidFill>
                  <a:srgbClr val="2D97C8"/>
                </a:solidFill>
                <a:latin typeface="Arial" panose="020B0604020202020204"/>
                <a:ea typeface="微软雅黑"/>
                <a:cs typeface="Arial" panose="020B0604020202020204"/>
              </a:defRPr>
            </a:pPr>
            <a:r>
              <a:rPr lang="en-US" b="1" dirty="0">
                <a:latin typeface="微软雅黑"/>
                <a:ea typeface="微软雅黑"/>
              </a:rPr>
              <a:t>The Son-Rise Program</a:t>
            </a:r>
            <a:r>
              <a:rPr lang="en-US" b="1" baseline="30000" dirty="0">
                <a:latin typeface="微软雅黑"/>
                <a:ea typeface="微软雅黑"/>
              </a:rPr>
              <a:t>®</a:t>
            </a:r>
            <a:r>
              <a:rPr lang="en-US" b="1" dirty="0">
                <a:latin typeface="微软雅黑"/>
                <a:ea typeface="微软雅黑"/>
              </a:rPr>
              <a:t> </a:t>
            </a:r>
            <a:r>
              <a:rPr lang="en-US" sz="1400" dirty="0">
                <a:latin typeface="微软雅黑"/>
                <a:ea typeface="微软雅黑"/>
              </a:rPr>
              <a:t>at the Autism Treatment Center of America</a:t>
            </a:r>
            <a:r>
              <a:rPr lang="en-US" sz="2000" dirty="0">
                <a:latin typeface="微软雅黑"/>
                <a:ea typeface="微软雅黑"/>
              </a:rPr>
              <a:t> </a:t>
            </a:r>
            <a:r>
              <a:rPr lang="zh-CN" dirty="0">
                <a:latin typeface="微软雅黑"/>
                <a:ea typeface="微软雅黑"/>
              </a:rPr>
              <a:t>：关注自闭症儿童康复的综合课程体系项目</a:t>
            </a:r>
            <a:endParaRPr lang="en-US" dirty="0">
              <a:latin typeface="微软雅黑"/>
              <a:ea typeface="微软雅黑"/>
            </a:endParaRPr>
          </a:p>
        </p:txBody>
      </p:sp>
      <p:sp>
        <p:nvSpPr>
          <p:cNvPr id="7" name="矩形 6"/>
          <p:cNvSpPr/>
          <p:nvPr/>
        </p:nvSpPr>
        <p:spPr bwMode="auto">
          <a:xfrm>
            <a:off x="0" y="1427985"/>
            <a:ext cx="3040379" cy="4794330"/>
          </a:xfrm>
          <a:prstGeom prst="rect">
            <a:avLst/>
          </a:prstGeom>
          <a:solidFill>
            <a:schemeClr val="accent3">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nSpc>
                <a:spcPct val="90000"/>
              </a:lnSpc>
              <a:spcAft>
                <a:spcPts val="1200"/>
              </a:spcAft>
              <a:defRPr lang="en-US" sz="1800" b="0" i="0" u="none" strike="noStrike" cap="none" spc="0">
                <a:solidFill>
                  <a:srgbClr val="2D97C8"/>
                </a:solidFill>
                <a:latin typeface="Arial" panose="020B0604020202020204"/>
                <a:ea typeface="微软雅黑"/>
                <a:cs typeface="Arial" panose="020B0604020202020204"/>
              </a:defRPr>
            </a:pPr>
            <a:endParaRPr lang="en-US" altLang="zh-CN" sz="1400" b="1" dirty="0">
              <a:solidFill>
                <a:srgbClr val="2898D8"/>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endParaRPr lang="en-US" altLang="zh-CN" sz="1400" b="1" dirty="0">
              <a:solidFill>
                <a:srgbClr val="2898D8"/>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rPr>
              <a:t>品牌简介：</a:t>
            </a:r>
            <a:r>
              <a:rPr lang="zh-CN" altLang="en-US" sz="1400" dirty="0">
                <a:solidFill>
                  <a:srgbClr val="000000"/>
                </a:solidFill>
                <a:latin typeface="Heiti SC Light" panose="02000000000000000000" charset="-122"/>
                <a:ea typeface="Heiti SC Light" panose="02000000000000000000" charset="-122"/>
                <a:cs typeface="Heiti SC Light" panose="02000000000000000000" charset="-122"/>
              </a:rPr>
              <a:t>效果卓越并创新地以家庭为中心、关注自闭症儿童康复的综合课程体系项目；</a:t>
            </a:r>
            <a:r>
              <a:rPr lang="en-US" altLang="zh-CN" sz="1400" dirty="0">
                <a:solidFill>
                  <a:srgbClr val="000000"/>
                </a:solidFill>
                <a:latin typeface="Heiti SC Light" panose="02000000000000000000" charset="-122"/>
                <a:ea typeface="Heiti SC Light" panose="02000000000000000000" charset="-122"/>
                <a:cs typeface="Heiti SC Light" panose="02000000000000000000" charset="-122"/>
              </a:rPr>
              <a:t>40</a:t>
            </a:r>
            <a:r>
              <a:rPr lang="zh-CN" altLang="en-US" sz="1400" dirty="0">
                <a:solidFill>
                  <a:srgbClr val="000000"/>
                </a:solidFill>
                <a:latin typeface="Heiti SC Light" panose="02000000000000000000" charset="-122"/>
                <a:ea typeface="Heiti SC Light" panose="02000000000000000000" charset="-122"/>
                <a:cs typeface="Heiti SC Light" panose="02000000000000000000" charset="-122"/>
              </a:rPr>
              <a:t>多年来服务</a:t>
            </a:r>
            <a:r>
              <a:rPr lang="en-US" altLang="zh-CN" sz="1400" dirty="0">
                <a:solidFill>
                  <a:srgbClr val="000000"/>
                </a:solidFill>
                <a:latin typeface="Heiti SC Light" panose="02000000000000000000" charset="-122"/>
                <a:ea typeface="Heiti SC Light" panose="02000000000000000000" charset="-122"/>
                <a:cs typeface="Heiti SC Light" panose="02000000000000000000" charset="-122"/>
              </a:rPr>
              <a:t>45</a:t>
            </a:r>
            <a:r>
              <a:rPr lang="zh-CN" altLang="en-US" sz="1400" dirty="0">
                <a:solidFill>
                  <a:srgbClr val="000000"/>
                </a:solidFill>
                <a:latin typeface="Heiti SC Light" panose="02000000000000000000" charset="-122"/>
                <a:ea typeface="Heiti SC Light" panose="02000000000000000000" charset="-122"/>
                <a:cs typeface="Heiti SC Light" panose="02000000000000000000" charset="-122"/>
              </a:rPr>
              <a:t>万儿童家庭，覆盖</a:t>
            </a:r>
            <a:r>
              <a:rPr lang="en-US" altLang="zh-CN" sz="1400" dirty="0">
                <a:solidFill>
                  <a:srgbClr val="000000"/>
                </a:solidFill>
                <a:latin typeface="Heiti SC Light" panose="02000000000000000000" charset="-122"/>
                <a:ea typeface="Heiti SC Light" panose="02000000000000000000" charset="-122"/>
                <a:cs typeface="Heiti SC Light" panose="02000000000000000000" charset="-122"/>
              </a:rPr>
              <a:t>140+</a:t>
            </a:r>
            <a:r>
              <a:rPr lang="zh-CN" altLang="en-US" sz="1400" dirty="0">
                <a:solidFill>
                  <a:srgbClr val="000000"/>
                </a:solidFill>
                <a:latin typeface="Heiti SC Light" panose="02000000000000000000" charset="-122"/>
                <a:ea typeface="Heiti SC Light" panose="02000000000000000000" charset="-122"/>
                <a:cs typeface="Heiti SC Light" panose="02000000000000000000" charset="-122"/>
              </a:rPr>
              <a:t>国家</a:t>
            </a:r>
            <a:endParaRPr lang="en-US" altLang="zh-CN" sz="1400" dirty="0">
              <a:solidFill>
                <a:srgbClr val="000000"/>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Heiti SC Light" panose="02000000000000000000" charset="-122"/>
              </a:rPr>
              <a:t>对标点：</a:t>
            </a:r>
            <a:r>
              <a:rPr lang="zh-CN" altLang="en-US" sz="1400" b="1" dirty="0">
                <a:solidFill>
                  <a:srgbClr val="A6A6A6">
                    <a:lumMod val="65000"/>
                  </a:srgbClr>
                </a:solidFill>
                <a:latin typeface="+mn-ea"/>
                <a:ea typeface="微软雅黑"/>
                <a:cs typeface="Arial" panose="020B0604020202020204"/>
              </a:rPr>
              <a:t>运动</a:t>
            </a:r>
            <a:r>
              <a:rPr lang="zh-CN" altLang="en-US" sz="1400" b="1" dirty="0">
                <a:solidFill>
                  <a:srgbClr val="7F7F7F"/>
                </a:solidFill>
                <a:latin typeface="+mn-ea"/>
                <a:cs typeface="Heiti SC Light" panose="02000000000000000000" charset="-122"/>
              </a:rPr>
              <a:t> </a:t>
            </a:r>
            <a:r>
              <a:rPr lang="en-US" altLang="zh-CN" sz="1400" b="1" dirty="0">
                <a:solidFill>
                  <a:srgbClr val="2898D8"/>
                </a:solidFill>
                <a:latin typeface="+mn-ea"/>
                <a:cs typeface="Heiti SC Light" panose="02000000000000000000" charset="-122"/>
              </a:rPr>
              <a:t>/ </a:t>
            </a:r>
            <a:r>
              <a:rPr lang="zh-CN" altLang="en-US" sz="1400" b="1" dirty="0">
                <a:solidFill>
                  <a:srgbClr val="2898D8"/>
                </a:solidFill>
                <a:latin typeface="+mn-ea"/>
                <a:ea typeface="微软雅黑"/>
                <a:cs typeface="Arial" panose="020B0604020202020204"/>
              </a:rPr>
              <a:t>康复</a:t>
            </a:r>
            <a:r>
              <a:rPr lang="zh-CN" altLang="en-US" sz="1400" b="1" dirty="0">
                <a:solidFill>
                  <a:srgbClr val="CCCCCC">
                    <a:lumMod val="40000"/>
                    <a:lumOff val="60000"/>
                  </a:srgbClr>
                </a:solidFill>
                <a:latin typeface="+mn-ea"/>
                <a:cs typeface="Heiti SC Light" panose="02000000000000000000" charset="-122"/>
              </a:rPr>
              <a:t> </a:t>
            </a:r>
            <a:r>
              <a:rPr lang="en-US" altLang="zh-CN" sz="1400" b="1" dirty="0">
                <a:solidFill>
                  <a:srgbClr val="2898D8"/>
                </a:solidFill>
                <a:latin typeface="+mn-ea"/>
                <a:cs typeface="Heiti SC Light" panose="02000000000000000000" charset="-122"/>
              </a:rPr>
              <a:t>/ </a:t>
            </a:r>
            <a:r>
              <a:rPr lang="zh-CN" altLang="en-US" sz="1400" b="1" dirty="0">
                <a:solidFill>
                  <a:srgbClr val="2898D8"/>
                </a:solidFill>
                <a:latin typeface="+mn-ea"/>
                <a:ea typeface="微软雅黑"/>
              </a:rPr>
              <a:t>儿童</a:t>
            </a:r>
            <a:endParaRPr lang="en-US" altLang="zh-CN" sz="1400" b="1" dirty="0">
              <a:solidFill>
                <a:srgbClr val="2898D8"/>
              </a:solidFill>
              <a:latin typeface="+mn-ea"/>
              <a:ea typeface="微软雅黑"/>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品牌口号：</a:t>
            </a:r>
            <a:r>
              <a:rPr lang="zh-CN" altLang="en-US" sz="1400" dirty="0">
                <a:solidFill>
                  <a:srgbClr val="000000"/>
                </a:solidFill>
                <a:latin typeface="微软雅黑"/>
                <a:ea typeface="微软雅黑"/>
              </a:rPr>
              <a:t>我们和你一样不会放弃 </a:t>
            </a:r>
            <a:r>
              <a:rPr lang="en-US" altLang="zh-CN" sz="1400" dirty="0">
                <a:solidFill>
                  <a:srgbClr val="000000"/>
                </a:solidFill>
                <a:latin typeface="微软雅黑"/>
                <a:ea typeface="微软雅黑"/>
              </a:rPr>
              <a:t>You’re not giving up on your child, neither are we.</a:t>
            </a:r>
            <a:endParaRPr lang="en-US" altLang="zh-CN" sz="1400" dirty="0">
              <a:solidFill>
                <a:srgbClr val="000000"/>
              </a:solidFill>
              <a:latin typeface="微软雅黑"/>
              <a:ea typeface="微软雅黑"/>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目标人群：</a:t>
            </a:r>
            <a:r>
              <a:rPr lang="zh-CN" altLang="en-US" sz="1400" dirty="0">
                <a:solidFill>
                  <a:srgbClr val="000000"/>
                </a:solidFill>
                <a:latin typeface="微软雅黑"/>
                <a:ea typeface="微软雅黑"/>
                <a:cs typeface="Arial" panose="020B0604020202020204"/>
              </a:rPr>
              <a:t>面对儿童孤独症相关问题的家庭、医护工作者、专业人士</a:t>
            </a:r>
            <a:endParaRPr lang="zh-CN" altLang="en-US" sz="1400" dirty="0">
              <a:solidFill>
                <a:srgbClr val="000000"/>
              </a:solidFill>
              <a:latin typeface="微软雅黑"/>
              <a:ea typeface="微软雅黑"/>
              <a:cs typeface="Arial" panose="020B0604020202020204"/>
            </a:endParaRPr>
          </a:p>
        </p:txBody>
      </p:sp>
      <p:pic>
        <p:nvPicPr>
          <p:cNvPr id="9" name="图片 8"/>
          <p:cNvPicPr>
            <a:picLocks noChangeAspect="1"/>
          </p:cNvPicPr>
          <p:nvPr/>
        </p:nvPicPr>
        <p:blipFill>
          <a:blip r:embed="rId4"/>
          <a:stretch>
            <a:fillRect/>
          </a:stretch>
        </p:blipFill>
        <p:spPr bwMode="auto">
          <a:xfrm>
            <a:off x="497027" y="1649135"/>
            <a:ext cx="2046324" cy="705048"/>
          </a:xfrm>
          <a:prstGeom prst="rect">
            <a:avLst/>
          </a:prstGeom>
        </p:spPr>
      </p:pic>
      <p:sp>
        <p:nvSpPr>
          <p:cNvPr id="10" name="Rectangle 8"/>
          <p:cNvSpPr/>
          <p:nvPr/>
        </p:nvSpPr>
        <p:spPr bwMode="auto">
          <a:xfrm rot="5400000">
            <a:off x="5138475" y="-316707"/>
            <a:ext cx="340825" cy="3855598"/>
          </a:xfrm>
          <a:prstGeom prst="rect">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400" b="1">
                <a:solidFill>
                  <a:srgbClr val="FFFFFF"/>
                </a:solidFill>
                <a:latin typeface="Heiti SC Light" panose="02000000000000000000" charset="-122"/>
                <a:ea typeface="Heiti SC Light" panose="02000000000000000000" charset="-122"/>
                <a:cs typeface="Heiti SC Light" panose="02000000000000000000" charset="-122"/>
              </a:rPr>
              <a:t>品牌层面</a:t>
            </a:r>
            <a:endParaRPr lang="zh-CN" sz="1400" b="1">
              <a:solidFill>
                <a:srgbClr val="FFFFFF"/>
              </a:solidFill>
              <a:latin typeface="Heiti SC Light" panose="02000000000000000000" charset="-122"/>
              <a:ea typeface="Heiti SC Light" panose="02000000000000000000" charset="-122"/>
              <a:cs typeface="Heiti SC Light" panose="02000000000000000000" charset="-122"/>
            </a:endParaRPr>
          </a:p>
        </p:txBody>
      </p:sp>
      <p:sp>
        <p:nvSpPr>
          <p:cNvPr id="11" name="Rectangle 8"/>
          <p:cNvSpPr/>
          <p:nvPr/>
        </p:nvSpPr>
        <p:spPr bwMode="auto">
          <a:xfrm rot="5400000">
            <a:off x="9390029" y="-316706"/>
            <a:ext cx="340825" cy="3855598"/>
          </a:xfrm>
          <a:prstGeom prst="rect">
            <a:avLst/>
          </a:prstGeom>
          <a:solidFill>
            <a:schemeClr val="tx2">
              <a:lumMod val="60000"/>
              <a:lumOff val="40000"/>
            </a:schemeClr>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400" b="1" dirty="0">
                <a:solidFill>
                  <a:srgbClr val="FFFFFF"/>
                </a:solidFill>
                <a:latin typeface="Heiti SC Light" panose="02000000000000000000" charset="-122"/>
                <a:ea typeface="Heiti SC Light" panose="02000000000000000000" charset="-122"/>
                <a:cs typeface="Heiti SC Light" panose="02000000000000000000" charset="-122"/>
              </a:rPr>
              <a:t>品牌利益层面</a:t>
            </a:r>
            <a:endParaRPr lang="zh-CN" sz="1400" b="1" dirty="0">
              <a:solidFill>
                <a:srgbClr val="FFFFFF"/>
              </a:solidFill>
              <a:latin typeface="Heiti SC Light" panose="02000000000000000000" charset="-122"/>
              <a:ea typeface="Heiti SC Light" panose="02000000000000000000" charset="-122"/>
              <a:cs typeface="Heiti SC Light" panose="02000000000000000000" charset="-122"/>
            </a:endParaRPr>
          </a:p>
        </p:txBody>
      </p:sp>
      <p:sp>
        <p:nvSpPr>
          <p:cNvPr id="12" name="Rectangle 63"/>
          <p:cNvSpPr>
            <a:spLocks noChangeArrowheads="1"/>
          </p:cNvSpPr>
          <p:nvPr/>
        </p:nvSpPr>
        <p:spPr bwMode="auto">
          <a:xfrm>
            <a:off x="4478188" y="1916180"/>
            <a:ext cx="2753802" cy="1441116"/>
          </a:xfrm>
          <a:prstGeom prst="rect">
            <a:avLst/>
          </a:prstGeom>
          <a:solidFill>
            <a:schemeClr val="accent6">
              <a:lumMod val="95000"/>
            </a:schemeClr>
          </a:solidFill>
          <a:ln w="9525">
            <a:noFill/>
            <a:miter lim="800000"/>
          </a:ln>
        </p:spPr>
        <p:txBody>
          <a:bodyPr lIns="90000" tIns="54000" rIns="36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lvl="0">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rPr>
              <a:t>有希望感、感染力的品牌形象</a:t>
            </a:r>
            <a:endParaRPr lang="zh-CN" altLang="en-US" dirty="0"/>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000000"/>
                </a:solidFill>
                <a:latin typeface="微软雅黑"/>
                <a:ea typeface="微软雅黑"/>
              </a:rPr>
              <a:t>品牌名：</a:t>
            </a:r>
            <a:r>
              <a:rPr lang="zh-CN" altLang="en-US" dirty="0">
                <a:solidFill>
                  <a:srgbClr val="000000"/>
                </a:solidFill>
                <a:latin typeface="微软雅黑"/>
                <a:ea typeface="微软雅黑"/>
              </a:rPr>
              <a:t>品牌名与机构名独立，以独特的项目名称“</a:t>
            </a:r>
            <a:r>
              <a:rPr lang="en-US" altLang="zh-CN" dirty="0">
                <a:solidFill>
                  <a:srgbClr val="000000"/>
                </a:solidFill>
                <a:latin typeface="微软雅黑"/>
                <a:ea typeface="微软雅黑"/>
              </a:rPr>
              <a:t>Son-Rise”</a:t>
            </a:r>
            <a:r>
              <a:rPr lang="zh-CN" altLang="en-US" dirty="0">
                <a:solidFill>
                  <a:srgbClr val="000000"/>
                </a:solidFill>
                <a:latin typeface="微软雅黑"/>
                <a:ea typeface="微软雅黑"/>
              </a:rPr>
              <a:t>进行传播推广，有相信希望、助力康复的美好寓意</a:t>
            </a:r>
            <a:endParaRPr lang="zh-CN" altLang="en-US" dirty="0"/>
          </a:p>
        </p:txBody>
      </p:sp>
      <p:sp>
        <p:nvSpPr>
          <p:cNvPr id="13" name="Rectangle 14"/>
          <p:cNvSpPr/>
          <p:nvPr/>
        </p:nvSpPr>
        <p:spPr bwMode="auto">
          <a:xfrm>
            <a:off x="3381090" y="1938336"/>
            <a:ext cx="998897" cy="1419633"/>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微软雅黑"/>
                <a:ea typeface="微软雅黑"/>
                <a:cs typeface="Arial" panose="020B0604020202020204"/>
              </a:rPr>
              <a:t>品牌形象</a:t>
            </a:r>
            <a:endParaRPr sz="1200" b="1">
              <a:solidFill>
                <a:schemeClr val="bg1"/>
              </a:solidFill>
              <a:latin typeface="微软雅黑"/>
              <a:ea typeface="微软雅黑"/>
              <a:cs typeface="Arial" panose="020B0604020202020204"/>
            </a:endParaRPr>
          </a:p>
        </p:txBody>
      </p:sp>
      <p:sp>
        <p:nvSpPr>
          <p:cNvPr id="14" name="Rectangle 15"/>
          <p:cNvSpPr/>
          <p:nvPr/>
        </p:nvSpPr>
        <p:spPr bwMode="auto">
          <a:xfrm>
            <a:off x="3381090" y="3534956"/>
            <a:ext cx="998897" cy="1255184"/>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sz="1200" b="1" dirty="0">
                <a:solidFill>
                  <a:schemeClr val="bg1"/>
                </a:solidFill>
                <a:latin typeface="微软雅黑"/>
                <a:ea typeface="微软雅黑"/>
              </a:rPr>
              <a:t>品牌调性</a:t>
            </a:r>
            <a:endParaRPr lang="en-US" sz="1200" b="1" dirty="0">
              <a:solidFill>
                <a:schemeClr val="bg1"/>
              </a:solidFill>
              <a:latin typeface="微软雅黑"/>
              <a:ea typeface="微软雅黑"/>
            </a:endParaRPr>
          </a:p>
        </p:txBody>
      </p:sp>
      <p:sp>
        <p:nvSpPr>
          <p:cNvPr id="15" name="Rectangle 63"/>
          <p:cNvSpPr>
            <a:spLocks noChangeArrowheads="1"/>
          </p:cNvSpPr>
          <p:nvPr/>
        </p:nvSpPr>
        <p:spPr bwMode="auto">
          <a:xfrm>
            <a:off x="4478188" y="3534620"/>
            <a:ext cx="2753802" cy="1255184"/>
          </a:xfrm>
          <a:prstGeom prst="rect">
            <a:avLst/>
          </a:prstGeom>
          <a:solidFill>
            <a:schemeClr val="accent6">
              <a:lumMod val="95000"/>
            </a:schemeClr>
          </a:solidFill>
          <a:ln w="9525">
            <a:noFill/>
            <a:miter lim="800000"/>
          </a:ln>
        </p:spPr>
        <p:txBody>
          <a:bodyPr lIns="90000" tIns="54000" rIns="36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lvl="0">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rPr>
              <a:t>强大、有效、鼓舞</a:t>
            </a:r>
            <a:endParaRPr lang="zh-CN" altLang="en-US" b="1" dirty="0">
              <a:solidFill>
                <a:srgbClr val="289BD7">
                  <a:lumMod val="100000"/>
                </a:srgbClr>
              </a:solidFill>
              <a:latin typeface="微软雅黑"/>
              <a:ea typeface="微软雅黑"/>
            </a:endParaRPr>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000000"/>
                </a:solidFill>
                <a:latin typeface="微软雅黑"/>
                <a:ea typeface="微软雅黑"/>
              </a:rPr>
              <a:t>口号：</a:t>
            </a:r>
            <a:r>
              <a:rPr lang="zh-CN" altLang="en-US" dirty="0">
                <a:solidFill>
                  <a:srgbClr val="000000"/>
                </a:solidFill>
                <a:latin typeface="微软雅黑"/>
                <a:ea typeface="微软雅黑"/>
              </a:rPr>
              <a:t>“</a:t>
            </a:r>
            <a:r>
              <a:rPr lang="en-US" altLang="zh-CN" dirty="0">
                <a:solidFill>
                  <a:srgbClr val="000000"/>
                </a:solidFill>
                <a:latin typeface="微软雅黑"/>
                <a:ea typeface="微软雅黑"/>
              </a:rPr>
              <a:t>You’re not giving up on your child, neither are we</a:t>
            </a:r>
            <a:r>
              <a:rPr lang="zh-CN" altLang="en-US" dirty="0">
                <a:solidFill>
                  <a:srgbClr val="000000"/>
                </a:solidFill>
                <a:latin typeface="微软雅黑"/>
                <a:ea typeface="微软雅黑"/>
              </a:rPr>
              <a:t>”强调品牌的和家长一起，对孩子康复保持坚持不放弃的心态</a:t>
            </a:r>
            <a:endParaRPr lang="zh-CN" altLang="en-US" dirty="0"/>
          </a:p>
        </p:txBody>
      </p:sp>
      <p:sp>
        <p:nvSpPr>
          <p:cNvPr id="16" name="Rectangle 14"/>
          <p:cNvSpPr/>
          <p:nvPr/>
        </p:nvSpPr>
        <p:spPr bwMode="auto">
          <a:xfrm>
            <a:off x="3381090" y="4967128"/>
            <a:ext cx="998897" cy="1255187"/>
          </a:xfrm>
          <a:prstGeom prst="rect">
            <a:avLst/>
          </a:prstGeom>
          <a:solidFill>
            <a:srgbClr val="289BD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a:ea typeface="微软雅黑"/>
                <a:cs typeface="Arial" panose="020B0604020202020204"/>
              </a:rPr>
              <a:t>沟通与传播</a:t>
            </a:r>
            <a:endParaRPr sz="1200" b="1" dirty="0">
              <a:solidFill>
                <a:schemeClr val="bg1"/>
              </a:solidFill>
              <a:latin typeface="微软雅黑"/>
              <a:ea typeface="微软雅黑"/>
              <a:cs typeface="Arial" panose="020B0604020202020204"/>
            </a:endParaRPr>
          </a:p>
        </p:txBody>
      </p:sp>
      <p:sp>
        <p:nvSpPr>
          <p:cNvPr id="17" name="Rectangle 63"/>
          <p:cNvSpPr>
            <a:spLocks noChangeArrowheads="1"/>
          </p:cNvSpPr>
          <p:nvPr/>
        </p:nvSpPr>
        <p:spPr bwMode="auto">
          <a:xfrm>
            <a:off x="4478186" y="4967129"/>
            <a:ext cx="2753803" cy="1255184"/>
          </a:xfrm>
          <a:prstGeom prst="rect">
            <a:avLst/>
          </a:prstGeom>
          <a:solidFill>
            <a:schemeClr val="accent6">
              <a:lumMod val="95000"/>
            </a:schemeClr>
          </a:solidFill>
          <a:ln w="9525">
            <a:noFill/>
            <a:miter lim="800000"/>
          </a:ln>
        </p:spPr>
        <p:txBody>
          <a:bodyPr lIns="0" tIns="54000" rIns="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rPr>
              <a:t>丰富、有感染力的传播内容和多传播渠道</a:t>
            </a:r>
            <a:endParaRPr lang="zh-CN" altLang="en-US" b="1" dirty="0">
              <a:solidFill>
                <a:srgbClr val="289BD7">
                  <a:lumMod val="100000"/>
                </a:srgbClr>
              </a:solidFill>
              <a:latin typeface="微软雅黑"/>
              <a:ea typeface="微软雅黑"/>
            </a:endParaRPr>
          </a:p>
          <a:p>
            <a:pPr marL="171450" lvl="0" indent="-171450">
              <a:buFont typeface="Arial" panose="020B0604020202020204"/>
              <a:buChar char="•"/>
              <a:defRPr lang="en-US" sz="1200" b="0" i="0" u="none" strike="noStrike" cap="none" spc="0">
                <a:solidFill>
                  <a:srgbClr val="ACCBF9"/>
                </a:solidFill>
                <a:latin typeface="Arial" panose="020B0604020202020204"/>
                <a:ea typeface="微软雅黑"/>
                <a:cs typeface="Arial" panose="020B0604020202020204"/>
              </a:defRPr>
            </a:pPr>
            <a:r>
              <a:rPr lang="zh-CN" altLang="en-US" dirty="0">
                <a:solidFill>
                  <a:srgbClr val="000000"/>
                </a:solidFill>
                <a:latin typeface="微软雅黑"/>
                <a:ea typeface="微软雅黑"/>
              </a:rPr>
              <a:t>依托创始人家庭经历、同名畅销书、纪录片等形成强大的传播网络。具有孤独症科普、人生励志记录等多重属性，打开了向普通人传播的渠道，并借此获得了强大的品牌力</a:t>
            </a:r>
            <a:endParaRPr lang="zh-CN" altLang="en-US" dirty="0"/>
          </a:p>
        </p:txBody>
      </p:sp>
      <p:sp>
        <p:nvSpPr>
          <p:cNvPr id="18" name="Rectangle 14"/>
          <p:cNvSpPr/>
          <p:nvPr/>
        </p:nvSpPr>
        <p:spPr bwMode="auto">
          <a:xfrm>
            <a:off x="7632644" y="1938337"/>
            <a:ext cx="3855598" cy="884874"/>
          </a:xfrm>
          <a:prstGeom prst="rect">
            <a:avLst/>
          </a:prstGeom>
          <a:solidFill>
            <a:srgbClr val="C9CBE7">
              <a:alpha val="69804"/>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marL="171450" indent="-171450">
              <a:buFont typeface="Arial" panose="020B0604020202020204" pitchFamily="34" charset="0"/>
              <a:buChar char="•"/>
            </a:pPr>
            <a:r>
              <a:rPr lang="zh-CN" altLang="en-US" sz="1200" b="1" dirty="0">
                <a:solidFill>
                  <a:schemeClr val="tx1"/>
                </a:solidFill>
                <a:latin typeface="微软雅黑"/>
                <a:ea typeface="微软雅黑"/>
                <a:cs typeface="Arial" panose="020B0604020202020204"/>
              </a:rPr>
              <a:t>情感利益：</a:t>
            </a:r>
            <a:r>
              <a:rPr lang="zh-CN" altLang="en-US" sz="1200" dirty="0">
                <a:solidFill>
                  <a:schemeClr val="tx1"/>
                </a:solidFill>
                <a:latin typeface="微软雅黑" charset="0"/>
                <a:ea typeface="微软雅黑" charset="0"/>
                <a:cs typeface="微软雅黑" charset="0"/>
              </a:rPr>
              <a:t>我们和你一样不会放弃孩子、深信孩子康复的可能，帮助你和孩子的世界建立沟通</a:t>
            </a:r>
            <a:endParaRPr lang="zh-CN" altLang="en-US" sz="1200" dirty="0">
              <a:solidFill>
                <a:schemeClr val="tx1"/>
              </a:solidFill>
              <a:latin typeface="微软雅黑" charset="0"/>
              <a:ea typeface="微软雅黑" charset="0"/>
              <a:cs typeface="微软雅黑" charset="0"/>
            </a:endParaRPr>
          </a:p>
          <a:p>
            <a:pPr marL="171450" indent="-171450">
              <a:buFont typeface="Arial" panose="020B0604020202020204" pitchFamily="34" charset="0"/>
              <a:buChar char="•"/>
            </a:pPr>
            <a:r>
              <a:rPr lang="zh-CN" altLang="en-US" sz="1200" b="1" dirty="0">
                <a:solidFill>
                  <a:schemeClr val="tx1"/>
                </a:solidFill>
                <a:latin typeface="微软雅黑"/>
                <a:cs typeface="Arial" panose="020B0604020202020204"/>
              </a:rPr>
              <a:t>功能利益：</a:t>
            </a:r>
            <a:r>
              <a:rPr lang="zh-CN" altLang="en-US" sz="1200" dirty="0">
                <a:solidFill>
                  <a:schemeClr val="tx1"/>
                </a:solidFill>
                <a:latin typeface="微软雅黑"/>
                <a:cs typeface="Arial" panose="020B0604020202020204"/>
              </a:rPr>
              <a:t>传授简单有效且可行、在家就能实施的干预课程；提供线上为主的录播</a:t>
            </a:r>
            <a:r>
              <a:rPr lang="en-US" altLang="zh-CN" sz="1200" dirty="0">
                <a:solidFill>
                  <a:schemeClr val="tx1"/>
                </a:solidFill>
                <a:latin typeface="微软雅黑"/>
                <a:cs typeface="Arial" panose="020B0604020202020204"/>
              </a:rPr>
              <a:t>+</a:t>
            </a:r>
            <a:r>
              <a:rPr lang="zh-CN" altLang="en-US" sz="1200" dirty="0">
                <a:solidFill>
                  <a:schemeClr val="tx1"/>
                </a:solidFill>
                <a:latin typeface="微软雅黑"/>
                <a:cs typeface="Arial" panose="020B0604020202020204"/>
              </a:rPr>
              <a:t>直播</a:t>
            </a:r>
            <a:r>
              <a:rPr lang="en-US" altLang="zh-CN" sz="1200" dirty="0">
                <a:solidFill>
                  <a:schemeClr val="tx1"/>
                </a:solidFill>
                <a:latin typeface="微软雅黑"/>
                <a:cs typeface="Arial" panose="020B0604020202020204"/>
              </a:rPr>
              <a:t>+</a:t>
            </a:r>
            <a:r>
              <a:rPr lang="zh-CN" altLang="en-US" sz="1200" dirty="0">
                <a:solidFill>
                  <a:schemeClr val="tx1"/>
                </a:solidFill>
                <a:latin typeface="微软雅黑"/>
                <a:cs typeface="Arial" panose="020B0604020202020204"/>
              </a:rPr>
              <a:t>咨询服务</a:t>
            </a:r>
            <a:endParaRPr lang="zh-CN" altLang="en-US" sz="1200" dirty="0">
              <a:solidFill>
                <a:schemeClr val="tx1"/>
              </a:solidFill>
              <a:latin typeface="微软雅黑"/>
              <a:cs typeface="Arial" panose="020B0604020202020204"/>
            </a:endParaRPr>
          </a:p>
        </p:txBody>
      </p:sp>
      <p:sp>
        <p:nvSpPr>
          <p:cNvPr id="19" name="Rectangle 14"/>
          <p:cNvSpPr/>
          <p:nvPr/>
        </p:nvSpPr>
        <p:spPr bwMode="auto">
          <a:xfrm>
            <a:off x="7632644" y="2980043"/>
            <a:ext cx="3855597" cy="3242273"/>
          </a:xfrm>
          <a:prstGeom prst="rect">
            <a:avLst/>
          </a:prstGeom>
          <a:solidFill>
            <a:srgbClr val="C9CBE7">
              <a:alpha val="69804"/>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Ins="36000" rtlCol="0" anchor="t"/>
          <a:lstStyle/>
          <a:p>
            <a:r>
              <a:rPr lang="zh-CN" altLang="en-US" sz="1200" b="1" dirty="0">
                <a:solidFill>
                  <a:schemeClr val="tx1"/>
                </a:solidFill>
                <a:latin typeface="微软雅黑"/>
                <a:ea typeface="微软雅黑"/>
                <a:cs typeface="Arial" panose="020B0604020202020204"/>
              </a:rPr>
              <a:t>论据支撑（</a:t>
            </a:r>
            <a:r>
              <a:rPr lang="en-US" altLang="zh-CN" sz="1200" b="1" dirty="0">
                <a:solidFill>
                  <a:schemeClr val="tx1"/>
                </a:solidFill>
                <a:latin typeface="微软雅黑"/>
                <a:ea typeface="微软雅黑"/>
                <a:cs typeface="Arial" panose="020B0604020202020204"/>
              </a:rPr>
              <a:t>Reason to Believe</a:t>
            </a:r>
            <a:r>
              <a:rPr lang="zh-CN" altLang="en-US" sz="1200" b="1" dirty="0">
                <a:solidFill>
                  <a:schemeClr val="tx1"/>
                </a:solidFill>
                <a:latin typeface="微软雅黑"/>
                <a:ea typeface="微软雅黑"/>
                <a:cs typeface="Arial" panose="020B0604020202020204"/>
              </a:rPr>
              <a:t>）</a:t>
            </a:r>
            <a:endParaRPr lang="en-US" altLang="zh-CN" sz="1200" b="1" dirty="0">
              <a:solidFill>
                <a:schemeClr val="tx1"/>
              </a:solidFill>
              <a:latin typeface="微软雅黑"/>
              <a:ea typeface="微软雅黑"/>
              <a:cs typeface="Arial" panose="020B0604020202020204"/>
            </a:endParaRPr>
          </a:p>
          <a:p>
            <a:endParaRPr lang="en-US" altLang="zh-CN" sz="1200" b="1" dirty="0">
              <a:solidFill>
                <a:schemeClr val="tx2">
                  <a:lumMod val="60000"/>
                  <a:lumOff val="40000"/>
                </a:schemeClr>
              </a:solidFill>
              <a:latin typeface="微软雅黑"/>
              <a:ea typeface="微软雅黑"/>
              <a:cs typeface="Arial" panose="020B0604020202020204"/>
            </a:endParaRPr>
          </a:p>
          <a:p>
            <a:r>
              <a:rPr lang="zh-CN" altLang="en-US" sz="1200" b="1" dirty="0">
                <a:solidFill>
                  <a:schemeClr val="tx2">
                    <a:lumMod val="60000"/>
                    <a:lumOff val="40000"/>
                  </a:schemeClr>
                </a:solidFill>
                <a:latin typeface="微软雅黑"/>
                <a:cs typeface="Arial" panose="020B0604020202020204"/>
              </a:rPr>
              <a:t>①可信的品牌故事</a:t>
            </a:r>
            <a:endParaRPr lang="en-US" altLang="zh-CN" sz="1200" b="1" dirty="0">
              <a:solidFill>
                <a:schemeClr val="tx2">
                  <a:lumMod val="60000"/>
                  <a:lumOff val="40000"/>
                </a:schemeClr>
              </a:solidFill>
              <a:latin typeface="微软雅黑"/>
              <a:cs typeface="Arial" panose="020B0604020202020204"/>
            </a:endParaRPr>
          </a:p>
          <a:p>
            <a:r>
              <a:rPr lang="zh-CN" altLang="en-US" sz="1200" dirty="0">
                <a:solidFill>
                  <a:schemeClr val="accent5">
                    <a:lumMod val="50000"/>
                  </a:schemeClr>
                </a:solidFill>
                <a:latin typeface="微软雅黑"/>
                <a:cs typeface="Heiti SC Light" panose="02000000000000000000" charset="-122"/>
              </a:rPr>
              <a:t>创始人儿子从被诊断为严重且不可康复的自闭症，通过项目方法论完全康复且前往藤校就读</a:t>
            </a:r>
            <a:endParaRPr lang="zh-CN" altLang="en-US" sz="1200" dirty="0">
              <a:solidFill>
                <a:schemeClr val="accent5">
                  <a:lumMod val="50000"/>
                </a:schemeClr>
              </a:solidFill>
              <a:latin typeface="微软雅黑"/>
              <a:cs typeface="Heiti SC Light" panose="02000000000000000000" charset="-122"/>
            </a:endParaRPr>
          </a:p>
          <a:p>
            <a:endParaRPr lang="en-US" altLang="zh-CN" sz="1200" b="1" dirty="0">
              <a:solidFill>
                <a:schemeClr val="tx2">
                  <a:lumMod val="60000"/>
                  <a:lumOff val="40000"/>
                </a:schemeClr>
              </a:solidFill>
              <a:latin typeface="微软雅黑"/>
            </a:endParaRPr>
          </a:p>
          <a:p>
            <a:r>
              <a:rPr lang="zh-CN" altLang="en-US" sz="1200" b="1" dirty="0">
                <a:solidFill>
                  <a:schemeClr val="tx2">
                    <a:lumMod val="60000"/>
                    <a:lumOff val="40000"/>
                  </a:schemeClr>
                </a:solidFill>
                <a:latin typeface="微软雅黑"/>
              </a:rPr>
              <a:t>②</a:t>
            </a:r>
            <a:r>
              <a:rPr lang="zh-CN" altLang="en-US" sz="1200" b="1" dirty="0">
                <a:solidFill>
                  <a:schemeClr val="tx2">
                    <a:lumMod val="60000"/>
                    <a:lumOff val="40000"/>
                  </a:schemeClr>
                </a:solidFill>
                <a:latin typeface="微软雅黑"/>
                <a:cs typeface="Arial" panose="020B0604020202020204"/>
              </a:rPr>
              <a:t>获得世界领先的康复方案奖项</a:t>
            </a:r>
            <a:endParaRPr lang="zh-CN" altLang="en-US" sz="1200" b="1" dirty="0">
              <a:solidFill>
                <a:schemeClr val="tx2">
                  <a:lumMod val="60000"/>
                  <a:lumOff val="40000"/>
                </a:schemeClr>
              </a:solidFill>
              <a:latin typeface="微软雅黑"/>
              <a:cs typeface="Arial" panose="020B0604020202020204"/>
            </a:endParaRPr>
          </a:p>
          <a:p>
            <a:r>
              <a:rPr lang="zh-CN" altLang="en-US" sz="1200" dirty="0">
                <a:solidFill>
                  <a:schemeClr val="accent5">
                    <a:lumMod val="50000"/>
                  </a:schemeClr>
                </a:solidFill>
                <a:latin typeface="微软雅黑"/>
              </a:rPr>
              <a:t>被授予“</a:t>
            </a:r>
            <a:r>
              <a:rPr lang="en-US" altLang="zh-CN" sz="1200" dirty="0">
                <a:solidFill>
                  <a:schemeClr val="accent5">
                    <a:lumMod val="50000"/>
                  </a:schemeClr>
                </a:solidFill>
                <a:latin typeface="微软雅黑"/>
              </a:rPr>
              <a:t>Best Autism Therapy”</a:t>
            </a:r>
            <a:r>
              <a:rPr lang="zh-CN" altLang="en-US" sz="1200" dirty="0">
                <a:solidFill>
                  <a:schemeClr val="accent5">
                    <a:lumMod val="50000"/>
                  </a:schemeClr>
                </a:solidFill>
                <a:latin typeface="微软雅黑"/>
              </a:rPr>
              <a:t>奖项并仍是世界领先的创新康复方案</a:t>
            </a:r>
            <a:endParaRPr lang="zh-CN" altLang="en-US" sz="1200" dirty="0">
              <a:solidFill>
                <a:schemeClr val="accent5">
                  <a:lumMod val="50000"/>
                </a:schemeClr>
              </a:solidFill>
              <a:latin typeface="微软雅黑"/>
            </a:endParaRPr>
          </a:p>
          <a:p>
            <a:endParaRPr lang="en-US" altLang="zh-CN" sz="1200" dirty="0">
              <a:solidFill>
                <a:schemeClr val="accent5">
                  <a:lumMod val="50000"/>
                </a:schemeClr>
              </a:solidFill>
            </a:endParaRPr>
          </a:p>
          <a:p>
            <a:r>
              <a:rPr lang="zh-CN" altLang="en-US" sz="1200" b="1" dirty="0">
                <a:solidFill>
                  <a:schemeClr val="tx2">
                    <a:lumMod val="60000"/>
                    <a:lumOff val="40000"/>
                  </a:schemeClr>
                </a:solidFill>
              </a:rPr>
              <a:t>③提供专业的课程、咨询及知识库服务</a:t>
            </a:r>
            <a:endParaRPr lang="en-US" altLang="zh-CN" sz="1200" b="1" dirty="0">
              <a:solidFill>
                <a:schemeClr val="tx2">
                  <a:lumMod val="60000"/>
                  <a:lumOff val="40000"/>
                </a:schemeClr>
              </a:solidFill>
            </a:endParaRPr>
          </a:p>
          <a:p>
            <a:r>
              <a:rPr lang="zh-CN" altLang="en-US" sz="1200" dirty="0">
                <a:solidFill>
                  <a:srgbClr val="000000"/>
                </a:solidFill>
                <a:latin typeface="微软雅黑"/>
              </a:rPr>
              <a:t>为</a:t>
            </a:r>
            <a:r>
              <a:rPr lang="zh-CN" altLang="zh-CN" sz="1200" dirty="0">
                <a:solidFill>
                  <a:srgbClr val="000000"/>
                </a:solidFill>
                <a:latin typeface="微软雅黑"/>
              </a:rPr>
              <a:t>患者家长、专业人士开设线上课程传授方法论</a:t>
            </a:r>
            <a:r>
              <a:rPr lang="zh-CN" altLang="en-US" sz="1200" dirty="0">
                <a:solidFill>
                  <a:srgbClr val="000000"/>
                </a:solidFill>
                <a:latin typeface="微软雅黑"/>
              </a:rPr>
              <a:t>；</a:t>
            </a:r>
            <a:r>
              <a:rPr lang="zh-CN" altLang="zh-CN" sz="1200" dirty="0">
                <a:solidFill>
                  <a:srgbClr val="000000"/>
                </a:solidFill>
                <a:latin typeface="微软雅黑"/>
              </a:rPr>
              <a:t>为需要定制化服务的家庭提供全面的信息支持和方法论指导</a:t>
            </a:r>
            <a:endParaRPr lang="en-US" altLang="zh-CN" sz="1200" b="1" dirty="0">
              <a:solidFill>
                <a:schemeClr val="tx2">
                  <a:lumMod val="60000"/>
                  <a:lumOff val="40000"/>
                </a:schemeClr>
              </a:solidFill>
            </a:endParaRPr>
          </a:p>
          <a:p>
            <a:endParaRPr lang="en-US" altLang="zh-CN" sz="1200" b="1" dirty="0">
              <a:solidFill>
                <a:schemeClr val="tx2">
                  <a:lumMod val="60000"/>
                  <a:lumOff val="40000"/>
                </a:schemeClr>
              </a:solidFill>
            </a:endParaRPr>
          </a:p>
          <a:p>
            <a:r>
              <a:rPr lang="zh-CN" altLang="en-US" sz="1200" b="1" dirty="0">
                <a:solidFill>
                  <a:schemeClr val="tx2">
                    <a:lumMod val="60000"/>
                    <a:lumOff val="40000"/>
                  </a:schemeClr>
                </a:solidFill>
              </a:rPr>
              <a:t>④授人以渔，引入家长培训</a:t>
            </a:r>
            <a:endParaRPr lang="zh-CN" altLang="en-US" sz="1200" b="1" dirty="0">
              <a:solidFill>
                <a:schemeClr val="tx2">
                  <a:lumMod val="60000"/>
                  <a:lumOff val="40000"/>
                </a:schemeClr>
              </a:solidFill>
            </a:endParaRPr>
          </a:p>
          <a:p>
            <a:r>
              <a:rPr lang="zh-CN" altLang="en-US" sz="1200" dirty="0">
                <a:solidFill>
                  <a:schemeClr val="accent5">
                    <a:lumMod val="50000"/>
                  </a:schemeClr>
                </a:solidFill>
                <a:latin typeface="微软雅黑"/>
              </a:rPr>
              <a:t>以家庭和家长为服务主体，教导他们在日常中如何面对并帮助自己孤独症的孩子，将干预治疗带入日常</a:t>
            </a:r>
            <a:endParaRPr lang="zh-CN" altLang="en-US" sz="1200" dirty="0">
              <a:solidFill>
                <a:schemeClr val="accent5">
                  <a:lumMod val="50000"/>
                </a:schemeClr>
              </a:solidFill>
              <a:latin typeface="微软雅黑"/>
            </a:endParaRPr>
          </a:p>
          <a:p>
            <a:endParaRPr lang="zh-CN" altLang="en-US" sz="1200" b="1" dirty="0">
              <a:solidFill>
                <a:schemeClr val="tx2">
                  <a:lumMod val="60000"/>
                  <a:lumOff val="40000"/>
                </a:schemeClr>
              </a:solidFill>
            </a:endParaRPr>
          </a:p>
        </p:txBody>
      </p:sp>
      <p:sp>
        <p:nvSpPr>
          <p:cNvPr id="20"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601433" y="438604"/>
            <a:ext cx="8475891" cy="460800"/>
          </a:xfrm>
        </p:spPr>
        <p:txBody>
          <a:bodyPr vert="horz">
            <a:normAutofit/>
          </a:bodyPr>
          <a:lstStyle/>
          <a:p>
            <a:r>
              <a:rPr lang="en-US" altLang="zh-CN" dirty="0"/>
              <a:t>5. </a:t>
            </a:r>
            <a:r>
              <a:rPr lang="zh-CN" altLang="en-US" dirty="0"/>
              <a:t>呼吁社会关注自闭症儿童，自闭症儿童个体社会化的探索者</a:t>
            </a:r>
            <a:endParaRPr lang="zh-CN" altLang="en-US" dirty="0"/>
          </a:p>
        </p:txBody>
      </p:sp>
      <p:sp>
        <p:nvSpPr>
          <p:cNvPr id="3" name="灯片编号占位符 2"/>
          <p:cNvSpPr>
            <a:spLocks noGrp="1"/>
          </p:cNvSpPr>
          <p:nvPr>
            <p:ph type="sldNum" sz="quarter" idx="14"/>
          </p:nvPr>
        </p:nvSpPr>
        <p:spPr/>
        <p:txBody>
          <a:bodyPr/>
          <a:lstStyle/>
          <a:p>
            <a:fld id="{E6049C3D-CCF1-41B9-A681-D61E0CAE4A17}" type="slidenum">
              <a:rPr lang="en-US" altLang="zh-CN" smtClean="0"/>
            </a:fld>
            <a:endParaRPr lang="en-US" dirty="0"/>
          </a:p>
        </p:txBody>
      </p:sp>
      <p:sp>
        <p:nvSpPr>
          <p:cNvPr id="4" name="文本占位符 3"/>
          <p:cNvSpPr>
            <a:spLocks noGrp="1"/>
          </p:cNvSpPr>
          <p:nvPr>
            <p:ph type="body" sz="quarter" idx="15"/>
          </p:nvPr>
        </p:nvSpPr>
        <p:spPr/>
        <p:txBody>
          <a:bodyPr/>
          <a:lstStyle/>
          <a:p>
            <a:endParaRPr lang="zh-CN" altLang="en-US"/>
          </a:p>
        </p:txBody>
      </p:sp>
      <p:sp>
        <p:nvSpPr>
          <p:cNvPr id="7" name="矩形 6"/>
          <p:cNvSpPr/>
          <p:nvPr/>
        </p:nvSpPr>
        <p:spPr bwMode="auto">
          <a:xfrm>
            <a:off x="0" y="1427985"/>
            <a:ext cx="3040379" cy="4794330"/>
          </a:xfrm>
          <a:prstGeom prst="rect">
            <a:avLst/>
          </a:prstGeom>
          <a:solidFill>
            <a:schemeClr val="accent3">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nSpc>
                <a:spcPct val="90000"/>
              </a:lnSpc>
              <a:spcAft>
                <a:spcPts val="1200"/>
              </a:spcAft>
              <a:defRPr lang="en-US" sz="1800" b="0" i="0" u="none" strike="noStrike" cap="none" spc="0">
                <a:solidFill>
                  <a:srgbClr val="2D97C8"/>
                </a:solidFill>
                <a:latin typeface="Arial" panose="020B0604020202020204"/>
                <a:ea typeface="微软雅黑"/>
                <a:cs typeface="Arial" panose="020B0604020202020204"/>
              </a:defRPr>
            </a:pPr>
            <a:endParaRPr lang="en-US" altLang="zh-CN" sz="1400" b="1" dirty="0">
              <a:solidFill>
                <a:srgbClr val="2898D8"/>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endParaRPr lang="en-US" altLang="zh-CN" sz="1400" b="1" dirty="0">
              <a:solidFill>
                <a:srgbClr val="2898D8"/>
              </a:solidFill>
              <a:latin typeface="+mn-ea"/>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rPr>
              <a:t>创办时间：</a:t>
            </a:r>
            <a:r>
              <a:rPr lang="zh-CN" altLang="en-US" sz="1400" dirty="0">
                <a:solidFill>
                  <a:srgbClr val="000000"/>
                </a:solidFill>
                <a:latin typeface="微软雅黑"/>
                <a:ea typeface="微软雅黑"/>
                <a:cs typeface="Arial" panose="020B0604020202020204"/>
              </a:rPr>
              <a:t>创办于</a:t>
            </a:r>
            <a:r>
              <a:rPr lang="en-US" altLang="zh-CN" sz="1400" dirty="0">
                <a:solidFill>
                  <a:srgbClr val="000000"/>
                </a:solidFill>
                <a:latin typeface="微软雅黑"/>
                <a:ea typeface="微软雅黑"/>
                <a:cs typeface="Arial" panose="020B0604020202020204"/>
              </a:rPr>
              <a:t>2014</a:t>
            </a:r>
            <a:r>
              <a:rPr lang="zh-CN" altLang="en-US" sz="1400" dirty="0">
                <a:solidFill>
                  <a:srgbClr val="000000"/>
                </a:solidFill>
                <a:latin typeface="微软雅黑"/>
                <a:ea typeface="微软雅黑"/>
                <a:cs typeface="Arial" panose="020B0604020202020204"/>
              </a:rPr>
              <a:t>年，并于</a:t>
            </a:r>
            <a:r>
              <a:rPr lang="en-US" altLang="zh-CN" sz="1400" dirty="0">
                <a:solidFill>
                  <a:srgbClr val="000000"/>
                </a:solidFill>
                <a:latin typeface="微软雅黑"/>
                <a:ea typeface="微软雅黑"/>
                <a:cs typeface="Arial" panose="020B0604020202020204"/>
              </a:rPr>
              <a:t>2017</a:t>
            </a:r>
            <a:r>
              <a:rPr lang="zh-CN" altLang="en-US" sz="1400" dirty="0">
                <a:solidFill>
                  <a:srgbClr val="000000"/>
                </a:solidFill>
                <a:latin typeface="微软雅黑"/>
                <a:ea typeface="微软雅黑"/>
                <a:cs typeface="Arial" panose="020B0604020202020204"/>
              </a:rPr>
              <a:t>年首次推出篮球活动</a:t>
            </a:r>
            <a:endParaRPr lang="en-US" altLang="zh-CN" sz="1400" dirty="0">
              <a:solidFill>
                <a:srgbClr val="000000"/>
              </a:solidFill>
              <a:latin typeface="微软雅黑"/>
              <a:ea typeface="微软雅黑"/>
              <a:cs typeface="Arial" panose="020B0604020202020204"/>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Heiti SC Light" panose="02000000000000000000" charset="-122"/>
              </a:rPr>
              <a:t>对标点：</a:t>
            </a:r>
            <a:r>
              <a:rPr lang="zh-CN" altLang="en-US" sz="1400" b="1" dirty="0">
                <a:solidFill>
                  <a:srgbClr val="2898D8"/>
                </a:solidFill>
                <a:latin typeface="+mn-ea"/>
                <a:ea typeface="微软雅黑"/>
              </a:rPr>
              <a:t>运动 </a:t>
            </a:r>
            <a:r>
              <a:rPr lang="en-US" altLang="zh-CN" sz="1400" b="1" dirty="0">
                <a:solidFill>
                  <a:srgbClr val="2898D8"/>
                </a:solidFill>
                <a:latin typeface="+mn-ea"/>
                <a:cs typeface="Heiti SC Light" panose="02000000000000000000" charset="-122"/>
              </a:rPr>
              <a:t>/ </a:t>
            </a:r>
            <a:r>
              <a:rPr lang="zh-CN" altLang="en-US" sz="1400" b="1" dirty="0">
                <a:solidFill>
                  <a:srgbClr val="2898D8"/>
                </a:solidFill>
                <a:latin typeface="+mn-ea"/>
                <a:ea typeface="微软雅黑"/>
                <a:cs typeface="Arial" panose="020B0604020202020204"/>
              </a:rPr>
              <a:t>康复</a:t>
            </a:r>
            <a:r>
              <a:rPr lang="zh-CN" altLang="en-US" sz="1400" b="1" dirty="0">
                <a:solidFill>
                  <a:srgbClr val="CCCCCC">
                    <a:lumMod val="40000"/>
                    <a:lumOff val="60000"/>
                  </a:srgbClr>
                </a:solidFill>
                <a:latin typeface="+mn-ea"/>
                <a:cs typeface="Heiti SC Light" panose="02000000000000000000" charset="-122"/>
              </a:rPr>
              <a:t> </a:t>
            </a:r>
            <a:r>
              <a:rPr lang="en-US" altLang="zh-CN" sz="1400" b="1" dirty="0">
                <a:solidFill>
                  <a:srgbClr val="2898D8"/>
                </a:solidFill>
                <a:latin typeface="+mn-ea"/>
                <a:cs typeface="Heiti SC Light" panose="02000000000000000000" charset="-122"/>
              </a:rPr>
              <a:t>/ </a:t>
            </a:r>
            <a:r>
              <a:rPr lang="zh-CN" altLang="en-US" sz="1400" b="1" dirty="0">
                <a:solidFill>
                  <a:srgbClr val="2898D8"/>
                </a:solidFill>
                <a:latin typeface="+mn-ea"/>
                <a:ea typeface="微软雅黑"/>
              </a:rPr>
              <a:t>儿童</a:t>
            </a:r>
            <a:endParaRPr lang="en-US" altLang="zh-CN" sz="1400" b="1" dirty="0">
              <a:solidFill>
                <a:srgbClr val="2898D8"/>
              </a:solidFill>
              <a:latin typeface="+mn-ea"/>
              <a:ea typeface="微软雅黑"/>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创办方：</a:t>
            </a:r>
            <a:r>
              <a:rPr lang="zh-CN" altLang="en-US" sz="1400" dirty="0">
                <a:solidFill>
                  <a:srgbClr val="000000"/>
                </a:solidFill>
                <a:latin typeface="微软雅黑"/>
                <a:ea typeface="微软雅黑"/>
                <a:cs typeface="Arial" panose="020B0604020202020204"/>
              </a:rPr>
              <a:t>复旦大学儿科医院</a:t>
            </a:r>
            <a:endParaRPr lang="en-US" altLang="zh-CN" sz="1400" dirty="0">
              <a:solidFill>
                <a:srgbClr val="000000"/>
              </a:solidFill>
              <a:latin typeface="微软雅黑"/>
              <a:ea typeface="微软雅黑"/>
              <a:cs typeface="Arial" panose="020B0604020202020204"/>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招生对象：</a:t>
            </a:r>
            <a:r>
              <a:rPr lang="en-US" altLang="zh-CN" sz="1400" dirty="0">
                <a:solidFill>
                  <a:srgbClr val="000000"/>
                </a:solidFill>
                <a:latin typeface="微软雅黑"/>
                <a:ea typeface="微软雅黑"/>
                <a:cs typeface="Arial" panose="020B0604020202020204"/>
              </a:rPr>
              <a:t>5-12</a:t>
            </a:r>
            <a:r>
              <a:rPr lang="zh-CN" altLang="en-US" sz="1400" dirty="0">
                <a:solidFill>
                  <a:srgbClr val="000000"/>
                </a:solidFill>
                <a:latin typeface="微软雅黑"/>
                <a:ea typeface="微软雅黑"/>
                <a:cs typeface="Arial" panose="020B0604020202020204"/>
              </a:rPr>
              <a:t>岁自闭症儿童</a:t>
            </a:r>
            <a:endParaRPr lang="en-US" altLang="zh-CN" sz="1400" dirty="0">
              <a:solidFill>
                <a:srgbClr val="000000"/>
              </a:solidFill>
              <a:latin typeface="微软雅黑"/>
              <a:ea typeface="微软雅黑"/>
              <a:cs typeface="Arial" panose="020B0604020202020204"/>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cs typeface="Arial" panose="020B0604020202020204"/>
              </a:rPr>
              <a:t>课程类型：</a:t>
            </a:r>
            <a:r>
              <a:rPr lang="zh-CN" altLang="en-US" sz="1400" dirty="0">
                <a:solidFill>
                  <a:srgbClr val="000000"/>
                </a:solidFill>
                <a:latin typeface="微软雅黑"/>
                <a:ea typeface="微软雅黑"/>
                <a:cs typeface="Arial" panose="020B0604020202020204"/>
              </a:rPr>
              <a:t>篮球课、绘画课</a:t>
            </a:r>
            <a:endParaRPr lang="en-US" altLang="zh-CN" sz="1400" dirty="0">
              <a:solidFill>
                <a:srgbClr val="000000"/>
              </a:solidFill>
              <a:latin typeface="微软雅黑"/>
              <a:ea typeface="微软雅黑"/>
              <a:cs typeface="Arial" panose="020B0604020202020204"/>
            </a:endParaRPr>
          </a:p>
          <a:p>
            <a:pPr marL="285750" indent="-285750">
              <a:lnSpc>
                <a:spcPct val="90000"/>
              </a:lnSpc>
              <a:spcAft>
                <a:spcPts val="1200"/>
              </a:spcAft>
              <a:buFont typeface="Arial" panose="020B0604020202020204" pitchFamily="34" charset="0"/>
              <a:buChar char="•"/>
              <a:defRPr lang="en-US" sz="1800" b="0" i="0" u="none" strike="noStrike" cap="none" spc="0">
                <a:solidFill>
                  <a:srgbClr val="2D97C8"/>
                </a:solidFill>
                <a:latin typeface="Arial" panose="020B0604020202020204"/>
                <a:ea typeface="微软雅黑"/>
                <a:cs typeface="Arial" panose="020B0604020202020204"/>
              </a:defRPr>
            </a:pPr>
            <a:r>
              <a:rPr lang="zh-CN" altLang="en-US" sz="1400" b="1" dirty="0">
                <a:solidFill>
                  <a:srgbClr val="2898D8"/>
                </a:solidFill>
                <a:latin typeface="+mn-ea"/>
                <a:ea typeface="微软雅黑"/>
                <a:cs typeface="Arial" panose="020B0604020202020204"/>
              </a:rPr>
              <a:t>机构性质：</a:t>
            </a:r>
            <a:r>
              <a:rPr lang="zh-CN" altLang="en-US" sz="1400" dirty="0">
                <a:solidFill>
                  <a:srgbClr val="000000"/>
                </a:solidFill>
                <a:latin typeface="微软雅黑"/>
                <a:ea typeface="微软雅黑"/>
                <a:cs typeface="Arial" panose="020B0604020202020204"/>
              </a:rPr>
              <a:t>公益性质，由爱心个人及企业捐助，医生及学生志愿者运营</a:t>
            </a:r>
            <a:endParaRPr lang="en-US" altLang="zh-CN" sz="1400" dirty="0">
              <a:solidFill>
                <a:srgbClr val="000000"/>
              </a:solidFill>
              <a:latin typeface="微软雅黑"/>
              <a:ea typeface="微软雅黑"/>
              <a:cs typeface="Arial" panose="020B0604020202020204"/>
            </a:endParaRPr>
          </a:p>
        </p:txBody>
      </p:sp>
      <p:pic>
        <p:nvPicPr>
          <p:cNvPr id="19458" name="Picture 2" descr="https://imagepphcloud.thepaper.cn/pph/image/61/764/947.jpg"/>
          <p:cNvPicPr>
            <a:picLocks noChangeAspect="1" noChangeArrowheads="1"/>
          </p:cNvPicPr>
          <p:nvPr/>
        </p:nvPicPr>
        <p:blipFill rotWithShape="1">
          <a:blip r:embed="rId4">
            <a:extLst>
              <a:ext uri="{28A0092B-C50C-407E-A947-70E740481C1C}">
                <a14:useLocalDpi xmlns:a14="http://schemas.microsoft.com/office/drawing/2010/main" val="0"/>
              </a:ext>
            </a:extLst>
          </a:blip>
          <a:srcRect t="11517" b="11789"/>
          <a:stretch>
            <a:fillRect/>
          </a:stretch>
        </p:blipFill>
        <p:spPr bwMode="auto">
          <a:xfrm>
            <a:off x="762608" y="1599435"/>
            <a:ext cx="1515162" cy="9723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p:nvPr/>
        </p:nvSpPr>
        <p:spPr bwMode="auto">
          <a:xfrm>
            <a:off x="587375" y="867006"/>
            <a:ext cx="10692422" cy="573674"/>
          </a:xfrm>
          <a:prstGeom prst="rect">
            <a:avLst/>
          </a:prstGeom>
        </p:spPr>
        <p:txBody>
          <a:bodyPr vert="horz" lIns="91440" tIns="45720" rIns="91440" bIns="45720" rtlCol="0"/>
          <a:lstStyle>
            <a:lvl1pPr marL="0" indent="0" algn="l" defTabSz="914400" rtl="0">
              <a:lnSpc>
                <a:spcPct val="90000"/>
              </a:lnSpc>
              <a:spcBef>
                <a:spcPts val="0"/>
              </a:spcBef>
              <a:buFont typeface="Arial" panose="020B0604020202020204"/>
              <a:buNone/>
              <a:defRPr sz="1800">
                <a:solidFill>
                  <a:srgbClr val="2D97C8"/>
                </a:solidFill>
                <a:latin typeface="+mn-lt"/>
                <a:ea typeface="+mn-ea"/>
                <a:cs typeface="+mn-cs"/>
              </a:defRPr>
            </a:lvl1pPr>
            <a:lvl2pPr marL="685800" indent="-228600" algn="l" defTabSz="914400" rtl="0">
              <a:lnSpc>
                <a:spcPct val="90000"/>
              </a:lnSpc>
              <a:spcBef>
                <a:spcPts val="500"/>
              </a:spcBef>
              <a:buFont typeface="Arial" panose="020B0604020202020204"/>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panose="020B0604020202020204"/>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panose="020B0604020202020204"/>
              <a:buChar char="•"/>
              <a:defRPr sz="1800">
                <a:solidFill>
                  <a:schemeClr val="tx1"/>
                </a:solidFill>
                <a:latin typeface="+mn-lt"/>
                <a:ea typeface="+mn-ea"/>
                <a:cs typeface="+mn-cs"/>
              </a:defRPr>
            </a:lvl9pPr>
          </a:lstStyle>
          <a:p>
            <a:pPr>
              <a:defRPr lang="en-US" sz="1800" b="0" i="0" u="none" strike="noStrike" cap="none" spc="0">
                <a:solidFill>
                  <a:srgbClr val="2D97C8"/>
                </a:solidFill>
                <a:latin typeface="Arial" panose="020B0604020202020204"/>
                <a:ea typeface="微软雅黑"/>
                <a:cs typeface="Arial" panose="020B0604020202020204"/>
              </a:defRPr>
            </a:pPr>
            <a:r>
              <a:rPr lang="zh-CN" altLang="en-US" b="1" dirty="0">
                <a:latin typeface="微软雅黑"/>
                <a:ea typeface="微软雅黑"/>
              </a:rPr>
              <a:t>上海蓝色海洋俱乐部</a:t>
            </a:r>
            <a:r>
              <a:rPr lang="zh-CN" b="1" dirty="0">
                <a:latin typeface="微软雅黑"/>
                <a:ea typeface="微软雅黑"/>
              </a:rPr>
              <a:t>：</a:t>
            </a:r>
            <a:r>
              <a:rPr lang="zh-CN" altLang="en-US" dirty="0"/>
              <a:t>儿科医院为背书，以篮球运动为主要手段改善自闭症儿童生活质量</a:t>
            </a:r>
            <a:endParaRPr lang="en-US" dirty="0">
              <a:latin typeface="微软雅黑"/>
              <a:ea typeface="微软雅黑"/>
            </a:endParaRPr>
          </a:p>
        </p:txBody>
      </p:sp>
      <p:sp>
        <p:nvSpPr>
          <p:cNvPr id="11"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项目组分析，羽之爱家长访谈</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
        <p:nvSpPr>
          <p:cNvPr id="53" name="Rectangle 63"/>
          <p:cNvSpPr>
            <a:spLocks noChangeArrowheads="1"/>
          </p:cNvSpPr>
          <p:nvPr/>
        </p:nvSpPr>
        <p:spPr bwMode="auto">
          <a:xfrm>
            <a:off x="3342198" y="1427984"/>
            <a:ext cx="5335078" cy="1800991"/>
          </a:xfrm>
          <a:prstGeom prst="rect">
            <a:avLst/>
          </a:prstGeom>
          <a:solidFill>
            <a:schemeClr val="accent6">
              <a:lumMod val="95000"/>
            </a:schemeClr>
          </a:solidFill>
          <a:ln w="9525">
            <a:noFill/>
            <a:miter lim="800000"/>
          </a:ln>
        </p:spPr>
        <p:txBody>
          <a:bodyPr lIns="90000" tIns="54000" rIns="36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lvl="0">
              <a:spcAft>
                <a:spcPts val="600"/>
              </a:spcAft>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rPr>
              <a:t>上海蓝色海洋俱乐部篮球队（受疫情影响，</a:t>
            </a:r>
            <a:r>
              <a:rPr lang="en-US" altLang="zh-CN" b="1" dirty="0">
                <a:solidFill>
                  <a:srgbClr val="289BD7">
                    <a:lumMod val="100000"/>
                  </a:srgbClr>
                </a:solidFill>
                <a:latin typeface="微软雅黑"/>
                <a:ea typeface="微软雅黑"/>
              </a:rPr>
              <a:t>2022.3</a:t>
            </a:r>
            <a:r>
              <a:rPr lang="zh-CN" altLang="en-US" b="1" dirty="0">
                <a:solidFill>
                  <a:srgbClr val="289BD7">
                    <a:lumMod val="100000"/>
                  </a:srgbClr>
                </a:solidFill>
                <a:latin typeface="微软雅黑"/>
                <a:ea typeface="微软雅黑"/>
              </a:rPr>
              <a:t>开始全面暂停）</a:t>
            </a:r>
            <a:endParaRPr lang="en-US" altLang="zh-CN" b="1" dirty="0">
              <a:solidFill>
                <a:srgbClr val="289BD7">
                  <a:lumMod val="100000"/>
                </a:srgbClr>
              </a:solidFill>
              <a:latin typeface="微软雅黑"/>
              <a:ea typeface="微软雅黑"/>
            </a:endParaRPr>
          </a:p>
          <a:p>
            <a:pPr marL="171450" lvl="0" indent="-171450">
              <a:spcAft>
                <a:spcPts val="600"/>
              </a:spcAft>
              <a:buFont typeface="Arial" panose="020B0604020202020204" pitchFamily="34" charset="0"/>
              <a:buChar cha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000000"/>
                </a:solidFill>
                <a:latin typeface="微软雅黑"/>
                <a:ea typeface="微软雅黑"/>
                <a:cs typeface="Arial" panose="020B0604020202020204"/>
              </a:rPr>
              <a:t>国内首支自闭症儿童篮球队</a:t>
            </a:r>
            <a:r>
              <a:rPr lang="zh-CN" altLang="en-US" dirty="0">
                <a:solidFill>
                  <a:srgbClr val="000000"/>
                </a:solidFill>
                <a:latin typeface="微软雅黑"/>
                <a:ea typeface="微软雅黑"/>
                <a:cs typeface="Arial" panose="020B0604020202020204"/>
              </a:rPr>
              <a:t>，旨在</a:t>
            </a:r>
            <a:r>
              <a:rPr lang="zh-CN" altLang="en-US" b="1" dirty="0">
                <a:solidFill>
                  <a:srgbClr val="000000"/>
                </a:solidFill>
                <a:latin typeface="微软雅黑"/>
                <a:ea typeface="微软雅黑"/>
                <a:cs typeface="Arial" panose="020B0604020202020204"/>
              </a:rPr>
              <a:t>通过运动增强孩子的体能和技巧</a:t>
            </a:r>
            <a:r>
              <a:rPr lang="zh-CN" altLang="en-US" dirty="0">
                <a:solidFill>
                  <a:srgbClr val="000000"/>
                </a:solidFill>
                <a:latin typeface="微软雅黑"/>
                <a:ea typeface="微软雅黑"/>
                <a:cs typeface="Arial" panose="020B0604020202020204"/>
              </a:rPr>
              <a:t>，促进自闭症患儿间的相互交流，提升孩子的认知、人际交往能力及自信心，也为孩子需要排解不良情绪时提供可选择的合适途径；</a:t>
            </a:r>
            <a:endParaRPr lang="en-US" altLang="zh-CN" dirty="0">
              <a:solidFill>
                <a:srgbClr val="000000"/>
              </a:solidFill>
              <a:latin typeface="微软雅黑"/>
              <a:ea typeface="微软雅黑"/>
              <a:cs typeface="Arial" panose="020B0604020202020204"/>
            </a:endParaRPr>
          </a:p>
          <a:p>
            <a:pPr marL="171450" lvl="0" indent="-171450">
              <a:spcAft>
                <a:spcPts val="600"/>
              </a:spcAft>
              <a:buFont typeface="Arial" panose="020B0604020202020204" pitchFamily="34" charset="0"/>
              <a:buChar char="•"/>
              <a:defRPr lang="en-US" sz="1200" b="0" i="0" u="none" strike="noStrike" cap="none" spc="0">
                <a:solidFill>
                  <a:srgbClr val="ACCBF9"/>
                </a:solidFill>
                <a:latin typeface="Arial" panose="020B0604020202020204"/>
                <a:ea typeface="微软雅黑"/>
                <a:cs typeface="Arial" panose="020B0604020202020204"/>
              </a:defRPr>
            </a:pPr>
            <a:r>
              <a:rPr lang="zh-CN" altLang="en-US" dirty="0">
                <a:solidFill>
                  <a:srgbClr val="000000"/>
                </a:solidFill>
                <a:latin typeface="微软雅黑"/>
                <a:ea typeface="微软雅黑"/>
                <a:cs typeface="Arial" panose="020B0604020202020204"/>
              </a:rPr>
              <a:t>搭建家庭间支持的平台，形成自助互助的模式；</a:t>
            </a:r>
            <a:endParaRPr lang="en-US" altLang="zh-CN" dirty="0">
              <a:solidFill>
                <a:srgbClr val="000000"/>
              </a:solidFill>
              <a:latin typeface="微软雅黑"/>
              <a:ea typeface="微软雅黑"/>
              <a:cs typeface="Arial" panose="020B0604020202020204"/>
            </a:endParaRPr>
          </a:p>
          <a:p>
            <a:pPr marL="171450" lvl="0" indent="-171450">
              <a:spcAft>
                <a:spcPts val="600"/>
              </a:spcAft>
              <a:buFont typeface="Arial" panose="020B0604020202020204" pitchFamily="34" charset="0"/>
              <a:buChar char="•"/>
              <a:defRPr lang="en-US" sz="1200" b="0" i="0" u="none" strike="noStrike" cap="none" spc="0">
                <a:solidFill>
                  <a:srgbClr val="ACCBF9"/>
                </a:solidFill>
                <a:latin typeface="Arial" panose="020B0604020202020204"/>
                <a:ea typeface="微软雅黑"/>
                <a:cs typeface="Arial" panose="020B0604020202020204"/>
              </a:defRPr>
            </a:pPr>
            <a:r>
              <a:rPr lang="zh-CN" altLang="en-US" dirty="0">
                <a:solidFill>
                  <a:srgbClr val="000000"/>
                </a:solidFill>
                <a:latin typeface="微软雅黑"/>
                <a:ea typeface="微软雅黑"/>
                <a:cs typeface="Arial" panose="020B0604020202020204"/>
              </a:rPr>
              <a:t>呼吁社会大众增加对于自闭症的关爱及政策支持；</a:t>
            </a:r>
            <a:endParaRPr lang="en-US" altLang="zh-CN" dirty="0">
              <a:solidFill>
                <a:srgbClr val="000000"/>
              </a:solidFill>
              <a:latin typeface="微软雅黑"/>
              <a:ea typeface="微软雅黑"/>
              <a:cs typeface="Arial" panose="020B0604020202020204"/>
            </a:endParaRPr>
          </a:p>
          <a:p>
            <a:pPr marL="171450" lvl="0" indent="-171450">
              <a:spcAft>
                <a:spcPts val="600"/>
              </a:spcAft>
              <a:buFont typeface="Arial" panose="020B0604020202020204" pitchFamily="34" charset="0"/>
              <a:buChar char="•"/>
              <a:defRPr lang="en-US" sz="1200" b="0" i="0" u="none" strike="noStrike" cap="none" spc="0">
                <a:solidFill>
                  <a:srgbClr val="ACCBF9"/>
                </a:solidFill>
                <a:latin typeface="Arial" panose="020B0604020202020204"/>
                <a:ea typeface="微软雅黑"/>
                <a:cs typeface="Arial" panose="020B0604020202020204"/>
              </a:defRPr>
            </a:pPr>
            <a:r>
              <a:rPr lang="zh-CN" altLang="en-US" dirty="0">
                <a:solidFill>
                  <a:srgbClr val="000000"/>
                </a:solidFill>
                <a:latin typeface="微软雅黑"/>
                <a:ea typeface="微软雅黑"/>
                <a:cs typeface="Arial" panose="020B0604020202020204"/>
              </a:rPr>
              <a:t>同时对自闭症儿童家长进行育儿、情绪疏导等心理支持</a:t>
            </a:r>
            <a:endParaRPr lang="en-US" altLang="zh-CN" dirty="0">
              <a:solidFill>
                <a:srgbClr val="000000"/>
              </a:solidFill>
              <a:latin typeface="微软雅黑"/>
              <a:ea typeface="微软雅黑"/>
              <a:cs typeface="Arial" panose="020B0604020202020204"/>
            </a:endParaRPr>
          </a:p>
        </p:txBody>
      </p:sp>
      <p:pic>
        <p:nvPicPr>
          <p:cNvPr id="19474" name="Picture 7" descr="图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6793" y="3354630"/>
            <a:ext cx="2154202" cy="1625529"/>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63"/>
          <p:cNvSpPr>
            <a:spLocks noChangeArrowheads="1"/>
          </p:cNvSpPr>
          <p:nvPr/>
        </p:nvSpPr>
        <p:spPr bwMode="auto">
          <a:xfrm>
            <a:off x="3342198" y="3354630"/>
            <a:ext cx="5335078" cy="2831619"/>
          </a:xfrm>
          <a:prstGeom prst="rect">
            <a:avLst/>
          </a:prstGeom>
          <a:solidFill>
            <a:schemeClr val="accent6">
              <a:lumMod val="95000"/>
            </a:schemeClr>
          </a:solidFill>
          <a:ln w="9525">
            <a:noFill/>
            <a:miter lim="800000"/>
          </a:ln>
        </p:spPr>
        <p:txBody>
          <a:bodyPr lIns="90000" tIns="54000" rIns="36000" bIns="54000" anchor="ctr"/>
          <a:lstStyle>
            <a:defPPr>
              <a:defRPr lang="en-GB"/>
            </a:defPPr>
            <a:lvl1pPr algn="l" rtl="0">
              <a:spcBef>
                <a:spcPts val="0"/>
              </a:spcBef>
              <a:spcAft>
                <a:spcPts val="0"/>
              </a:spcAft>
              <a:defRPr sz="1200">
                <a:solidFill>
                  <a:schemeClr val="bg2"/>
                </a:solidFill>
                <a:latin typeface="Arial" panose="020B0604020202020204"/>
                <a:ea typeface="+mn-ea"/>
                <a:cs typeface="+mn-cs"/>
              </a:defRPr>
            </a:lvl1pPr>
            <a:lvl2pPr marL="457200" algn="l" rtl="0">
              <a:spcBef>
                <a:spcPts val="0"/>
              </a:spcBef>
              <a:spcAft>
                <a:spcPts val="0"/>
              </a:spcAft>
              <a:defRPr sz="1200">
                <a:solidFill>
                  <a:schemeClr val="bg2"/>
                </a:solidFill>
                <a:latin typeface="Arial" panose="020B0604020202020204"/>
                <a:ea typeface="+mn-ea"/>
                <a:cs typeface="+mn-cs"/>
              </a:defRPr>
            </a:lvl2pPr>
            <a:lvl3pPr marL="914400" algn="l" rtl="0">
              <a:spcBef>
                <a:spcPts val="0"/>
              </a:spcBef>
              <a:spcAft>
                <a:spcPts val="0"/>
              </a:spcAft>
              <a:defRPr sz="1200">
                <a:solidFill>
                  <a:schemeClr val="bg2"/>
                </a:solidFill>
                <a:latin typeface="Arial" panose="020B0604020202020204"/>
                <a:ea typeface="+mn-ea"/>
                <a:cs typeface="+mn-cs"/>
              </a:defRPr>
            </a:lvl3pPr>
            <a:lvl4pPr marL="1371600" algn="l" rtl="0">
              <a:spcBef>
                <a:spcPts val="0"/>
              </a:spcBef>
              <a:spcAft>
                <a:spcPts val="0"/>
              </a:spcAft>
              <a:defRPr sz="1200">
                <a:solidFill>
                  <a:schemeClr val="bg2"/>
                </a:solidFill>
                <a:latin typeface="Arial" panose="020B0604020202020204"/>
                <a:ea typeface="+mn-ea"/>
                <a:cs typeface="+mn-cs"/>
              </a:defRPr>
            </a:lvl4pPr>
            <a:lvl5pPr marL="1828800" algn="l" rtl="0">
              <a:spcBef>
                <a:spcPts val="0"/>
              </a:spcBef>
              <a:spcAft>
                <a:spcPts val="0"/>
              </a:spcAft>
              <a:defRPr sz="1200">
                <a:solidFill>
                  <a:schemeClr val="bg2"/>
                </a:solidFill>
                <a:latin typeface="Arial" panose="020B0604020202020204"/>
                <a:ea typeface="+mn-ea"/>
                <a:cs typeface="+mn-cs"/>
              </a:defRPr>
            </a:lvl5pPr>
            <a:lvl6pPr marL="2286000" algn="l" defTabSz="914400" rtl="0">
              <a:defRPr sz="1200">
                <a:solidFill>
                  <a:schemeClr val="bg2"/>
                </a:solidFill>
                <a:latin typeface="Arial" panose="020B0604020202020204"/>
                <a:ea typeface="+mn-ea"/>
                <a:cs typeface="+mn-cs"/>
              </a:defRPr>
            </a:lvl6pPr>
            <a:lvl7pPr marL="2743200" algn="l" defTabSz="914400" rtl="0">
              <a:defRPr sz="1200">
                <a:solidFill>
                  <a:schemeClr val="bg2"/>
                </a:solidFill>
                <a:latin typeface="Arial" panose="020B0604020202020204"/>
                <a:ea typeface="+mn-ea"/>
                <a:cs typeface="+mn-cs"/>
              </a:defRPr>
            </a:lvl7pPr>
            <a:lvl8pPr marL="3200400" algn="l" defTabSz="914400" rtl="0">
              <a:defRPr sz="1200">
                <a:solidFill>
                  <a:schemeClr val="bg2"/>
                </a:solidFill>
                <a:latin typeface="Arial" panose="020B0604020202020204"/>
                <a:ea typeface="+mn-ea"/>
                <a:cs typeface="+mn-cs"/>
              </a:defRPr>
            </a:lvl8pPr>
            <a:lvl9pPr marL="3657600" algn="l" defTabSz="914400" rtl="0">
              <a:defRPr sz="1200">
                <a:solidFill>
                  <a:schemeClr val="bg2"/>
                </a:solidFill>
                <a:latin typeface="Arial" panose="020B0604020202020204"/>
                <a:ea typeface="+mn-ea"/>
                <a:cs typeface="+mn-cs"/>
              </a:defRPr>
            </a:lvl9pPr>
          </a:lstStyle>
          <a:p>
            <a:pPr lvl="0">
              <a:spcAft>
                <a:spcPts val="600"/>
              </a:spcAft>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rPr>
              <a:t>推出篮球课的原因</a:t>
            </a:r>
            <a:endParaRPr lang="en-US" altLang="zh-CN" b="1" dirty="0">
              <a:solidFill>
                <a:srgbClr val="289BD7">
                  <a:lumMod val="100000"/>
                </a:srgbClr>
              </a:solidFill>
              <a:latin typeface="微软雅黑"/>
              <a:ea typeface="微软雅黑"/>
            </a:endParaRPr>
          </a:p>
          <a:p>
            <a:pPr marL="171450" indent="-171450">
              <a:spcAft>
                <a:spcPts val="600"/>
              </a:spcAft>
              <a:buFont typeface="Arial" panose="020B0604020202020204" pitchFamily="34" charset="0"/>
              <a:buChar char="•"/>
              <a:defRPr lang="en-US" sz="1200" b="0" i="0" u="none" strike="noStrike" cap="none" spc="0">
                <a:solidFill>
                  <a:srgbClr val="ACCBF9"/>
                </a:solidFill>
                <a:latin typeface="Arial" panose="020B0604020202020204"/>
                <a:ea typeface="微软雅黑"/>
                <a:cs typeface="Arial" panose="020B0604020202020204"/>
              </a:defRPr>
            </a:pPr>
            <a:r>
              <a:rPr lang="zh-CN" altLang="en-US" dirty="0">
                <a:solidFill>
                  <a:srgbClr val="000000"/>
                </a:solidFill>
                <a:latin typeface="微软雅黑"/>
                <a:ea typeface="微软雅黑"/>
              </a:rPr>
              <a:t>篮球是一种具有组织性、目的性和合作性的身体活动，而且训练初期受伤的风险小。随着年龄的增长，自闭症儿童在了解了一些篮球规则后，也会逐渐知道人与人交往的基本规则</a:t>
            </a:r>
            <a:endParaRPr lang="en-US" altLang="zh-CN" dirty="0">
              <a:solidFill>
                <a:srgbClr val="000000"/>
              </a:solidFill>
              <a:latin typeface="微软雅黑"/>
              <a:ea typeface="微软雅黑"/>
            </a:endParaRPr>
          </a:p>
          <a:p>
            <a:pPr>
              <a:spcAft>
                <a:spcPts val="600"/>
              </a:spcAft>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cs typeface="Arial" panose="020B0604020202020204"/>
              </a:rPr>
              <a:t>课程类型</a:t>
            </a:r>
            <a:endParaRPr lang="en-US" altLang="zh-CN" b="1" dirty="0">
              <a:solidFill>
                <a:srgbClr val="289BD7">
                  <a:lumMod val="100000"/>
                </a:srgbClr>
              </a:solidFill>
              <a:latin typeface="微软雅黑"/>
              <a:ea typeface="微软雅黑"/>
              <a:cs typeface="Arial" panose="020B0604020202020204"/>
            </a:endParaRPr>
          </a:p>
          <a:p>
            <a:pPr marL="171450" indent="-171450">
              <a:spcAft>
                <a:spcPts val="600"/>
              </a:spcAft>
              <a:buFont typeface="Arial" panose="020B0604020202020204" pitchFamily="34" charset="0"/>
              <a:buChar cha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000000"/>
                </a:solidFill>
                <a:latin typeface="微软雅黑"/>
                <a:ea typeface="微软雅黑"/>
                <a:cs typeface="Arial" panose="020B0604020202020204"/>
              </a:rPr>
              <a:t>①“篮球爱好者班”</a:t>
            </a:r>
            <a:r>
              <a:rPr lang="zh-CN" altLang="en-US" dirty="0">
                <a:solidFill>
                  <a:srgbClr val="000000"/>
                </a:solidFill>
                <a:latin typeface="微软雅黑"/>
                <a:ea typeface="微软雅黑"/>
                <a:cs typeface="Arial" panose="020B0604020202020204"/>
              </a:rPr>
              <a:t>：课程将结合游戏，着重激发儿童的热情及训练篮球基础，并不会将目标作为儿童最终的考核内容，以培养儿童的篮球兴趣</a:t>
            </a:r>
            <a:endParaRPr lang="en-US" altLang="zh-CN" dirty="0">
              <a:solidFill>
                <a:srgbClr val="000000"/>
              </a:solidFill>
              <a:latin typeface="微软雅黑"/>
              <a:ea typeface="微软雅黑"/>
              <a:cs typeface="Arial" panose="020B0604020202020204"/>
            </a:endParaRPr>
          </a:p>
          <a:p>
            <a:pPr marL="171450" indent="-171450">
              <a:spcAft>
                <a:spcPts val="600"/>
              </a:spcAft>
              <a:buFont typeface="Arial" panose="020B0604020202020204" pitchFamily="34" charset="0"/>
              <a:buChar char="•"/>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000000"/>
                </a:solidFill>
                <a:latin typeface="微软雅黑"/>
                <a:ea typeface="微软雅黑"/>
                <a:cs typeface="Arial" panose="020B0604020202020204"/>
              </a:rPr>
              <a:t>②“篮球提高班”</a:t>
            </a:r>
            <a:r>
              <a:rPr lang="zh-CN" altLang="en-US" dirty="0">
                <a:solidFill>
                  <a:srgbClr val="000000"/>
                </a:solidFill>
                <a:latin typeface="微软雅黑"/>
                <a:ea typeface="微软雅黑"/>
                <a:cs typeface="Arial" panose="020B0604020202020204"/>
              </a:rPr>
              <a:t>：从篮球爱好者班里选出一些基础相对优秀的孩子，进入提高班，希望未来培养出一直“能够打比赛”的球队</a:t>
            </a:r>
            <a:endParaRPr lang="en-US" altLang="zh-CN" dirty="0">
              <a:solidFill>
                <a:srgbClr val="000000"/>
              </a:solidFill>
              <a:latin typeface="微软雅黑"/>
              <a:ea typeface="微软雅黑"/>
              <a:cs typeface="Arial" panose="020B0604020202020204"/>
            </a:endParaRPr>
          </a:p>
          <a:p>
            <a:pPr>
              <a:spcAft>
                <a:spcPts val="600"/>
              </a:spcAft>
              <a:defRPr lang="en-US" sz="1200" b="0" i="0" u="none" strike="noStrike" cap="none" spc="0">
                <a:solidFill>
                  <a:srgbClr val="ACCBF9"/>
                </a:solidFill>
                <a:latin typeface="Arial" panose="020B0604020202020204"/>
                <a:ea typeface="微软雅黑"/>
                <a:cs typeface="Arial" panose="020B0604020202020204"/>
              </a:defRPr>
            </a:pPr>
            <a:r>
              <a:rPr lang="zh-CN" altLang="en-US" b="1" dirty="0">
                <a:solidFill>
                  <a:srgbClr val="289BD7">
                    <a:lumMod val="100000"/>
                  </a:srgbClr>
                </a:solidFill>
                <a:latin typeface="微软雅黑"/>
                <a:ea typeface="微软雅黑"/>
                <a:cs typeface="Arial" panose="020B0604020202020204"/>
              </a:rPr>
              <a:t>课程模式</a:t>
            </a:r>
            <a:endParaRPr lang="en-US" altLang="zh-CN" b="1" dirty="0">
              <a:solidFill>
                <a:srgbClr val="289BD7">
                  <a:lumMod val="100000"/>
                </a:srgbClr>
              </a:solidFill>
              <a:latin typeface="微软雅黑"/>
              <a:ea typeface="微软雅黑"/>
              <a:cs typeface="Arial" panose="020B0604020202020204"/>
            </a:endParaRPr>
          </a:p>
          <a:p>
            <a:pPr marL="171450" indent="-171450">
              <a:spcAft>
                <a:spcPts val="600"/>
              </a:spcAft>
              <a:buFont typeface="Arial" panose="020B0604020202020204" pitchFamily="34" charset="0"/>
              <a:buChar char="•"/>
              <a:defRPr lang="en-US" sz="1200" b="0" i="0" u="none" strike="noStrike" cap="none" spc="0">
                <a:solidFill>
                  <a:srgbClr val="ACCBF9"/>
                </a:solidFill>
                <a:latin typeface="Arial" panose="020B0604020202020204"/>
                <a:ea typeface="微软雅黑"/>
                <a:cs typeface="Arial" panose="020B0604020202020204"/>
              </a:defRPr>
            </a:pPr>
            <a:r>
              <a:rPr lang="zh-CN" altLang="en-US" dirty="0">
                <a:solidFill>
                  <a:srgbClr val="000000"/>
                </a:solidFill>
                <a:latin typeface="微软雅黑"/>
                <a:ea typeface="微软雅黑"/>
                <a:cs typeface="Arial" panose="020B0604020202020204"/>
              </a:rPr>
              <a:t>每周授课一次课，授课教练为体育教授，大学生志愿者辅导，家长不需要参与辅助</a:t>
            </a:r>
            <a:endParaRPr lang="en-US" altLang="zh-CN" dirty="0">
              <a:solidFill>
                <a:srgbClr val="000000"/>
              </a:solidFill>
              <a:latin typeface="微软雅黑"/>
              <a:ea typeface="微软雅黑"/>
              <a:cs typeface="Arial" panose="020B0604020202020204"/>
            </a:endParaRPr>
          </a:p>
        </p:txBody>
      </p:sp>
      <p:pic>
        <p:nvPicPr>
          <p:cNvPr id="19475" name="Picture 10" descr="图片"/>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9228" y="4560720"/>
            <a:ext cx="2146300" cy="1625529"/>
          </a:xfrm>
          <a:prstGeom prst="rect">
            <a:avLst/>
          </a:prstGeom>
          <a:noFill/>
          <a:extLst>
            <a:ext uri="{909E8E84-426E-40DD-AFC4-6F175D3DCCD1}">
              <a14:hiddenFill xmlns:a14="http://schemas.microsoft.com/office/drawing/2010/main">
                <a:solidFill>
                  <a:srgbClr val="FFFFFF"/>
                </a:solidFill>
              </a14:hiddenFill>
            </a:ext>
          </a:extLst>
        </p:spPr>
      </p:pic>
      <p:pic>
        <p:nvPicPr>
          <p:cNvPr id="19476" name="Picture 12" descr="图片"/>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6793" y="1440680"/>
            <a:ext cx="2818736" cy="18034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601433" y="438604"/>
            <a:ext cx="8752115" cy="460800"/>
          </a:xfrm>
        </p:spPr>
        <p:txBody>
          <a:bodyPr vert="horz">
            <a:normAutofit/>
          </a:bodyPr>
          <a:lstStyle/>
          <a:p>
            <a:r>
              <a:rPr lang="zh-CN" altLang="en-US" dirty="0"/>
              <a:t>根据外部对标案例分析，我们挑选了两个维度进行对标</a:t>
            </a:r>
            <a:r>
              <a:rPr lang="zh-CN" altLang="en-US" dirty="0">
                <a:solidFill>
                  <a:srgbClr val="C00000"/>
                </a:solidFill>
              </a:rPr>
              <a:t>（待讨论）</a:t>
            </a:r>
            <a:endParaRPr lang="zh-CN" altLang="en-US" dirty="0">
              <a:solidFill>
                <a:srgbClr val="C00000"/>
              </a:solidFill>
            </a:endParaRPr>
          </a:p>
        </p:txBody>
      </p:sp>
      <p:sp>
        <p:nvSpPr>
          <p:cNvPr id="3" name="灯片编号占位符 2"/>
          <p:cNvSpPr>
            <a:spLocks noGrp="1"/>
          </p:cNvSpPr>
          <p:nvPr>
            <p:ph type="sldNum" sz="quarter" idx="14"/>
          </p:nvPr>
        </p:nvSpPr>
        <p:spPr/>
        <p:txBody>
          <a:bodyPr/>
          <a:lstStyle/>
          <a:p>
            <a:fld id="{E6049C3D-CCF1-41B9-A681-D61E0CAE4A17}" type="slidenum">
              <a:rPr lang="en-US" altLang="zh-CN" smtClean="0"/>
            </a:fld>
            <a:endParaRPr lang="en-US" dirty="0"/>
          </a:p>
        </p:txBody>
      </p:sp>
      <p:sp>
        <p:nvSpPr>
          <p:cNvPr id="4" name="文本占位符 3"/>
          <p:cNvSpPr>
            <a:spLocks noGrp="1"/>
          </p:cNvSpPr>
          <p:nvPr>
            <p:ph type="body" sz="quarter" idx="15"/>
          </p:nvPr>
        </p:nvSpPr>
        <p:spPr/>
        <p:txBody>
          <a:bodyPr/>
          <a:lstStyle/>
          <a:p>
            <a:endParaRPr lang="zh-CN" altLang="en-US"/>
          </a:p>
        </p:txBody>
      </p:sp>
      <p:sp>
        <p:nvSpPr>
          <p:cNvPr id="6" name="箭头: 上下 5"/>
          <p:cNvSpPr/>
          <p:nvPr/>
        </p:nvSpPr>
        <p:spPr>
          <a:xfrm rot="5400000">
            <a:off x="5087506" y="489073"/>
            <a:ext cx="2016987" cy="6515098"/>
          </a:xfrm>
          <a:prstGeom prst="up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上下 4"/>
          <p:cNvSpPr/>
          <p:nvPr/>
        </p:nvSpPr>
        <p:spPr>
          <a:xfrm>
            <a:off x="5037501" y="1212972"/>
            <a:ext cx="2116999" cy="5067301"/>
          </a:xfrm>
          <a:prstGeom prst="up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43"/>
          <p:cNvSpPr/>
          <p:nvPr/>
        </p:nvSpPr>
        <p:spPr bwMode="auto">
          <a:xfrm>
            <a:off x="5539390" y="4996545"/>
            <a:ext cx="1113218" cy="307777"/>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400" b="1" dirty="0">
                <a:solidFill>
                  <a:schemeClr val="accent1">
                    <a:lumMod val="50000"/>
                  </a:schemeClr>
                </a:solidFill>
                <a:latin typeface="+mn-ea"/>
              </a:rPr>
              <a:t>亲切陪伴型</a:t>
            </a:r>
            <a:endParaRPr dirty="0">
              <a:solidFill>
                <a:schemeClr val="accent1">
                  <a:lumMod val="50000"/>
                </a:schemeClr>
              </a:solidFill>
              <a:latin typeface="+mn-ea"/>
            </a:endParaRPr>
          </a:p>
        </p:txBody>
      </p:sp>
      <p:sp>
        <p:nvSpPr>
          <p:cNvPr id="9" name="文本框 43"/>
          <p:cNvSpPr/>
          <p:nvPr/>
        </p:nvSpPr>
        <p:spPr bwMode="auto">
          <a:xfrm>
            <a:off x="5336682" y="5300178"/>
            <a:ext cx="1518634" cy="430887"/>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100" i="1" dirty="0">
                <a:solidFill>
                  <a:schemeClr val="accent1">
                    <a:lumMod val="50000"/>
                  </a:schemeClr>
                </a:solidFill>
                <a:latin typeface="+mn-ea"/>
              </a:rPr>
              <a:t>以有爱及温暖的态度陪伴孩子恢复、成长</a:t>
            </a:r>
            <a:endParaRPr sz="1400" i="1" dirty="0">
              <a:solidFill>
                <a:schemeClr val="accent1">
                  <a:lumMod val="50000"/>
                </a:schemeClr>
              </a:solidFill>
              <a:latin typeface="+mn-ea"/>
            </a:endParaRPr>
          </a:p>
        </p:txBody>
      </p:sp>
      <p:sp>
        <p:nvSpPr>
          <p:cNvPr id="10" name="文本框 43"/>
          <p:cNvSpPr/>
          <p:nvPr/>
        </p:nvSpPr>
        <p:spPr bwMode="auto">
          <a:xfrm>
            <a:off x="5539390" y="1590343"/>
            <a:ext cx="1113218" cy="307777"/>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400" b="1" dirty="0">
                <a:solidFill>
                  <a:schemeClr val="accent1">
                    <a:lumMod val="50000"/>
                  </a:schemeClr>
                </a:solidFill>
                <a:latin typeface="+mn-ea"/>
              </a:rPr>
              <a:t>引领号召型</a:t>
            </a:r>
            <a:endParaRPr dirty="0">
              <a:solidFill>
                <a:schemeClr val="accent1">
                  <a:lumMod val="50000"/>
                </a:schemeClr>
              </a:solidFill>
              <a:latin typeface="+mn-ea"/>
            </a:endParaRPr>
          </a:p>
        </p:txBody>
      </p:sp>
      <p:sp>
        <p:nvSpPr>
          <p:cNvPr id="11" name="文本框 43"/>
          <p:cNvSpPr/>
          <p:nvPr/>
        </p:nvSpPr>
        <p:spPr bwMode="auto">
          <a:xfrm>
            <a:off x="5273427" y="1893976"/>
            <a:ext cx="1645143" cy="430887"/>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100" i="1" dirty="0">
                <a:solidFill>
                  <a:schemeClr val="accent1">
                    <a:lumMod val="50000"/>
                  </a:schemeClr>
                </a:solidFill>
                <a:latin typeface="+mn-ea"/>
              </a:rPr>
              <a:t>以行业领军者的角色，推动特儿康复发展行业</a:t>
            </a:r>
            <a:endParaRPr sz="1400" i="1" dirty="0">
              <a:solidFill>
                <a:schemeClr val="accent1">
                  <a:lumMod val="50000"/>
                </a:schemeClr>
              </a:solidFill>
              <a:latin typeface="+mn-ea"/>
            </a:endParaRPr>
          </a:p>
        </p:txBody>
      </p:sp>
      <p:sp>
        <p:nvSpPr>
          <p:cNvPr id="12" name="文本框 43"/>
          <p:cNvSpPr/>
          <p:nvPr/>
        </p:nvSpPr>
        <p:spPr bwMode="auto">
          <a:xfrm>
            <a:off x="7669935" y="3334071"/>
            <a:ext cx="1645143" cy="523220"/>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400" b="1" dirty="0">
                <a:solidFill>
                  <a:schemeClr val="accent1">
                    <a:lumMod val="50000"/>
                  </a:schemeClr>
                </a:solidFill>
                <a:latin typeface="+mn-ea"/>
              </a:rPr>
              <a:t>专业康复</a:t>
            </a:r>
            <a:endParaRPr lang="en-US" altLang="zh-CN" sz="1400" b="1" dirty="0">
              <a:solidFill>
                <a:schemeClr val="accent1">
                  <a:lumMod val="50000"/>
                </a:schemeClr>
              </a:solidFill>
              <a:latin typeface="+mn-ea"/>
            </a:endParaRPr>
          </a:p>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400" b="1" dirty="0">
                <a:solidFill>
                  <a:schemeClr val="accent1">
                    <a:lumMod val="50000"/>
                  </a:schemeClr>
                </a:solidFill>
                <a:latin typeface="+mn-ea"/>
              </a:rPr>
              <a:t>课程赋能</a:t>
            </a:r>
            <a:endParaRPr dirty="0">
              <a:solidFill>
                <a:schemeClr val="accent1">
                  <a:lumMod val="50000"/>
                </a:schemeClr>
              </a:solidFill>
              <a:latin typeface="+mn-ea"/>
            </a:endParaRPr>
          </a:p>
        </p:txBody>
      </p:sp>
      <p:sp>
        <p:nvSpPr>
          <p:cNvPr id="13" name="文本框 43"/>
          <p:cNvSpPr/>
          <p:nvPr/>
        </p:nvSpPr>
        <p:spPr bwMode="auto">
          <a:xfrm>
            <a:off x="7772400" y="3793664"/>
            <a:ext cx="1403595" cy="430887"/>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100" i="1" dirty="0">
                <a:solidFill>
                  <a:schemeClr val="accent1">
                    <a:lumMod val="50000"/>
                  </a:schemeClr>
                </a:solidFill>
                <a:latin typeface="+mn-ea"/>
              </a:rPr>
              <a:t>通过专业康复课程改善孩子情况</a:t>
            </a:r>
            <a:endParaRPr sz="1400" i="1" dirty="0">
              <a:solidFill>
                <a:schemeClr val="accent1">
                  <a:lumMod val="50000"/>
                </a:schemeClr>
              </a:solidFill>
              <a:latin typeface="+mn-ea"/>
            </a:endParaRPr>
          </a:p>
        </p:txBody>
      </p:sp>
      <p:sp>
        <p:nvSpPr>
          <p:cNvPr id="14" name="文本框 43"/>
          <p:cNvSpPr/>
          <p:nvPr/>
        </p:nvSpPr>
        <p:spPr bwMode="auto">
          <a:xfrm>
            <a:off x="2838450" y="3438846"/>
            <a:ext cx="1645143" cy="307777"/>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400" b="1" dirty="0">
                <a:solidFill>
                  <a:schemeClr val="accent1">
                    <a:lumMod val="50000"/>
                  </a:schemeClr>
                </a:solidFill>
                <a:latin typeface="+mn-ea"/>
              </a:rPr>
              <a:t>运动课程赋能</a:t>
            </a:r>
            <a:endParaRPr dirty="0">
              <a:solidFill>
                <a:schemeClr val="accent1">
                  <a:lumMod val="50000"/>
                </a:schemeClr>
              </a:solidFill>
              <a:latin typeface="+mn-ea"/>
            </a:endParaRPr>
          </a:p>
        </p:txBody>
      </p:sp>
      <p:sp>
        <p:nvSpPr>
          <p:cNvPr id="15" name="文本框 43"/>
          <p:cNvSpPr/>
          <p:nvPr/>
        </p:nvSpPr>
        <p:spPr bwMode="auto">
          <a:xfrm>
            <a:off x="2940915" y="3746623"/>
            <a:ext cx="1403595" cy="430887"/>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100" i="1" dirty="0">
                <a:solidFill>
                  <a:schemeClr val="accent1">
                    <a:lumMod val="50000"/>
                  </a:schemeClr>
                </a:solidFill>
                <a:latin typeface="+mn-ea"/>
              </a:rPr>
              <a:t>通过运动教育提升身心健康</a:t>
            </a:r>
            <a:endParaRPr sz="1400" i="1" dirty="0">
              <a:solidFill>
                <a:schemeClr val="accent1">
                  <a:lumMod val="50000"/>
                </a:schemeClr>
              </a:solidFill>
              <a:latin typeface="+mn-ea"/>
            </a:endParaRPr>
          </a:p>
        </p:txBody>
      </p:sp>
      <p:sp>
        <p:nvSpPr>
          <p:cNvPr id="16"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对象 17"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601433" y="438604"/>
            <a:ext cx="10457092" cy="460800"/>
          </a:xfrm>
        </p:spPr>
        <p:txBody>
          <a:bodyPr vert="horz">
            <a:normAutofit/>
          </a:bodyPr>
          <a:lstStyle/>
          <a:p>
            <a:r>
              <a:rPr lang="zh-CN" altLang="en-US" dirty="0"/>
              <a:t>梳理外部对标机构品牌方向，作为后续构建羽之爱定位的基础</a:t>
            </a:r>
            <a:r>
              <a:rPr lang="zh-CN" altLang="en-US" dirty="0">
                <a:solidFill>
                  <a:srgbClr val="C00000"/>
                </a:solidFill>
              </a:rPr>
              <a:t>（待讨论）</a:t>
            </a:r>
            <a:endParaRPr lang="zh-CN" altLang="en-US" dirty="0"/>
          </a:p>
        </p:txBody>
      </p:sp>
      <p:sp>
        <p:nvSpPr>
          <p:cNvPr id="3" name="灯片编号占位符 2"/>
          <p:cNvSpPr>
            <a:spLocks noGrp="1"/>
          </p:cNvSpPr>
          <p:nvPr>
            <p:ph type="sldNum" sz="quarter" idx="14"/>
          </p:nvPr>
        </p:nvSpPr>
        <p:spPr/>
        <p:txBody>
          <a:bodyPr/>
          <a:lstStyle/>
          <a:p>
            <a:fld id="{E6049C3D-CCF1-41B9-A681-D61E0CAE4A17}" type="slidenum">
              <a:rPr lang="en-US" altLang="zh-CN" smtClean="0"/>
            </a:fld>
            <a:endParaRPr lang="en-US" dirty="0"/>
          </a:p>
        </p:txBody>
      </p:sp>
      <p:sp>
        <p:nvSpPr>
          <p:cNvPr id="4" name="文本占位符 3"/>
          <p:cNvSpPr>
            <a:spLocks noGrp="1"/>
          </p:cNvSpPr>
          <p:nvPr>
            <p:ph type="body" sz="quarter" idx="15"/>
          </p:nvPr>
        </p:nvSpPr>
        <p:spPr/>
        <p:txBody>
          <a:bodyPr/>
          <a:lstStyle/>
          <a:p>
            <a:endParaRPr lang="zh-CN" altLang="en-US"/>
          </a:p>
        </p:txBody>
      </p:sp>
      <p:sp>
        <p:nvSpPr>
          <p:cNvPr id="7" name="箭头: 上下 6"/>
          <p:cNvSpPr/>
          <p:nvPr/>
        </p:nvSpPr>
        <p:spPr>
          <a:xfrm rot="5400000">
            <a:off x="3571788" y="1510699"/>
            <a:ext cx="309874" cy="4471849"/>
          </a:xfrm>
          <a:prstGeom prst="up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上下 7"/>
          <p:cNvSpPr/>
          <p:nvPr/>
        </p:nvSpPr>
        <p:spPr>
          <a:xfrm>
            <a:off x="3535588" y="1630427"/>
            <a:ext cx="286974" cy="4232391"/>
          </a:xfrm>
          <a:prstGeom prst="up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43"/>
          <p:cNvSpPr/>
          <p:nvPr/>
        </p:nvSpPr>
        <p:spPr bwMode="auto">
          <a:xfrm>
            <a:off x="3122467" y="5908877"/>
            <a:ext cx="1113218" cy="307777"/>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400" b="1" dirty="0">
                <a:latin typeface="+mn-ea"/>
              </a:rPr>
              <a:t>亲切陪伴型</a:t>
            </a:r>
            <a:endParaRPr dirty="0">
              <a:latin typeface="+mn-ea"/>
            </a:endParaRPr>
          </a:p>
        </p:txBody>
      </p:sp>
      <p:sp>
        <p:nvSpPr>
          <p:cNvPr id="10" name="文本框 43"/>
          <p:cNvSpPr/>
          <p:nvPr/>
        </p:nvSpPr>
        <p:spPr bwMode="auto">
          <a:xfrm>
            <a:off x="3122467" y="1269692"/>
            <a:ext cx="1113218" cy="307777"/>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400" b="1" dirty="0">
                <a:latin typeface="+mn-ea"/>
              </a:rPr>
              <a:t>引领号召型</a:t>
            </a:r>
            <a:endParaRPr dirty="0">
              <a:latin typeface="+mn-ea"/>
            </a:endParaRPr>
          </a:p>
        </p:txBody>
      </p:sp>
      <p:sp>
        <p:nvSpPr>
          <p:cNvPr id="11" name="文本框 43"/>
          <p:cNvSpPr/>
          <p:nvPr/>
        </p:nvSpPr>
        <p:spPr bwMode="auto">
          <a:xfrm>
            <a:off x="5632289" y="3485013"/>
            <a:ext cx="1645143" cy="523220"/>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400" b="1" dirty="0">
                <a:latin typeface="+mn-ea"/>
              </a:rPr>
              <a:t>专业康复</a:t>
            </a:r>
            <a:endParaRPr lang="en-US" altLang="zh-CN" sz="1400" b="1" dirty="0">
              <a:latin typeface="+mn-ea"/>
            </a:endParaRPr>
          </a:p>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400" b="1" dirty="0">
                <a:latin typeface="+mn-ea"/>
              </a:rPr>
              <a:t>课程赋能</a:t>
            </a:r>
            <a:endParaRPr dirty="0">
              <a:latin typeface="+mn-ea"/>
            </a:endParaRPr>
          </a:p>
        </p:txBody>
      </p:sp>
      <p:sp>
        <p:nvSpPr>
          <p:cNvPr id="12" name="文本框 43"/>
          <p:cNvSpPr/>
          <p:nvPr/>
        </p:nvSpPr>
        <p:spPr bwMode="auto">
          <a:xfrm>
            <a:off x="491442" y="3485013"/>
            <a:ext cx="1055050" cy="523220"/>
          </a:xfrm>
          <a:prstGeom prst="rect">
            <a:avLst/>
          </a:prstGeom>
          <a:noFill/>
        </p:spPr>
        <p:txBody>
          <a:bodyPr wrap="square" rtlCol="0">
            <a:spAutoFit/>
          </a:bodyPr>
          <a:lstStyle/>
          <a:p>
            <a:pPr marL="0" marR="0" indent="0" algn="ctr" defTabSz="914400" rtl="0">
              <a:lnSpc>
                <a:spcPct val="100000"/>
              </a:lnSpc>
              <a:spcBef>
                <a:spcPts val="0"/>
              </a:spcBef>
              <a:spcAft>
                <a:spcPts val="0"/>
              </a:spcAft>
              <a:defRPr lang="en-US" sz="1800" b="0" i="0" u="none" strike="noStrike" cap="none" spc="0">
                <a:solidFill>
                  <a:srgbClr val="000000"/>
                </a:solidFill>
                <a:latin typeface="Arial" panose="020B0604020202020204"/>
                <a:ea typeface="微软雅黑"/>
                <a:cs typeface="Arial" panose="020B0604020202020204"/>
              </a:defRPr>
            </a:pPr>
            <a:r>
              <a:rPr lang="zh-CN" altLang="en-US" sz="1400" b="1" dirty="0">
                <a:latin typeface="+mn-ea"/>
              </a:rPr>
              <a:t>运动课程赋能</a:t>
            </a:r>
            <a:endParaRPr dirty="0">
              <a:latin typeface="+mn-ea"/>
            </a:endParaRPr>
          </a:p>
        </p:txBody>
      </p:sp>
      <p:pic>
        <p:nvPicPr>
          <p:cNvPr id="13" name="图片 12"/>
          <p:cNvPicPr>
            <a:picLocks noChangeAspect="1"/>
          </p:cNvPicPr>
          <p:nvPr/>
        </p:nvPicPr>
        <p:blipFill>
          <a:blip r:embed="rId4"/>
          <a:stretch>
            <a:fillRect/>
          </a:stretch>
        </p:blipFill>
        <p:spPr bwMode="auto">
          <a:xfrm>
            <a:off x="4104090" y="4609235"/>
            <a:ext cx="1649923" cy="456903"/>
          </a:xfrm>
          <a:prstGeom prst="rect">
            <a:avLst/>
          </a:prstGeom>
        </p:spPr>
      </p:pic>
      <p:pic>
        <p:nvPicPr>
          <p:cNvPr id="14" name="Picture 49"/>
          <p:cNvPicPr/>
          <p:nvPr/>
        </p:nvPicPr>
        <p:blipFill>
          <a:blip r:embed="rId5"/>
          <a:stretch>
            <a:fillRect/>
          </a:stretch>
        </p:blipFill>
        <p:spPr bwMode="auto">
          <a:xfrm>
            <a:off x="4314773" y="2102911"/>
            <a:ext cx="1799126" cy="620438"/>
          </a:xfrm>
          <a:prstGeom prst="rect">
            <a:avLst/>
          </a:prstGeom>
        </p:spPr>
      </p:pic>
      <p:pic>
        <p:nvPicPr>
          <p:cNvPr id="15" name="Picture 2"/>
          <p:cNvPicPr>
            <a:picLocks noChangeAspect="1" noChangeArrowheads="1"/>
          </p:cNvPicPr>
          <p:nvPr/>
        </p:nvPicPr>
        <p:blipFill rotWithShape="1">
          <a:blip r:embed="rId6"/>
          <a:srcRect l="25229" t="10312" r="23144" b="10037"/>
          <a:stretch>
            <a:fillRect/>
          </a:stretch>
        </p:blipFill>
        <p:spPr bwMode="auto">
          <a:xfrm>
            <a:off x="1360936" y="3977500"/>
            <a:ext cx="770879" cy="743332"/>
          </a:xfrm>
          <a:prstGeom prst="rect">
            <a:avLst/>
          </a:prstGeom>
          <a:noFill/>
        </p:spPr>
      </p:pic>
      <p:pic>
        <p:nvPicPr>
          <p:cNvPr id="16" name="图片 15"/>
          <p:cNvPicPr>
            <a:picLocks noChangeAspect="1"/>
          </p:cNvPicPr>
          <p:nvPr/>
        </p:nvPicPr>
        <p:blipFill>
          <a:blip r:embed="rId7"/>
          <a:stretch>
            <a:fillRect/>
          </a:stretch>
        </p:blipFill>
        <p:spPr bwMode="auto">
          <a:xfrm>
            <a:off x="4153032" y="3961645"/>
            <a:ext cx="1540022" cy="503353"/>
          </a:xfrm>
          <a:prstGeom prst="rect">
            <a:avLst/>
          </a:prstGeom>
        </p:spPr>
      </p:pic>
      <p:pic>
        <p:nvPicPr>
          <p:cNvPr id="17" name="Picture 2" descr="https://imagepphcloud.thepaper.cn/pph/image/61/764/947.jpg"/>
          <p:cNvPicPr>
            <a:picLocks noChangeAspect="1" noChangeArrowheads="1"/>
          </p:cNvPicPr>
          <p:nvPr/>
        </p:nvPicPr>
        <p:blipFill rotWithShape="1">
          <a:blip r:embed="rId8">
            <a:extLst>
              <a:ext uri="{28A0092B-C50C-407E-A947-70E740481C1C}">
                <a14:useLocalDpi xmlns:a14="http://schemas.microsoft.com/office/drawing/2010/main" val="0"/>
              </a:ext>
            </a:extLst>
          </a:blip>
          <a:srcRect t="11517" b="11789"/>
          <a:stretch>
            <a:fillRect/>
          </a:stretch>
        </p:blipFill>
        <p:spPr bwMode="auto">
          <a:xfrm>
            <a:off x="1833319" y="1577469"/>
            <a:ext cx="1210058" cy="776522"/>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
        <p:nvSpPr>
          <p:cNvPr id="20" name="文本框 19"/>
          <p:cNvSpPr txBox="1"/>
          <p:nvPr/>
        </p:nvSpPr>
        <p:spPr>
          <a:xfrm>
            <a:off x="7308975" y="1238243"/>
            <a:ext cx="4187700" cy="5016758"/>
          </a:xfrm>
          <a:prstGeom prst="rect">
            <a:avLst/>
          </a:prstGeom>
          <a:noFill/>
          <a:ln w="12700">
            <a:solidFill>
              <a:srgbClr val="174573"/>
            </a:solidFill>
            <a:prstDash val="dash"/>
          </a:ln>
        </p:spPr>
        <p:txBody>
          <a:bodyPr wrap="square">
            <a:spAutoFit/>
          </a:bodyPr>
          <a:lstStyle/>
          <a:p>
            <a:pPr>
              <a:buClr>
                <a:srgbClr val="2D97C8"/>
              </a:buClr>
            </a:pPr>
            <a:endParaRPr lang="en-US" altLang="zh-CN" sz="1600" b="1" dirty="0">
              <a:solidFill>
                <a:srgbClr val="6BABD6">
                  <a:lumMod val="50000"/>
                </a:srgbClr>
              </a:solidFill>
              <a:latin typeface="微软雅黑" charset="0"/>
              <a:ea typeface="微软雅黑" charset="0"/>
            </a:endParaRPr>
          </a:p>
          <a:p>
            <a:pPr marL="285750" indent="-285750">
              <a:buClr>
                <a:srgbClr val="2D97C8"/>
              </a:buClr>
              <a:buFont typeface="Wingdings" panose="05000000000000000000" pitchFamily="2" charset="2"/>
              <a:buChar char="u"/>
            </a:pPr>
            <a:r>
              <a:rPr lang="zh-CN" altLang="en-US" sz="1600" b="1" dirty="0">
                <a:solidFill>
                  <a:srgbClr val="6BABD6">
                    <a:lumMod val="50000"/>
                  </a:srgbClr>
                </a:solidFill>
                <a:latin typeface="微软雅黑" charset="0"/>
                <a:ea typeface="微软雅黑" charset="0"/>
              </a:rPr>
              <a:t>从战略出发确定核心元素</a:t>
            </a:r>
            <a:endParaRPr lang="en-US" altLang="zh-CN" sz="1600" b="1" dirty="0">
              <a:solidFill>
                <a:srgbClr val="6BABD6">
                  <a:lumMod val="50000"/>
                </a:srgbClr>
              </a:solidFill>
              <a:latin typeface="微软雅黑" charset="0"/>
              <a:ea typeface="微软雅黑" charset="0"/>
            </a:endParaRPr>
          </a:p>
          <a:p>
            <a:pPr marL="266700" indent="-174625">
              <a:buClr>
                <a:srgbClr val="2D97C8"/>
              </a:buClr>
              <a:buFont typeface="Arial" panose="020B0604020202020204" pitchFamily="34" charset="0"/>
              <a:buChar char="•"/>
            </a:pPr>
            <a:r>
              <a:rPr lang="zh-CN" altLang="en-US" sz="1400" dirty="0">
                <a:latin typeface="微软雅黑" pitchFamily="34" charset="-122"/>
                <a:ea typeface="微软雅黑" pitchFamily="34" charset="-122"/>
                <a:cs typeface="Heiti SC Light" panose="02000000000000000000" charset="-122"/>
              </a:rPr>
              <a:t>使命愿景</a:t>
            </a:r>
            <a:endParaRPr lang="en-US" altLang="zh-CN" sz="1400" dirty="0">
              <a:latin typeface="微软雅黑" pitchFamily="34" charset="-122"/>
              <a:ea typeface="微软雅黑" pitchFamily="34" charset="-122"/>
              <a:cs typeface="Heiti SC Light" panose="02000000000000000000" charset="-122"/>
            </a:endParaRPr>
          </a:p>
          <a:p>
            <a:pPr marL="266700" indent="-174625">
              <a:buClr>
                <a:srgbClr val="2D97C8"/>
              </a:buClr>
              <a:buFont typeface="Arial" panose="020B0604020202020204" pitchFamily="34" charset="0"/>
              <a:buChar char="•"/>
            </a:pPr>
            <a:r>
              <a:rPr lang="zh-CN" altLang="en-US" sz="1400" dirty="0">
                <a:latin typeface="微软雅黑" pitchFamily="34" charset="-122"/>
                <a:ea typeface="微软雅黑" pitchFamily="34" charset="-122"/>
                <a:cs typeface="Heiti SC Light" panose="02000000000000000000" charset="-122"/>
              </a:rPr>
              <a:t>主要客户</a:t>
            </a:r>
            <a:endParaRPr lang="en-US" altLang="zh-CN" sz="1400" dirty="0">
              <a:latin typeface="微软雅黑" pitchFamily="34" charset="-122"/>
              <a:ea typeface="微软雅黑" pitchFamily="34" charset="-122"/>
              <a:cs typeface="Heiti SC Light" panose="02000000000000000000" charset="-122"/>
            </a:endParaRPr>
          </a:p>
          <a:p>
            <a:pPr marL="266700" indent="-174625">
              <a:buClr>
                <a:srgbClr val="2D97C8"/>
              </a:buClr>
              <a:buFont typeface="Arial" panose="020B0604020202020204" pitchFamily="34" charset="0"/>
              <a:buChar char="•"/>
            </a:pPr>
            <a:r>
              <a:rPr lang="zh-CN" altLang="en-US" sz="1400" dirty="0">
                <a:latin typeface="微软雅黑" pitchFamily="34" charset="-122"/>
                <a:ea typeface="微软雅黑" pitchFamily="34" charset="-122"/>
                <a:cs typeface="Heiti SC Light" panose="02000000000000000000" charset="-122"/>
              </a:rPr>
              <a:t>目标方向</a:t>
            </a:r>
            <a:endParaRPr lang="en-US" altLang="zh-CN" sz="1400" dirty="0">
              <a:latin typeface="微软雅黑" pitchFamily="34" charset="-122"/>
              <a:ea typeface="微软雅黑" pitchFamily="34" charset="-122"/>
              <a:cs typeface="Heiti SC Light" panose="02000000000000000000" charset="-122"/>
            </a:endParaRPr>
          </a:p>
          <a:p>
            <a:pPr marL="266700" indent="-174625">
              <a:buClr>
                <a:srgbClr val="2D97C8"/>
              </a:buClr>
              <a:buFont typeface="Arial" panose="020B0604020202020204" pitchFamily="34" charset="0"/>
              <a:buChar char="•"/>
            </a:pPr>
            <a:endParaRPr lang="en-US" altLang="zh-CN" sz="1400" b="1" dirty="0">
              <a:latin typeface="微软雅黑" pitchFamily="34" charset="-122"/>
              <a:ea typeface="微软雅黑" pitchFamily="34" charset="-122"/>
              <a:cs typeface="Heiti SC Light" panose="02000000000000000000" charset="-122"/>
            </a:endParaRPr>
          </a:p>
          <a:p>
            <a:pPr marL="285750" indent="-285750">
              <a:buClr>
                <a:srgbClr val="2D97C8"/>
              </a:buClr>
              <a:buFont typeface="Wingdings" panose="05000000000000000000" pitchFamily="2" charset="2"/>
              <a:buChar char="u"/>
            </a:pPr>
            <a:r>
              <a:rPr lang="zh-CN" altLang="en-US" sz="1600" b="1" dirty="0">
                <a:solidFill>
                  <a:srgbClr val="6BABD6">
                    <a:lumMod val="50000"/>
                  </a:srgbClr>
                </a:solidFill>
                <a:latin typeface="微软雅黑" charset="0"/>
                <a:ea typeface="微软雅黑" charset="0"/>
              </a:rPr>
              <a:t>从核心竞争力中挖掘关键元素</a:t>
            </a:r>
            <a:endParaRPr lang="en-US" altLang="zh-CN" sz="1600" b="1" dirty="0">
              <a:solidFill>
                <a:srgbClr val="6BABD6">
                  <a:lumMod val="50000"/>
                </a:srgbClr>
              </a:solidFill>
              <a:latin typeface="微软雅黑" charset="0"/>
              <a:ea typeface="微软雅黑" charset="0"/>
            </a:endParaRPr>
          </a:p>
          <a:p>
            <a:pPr marL="266700" indent="-174625">
              <a:buClr>
                <a:srgbClr val="2D97C8"/>
              </a:buClr>
              <a:buFont typeface="Arial" panose="020B0604020202020204" pitchFamily="34" charset="0"/>
              <a:buChar char="•"/>
            </a:pPr>
            <a:r>
              <a:rPr lang="zh-CN" altLang="en-US" sz="1400" dirty="0">
                <a:latin typeface="微软雅黑" pitchFamily="34" charset="-122"/>
                <a:ea typeface="微软雅黑" pitchFamily="34" charset="-122"/>
              </a:rPr>
              <a:t>运动专业</a:t>
            </a:r>
            <a:endParaRPr lang="en-US" altLang="zh-CN" sz="1400" dirty="0">
              <a:latin typeface="微软雅黑" pitchFamily="34" charset="-122"/>
              <a:ea typeface="微软雅黑" pitchFamily="34" charset="-122"/>
            </a:endParaRPr>
          </a:p>
          <a:p>
            <a:pPr marL="266700" indent="-174625">
              <a:buClr>
                <a:srgbClr val="2D97C8"/>
              </a:buClr>
              <a:buFont typeface="Arial" panose="020B0604020202020204" pitchFamily="34" charset="0"/>
              <a:buChar char="•"/>
            </a:pPr>
            <a:r>
              <a:rPr lang="zh-CN" altLang="en-US" sz="1400" dirty="0">
                <a:latin typeface="微软雅黑" pitchFamily="34" charset="-122"/>
                <a:ea typeface="微软雅黑" pitchFamily="34" charset="-122"/>
              </a:rPr>
              <a:t>康复疗效</a:t>
            </a:r>
            <a:endParaRPr lang="en-US" altLang="zh-CN" sz="1400" dirty="0">
              <a:latin typeface="微软雅黑" pitchFamily="34" charset="-122"/>
              <a:ea typeface="微软雅黑" pitchFamily="34" charset="-122"/>
            </a:endParaRPr>
          </a:p>
          <a:p>
            <a:pPr marL="266700" indent="-174625">
              <a:buClr>
                <a:srgbClr val="2D97C8"/>
              </a:buClr>
              <a:buFont typeface="Arial" panose="020B0604020202020204" pitchFamily="34" charset="0"/>
              <a:buChar char="•"/>
            </a:pPr>
            <a:endParaRPr lang="en-US" altLang="zh-CN" sz="1400" dirty="0">
              <a:latin typeface="微软雅黑" pitchFamily="34" charset="-122"/>
              <a:ea typeface="微软雅黑" pitchFamily="34" charset="-122"/>
            </a:endParaRPr>
          </a:p>
          <a:p>
            <a:pPr marL="285750" indent="-285750">
              <a:buClr>
                <a:srgbClr val="2D97C8"/>
              </a:buClr>
              <a:buFont typeface="Wingdings" panose="05000000000000000000" pitchFamily="2" charset="2"/>
              <a:buChar char="u"/>
            </a:pPr>
            <a:r>
              <a:rPr lang="zh-CN" altLang="en-US" sz="1600" b="1" dirty="0">
                <a:solidFill>
                  <a:srgbClr val="6BABD6">
                    <a:lumMod val="50000"/>
                  </a:srgbClr>
                </a:solidFill>
                <a:latin typeface="微软雅黑" charset="0"/>
                <a:ea typeface="微软雅黑" charset="0"/>
              </a:rPr>
              <a:t>从活动过程中获得抽象的感性元素</a:t>
            </a:r>
            <a:endParaRPr lang="en-US" altLang="zh-CN" sz="1600" b="1" dirty="0">
              <a:solidFill>
                <a:srgbClr val="6BABD6">
                  <a:lumMod val="50000"/>
                </a:srgbClr>
              </a:solidFill>
              <a:latin typeface="微软雅黑" charset="0"/>
              <a:ea typeface="微软雅黑" charset="0"/>
            </a:endParaRPr>
          </a:p>
          <a:p>
            <a:pPr marL="266700" indent="-174625">
              <a:buClr>
                <a:srgbClr val="2D97C8"/>
              </a:buClr>
              <a:buFont typeface="Arial" panose="020B0604020202020204" pitchFamily="34" charset="0"/>
              <a:buChar char="•"/>
            </a:pPr>
            <a:r>
              <a:rPr lang="zh-CN" altLang="en-US" sz="1400" dirty="0">
                <a:latin typeface="微软雅黑" pitchFamily="34" charset="-122"/>
                <a:ea typeface="微软雅黑" pitchFamily="34" charset="-122"/>
              </a:rPr>
              <a:t>氛围感</a:t>
            </a:r>
            <a:endParaRPr lang="en-US" altLang="zh-CN" sz="1400" dirty="0">
              <a:latin typeface="微软雅黑" pitchFamily="34" charset="-122"/>
              <a:ea typeface="微软雅黑" pitchFamily="34" charset="-122"/>
            </a:endParaRPr>
          </a:p>
          <a:p>
            <a:pPr marL="266700" indent="-174625">
              <a:buClr>
                <a:srgbClr val="2D97C8"/>
              </a:buClr>
              <a:buFont typeface="Arial" panose="020B0604020202020204" pitchFamily="34" charset="0"/>
              <a:buChar char="•"/>
            </a:pPr>
            <a:r>
              <a:rPr lang="zh-CN" altLang="en-US" sz="1400" dirty="0">
                <a:latin typeface="微软雅黑" pitchFamily="34" charset="-122"/>
                <a:ea typeface="微软雅黑" pitchFamily="34" charset="-122"/>
              </a:rPr>
              <a:t>调性</a:t>
            </a:r>
            <a:endParaRPr lang="en-US" altLang="zh-CN" sz="1400" dirty="0">
              <a:latin typeface="微软雅黑" pitchFamily="34" charset="-122"/>
              <a:ea typeface="微软雅黑" pitchFamily="34" charset="-122"/>
            </a:endParaRPr>
          </a:p>
          <a:p>
            <a:pPr marL="266700" indent="-174625">
              <a:buClr>
                <a:srgbClr val="2D97C8"/>
              </a:buClr>
              <a:buFont typeface="Arial" panose="020B0604020202020204" pitchFamily="34" charset="0"/>
              <a:buChar char="•"/>
            </a:pPr>
            <a:r>
              <a:rPr lang="zh-CN" altLang="en-US" sz="1400" dirty="0">
                <a:latin typeface="微软雅黑" pitchFamily="34" charset="-122"/>
                <a:ea typeface="微软雅黑" pitchFamily="34" charset="-122"/>
              </a:rPr>
              <a:t>感受</a:t>
            </a:r>
            <a:endParaRPr lang="en-US" altLang="zh-CN" sz="1400" dirty="0">
              <a:latin typeface="微软雅黑" pitchFamily="34" charset="-122"/>
              <a:ea typeface="微软雅黑" pitchFamily="34" charset="-122"/>
            </a:endParaRPr>
          </a:p>
          <a:p>
            <a:pPr marL="285750" indent="-285750">
              <a:buClr>
                <a:srgbClr val="2D97C8"/>
              </a:buClr>
              <a:buFont typeface="Wingdings" panose="05000000000000000000" pitchFamily="2" charset="2"/>
              <a:buChar char="u"/>
            </a:pPr>
            <a:endParaRPr lang="en-US" altLang="zh-CN" sz="1600" b="1" dirty="0">
              <a:solidFill>
                <a:srgbClr val="6BABD6">
                  <a:lumMod val="50000"/>
                </a:srgbClr>
              </a:solidFill>
              <a:latin typeface="微软雅黑" charset="0"/>
              <a:ea typeface="微软雅黑" charset="0"/>
            </a:endParaRPr>
          </a:p>
          <a:p>
            <a:pPr marL="285750" indent="-285750">
              <a:buClr>
                <a:srgbClr val="2D97C8"/>
              </a:buClr>
              <a:buFont typeface="Wingdings" panose="05000000000000000000" pitchFamily="2" charset="2"/>
              <a:buChar char="u"/>
            </a:pPr>
            <a:r>
              <a:rPr lang="zh-CN" altLang="en-US" sz="1600" b="1" dirty="0">
                <a:solidFill>
                  <a:srgbClr val="6BABD6">
                    <a:lumMod val="50000"/>
                  </a:srgbClr>
                </a:solidFill>
                <a:latin typeface="微软雅黑" charset="0"/>
                <a:ea typeface="微软雅黑" charset="0"/>
              </a:rPr>
              <a:t>对标整体建议</a:t>
            </a:r>
            <a:endParaRPr lang="en-US" altLang="zh-CN" sz="1600" b="1" dirty="0">
              <a:solidFill>
                <a:srgbClr val="6BABD6">
                  <a:lumMod val="50000"/>
                </a:srgbClr>
              </a:solidFill>
              <a:latin typeface="微软雅黑" charset="0"/>
              <a:ea typeface="微软雅黑" charset="0"/>
            </a:endParaRPr>
          </a:p>
          <a:p>
            <a:pPr marL="266700" indent="-174625">
              <a:buClr>
                <a:srgbClr val="2D97C8"/>
              </a:buClr>
              <a:buFont typeface="Arial" panose="020B0604020202020204" pitchFamily="34" charset="0"/>
              <a:buChar char="•"/>
            </a:pPr>
            <a:r>
              <a:rPr lang="zh-CN" altLang="en-US" sz="1400" b="1" dirty="0">
                <a:latin typeface="微软雅黑" pitchFamily="34" charset="-122"/>
                <a:ea typeface="微软雅黑" pitchFamily="34" charset="-122"/>
              </a:rPr>
              <a:t>“康复”业务的行业规范与门槛较高</a:t>
            </a:r>
            <a:r>
              <a:rPr lang="zh-CN" altLang="en-US" sz="1400" dirty="0">
                <a:latin typeface="微软雅黑" pitchFamily="34" charset="-122"/>
                <a:ea typeface="微软雅黑" pitchFamily="34" charset="-122"/>
              </a:rPr>
              <a:t>，往往与可量化的医学标准强关联，建议避开此类字眼</a:t>
            </a:r>
            <a:endParaRPr lang="en-US" altLang="zh-CN" sz="1400" dirty="0">
              <a:latin typeface="微软雅黑" pitchFamily="34" charset="-122"/>
              <a:ea typeface="微软雅黑" pitchFamily="34" charset="-122"/>
            </a:endParaRPr>
          </a:p>
          <a:p>
            <a:pPr marL="266700" indent="-174625">
              <a:buClr>
                <a:srgbClr val="2D97C8"/>
              </a:buClr>
              <a:buFont typeface="Arial" panose="020B0604020202020204" pitchFamily="34" charset="0"/>
              <a:buChar char="•"/>
            </a:pPr>
            <a:r>
              <a:rPr lang="zh-CN" altLang="en-US" sz="1400" b="1" dirty="0">
                <a:latin typeface="微软雅黑" pitchFamily="34" charset="-122"/>
                <a:ea typeface="微软雅黑" pitchFamily="34" charset="-122"/>
              </a:rPr>
              <a:t>运动训练能带来身体、心灵和社交能力的全面提升</a:t>
            </a:r>
            <a:r>
              <a:rPr lang="zh-CN" altLang="en-US" sz="1400" dirty="0">
                <a:latin typeface="微软雅黑" pitchFamily="34" charset="-122"/>
                <a:ea typeface="微软雅黑" pitchFamily="34" charset="-122"/>
              </a:rPr>
              <a:t>，有切实改善作用，可突出此类“</a:t>
            </a:r>
            <a:r>
              <a:rPr lang="zh-CN" altLang="en-US" sz="1400" b="1" dirty="0">
                <a:latin typeface="微软雅黑" pitchFamily="34" charset="-122"/>
                <a:ea typeface="微软雅黑" pitchFamily="34" charset="-122"/>
              </a:rPr>
              <a:t>改善</a:t>
            </a:r>
            <a:r>
              <a:rPr lang="zh-CN" altLang="en-US" sz="1400" dirty="0">
                <a:latin typeface="微软雅黑" pitchFamily="34" charset="-122"/>
                <a:ea typeface="微软雅黑" pitchFamily="34" charset="-122"/>
              </a:rPr>
              <a:t>”效果</a:t>
            </a:r>
            <a:endParaRPr lang="en-US" altLang="zh-CN" sz="1400" dirty="0">
              <a:latin typeface="微软雅黑" pitchFamily="34" charset="-122"/>
              <a:ea typeface="微软雅黑" pitchFamily="34" charset="-122"/>
            </a:endParaRPr>
          </a:p>
          <a:p>
            <a:pPr marL="266700" indent="-174625">
              <a:buClr>
                <a:srgbClr val="2D97C8"/>
              </a:buClr>
              <a:buFont typeface="Arial" panose="020B0604020202020204" pitchFamily="34" charset="0"/>
              <a:buChar char="•"/>
            </a:pPr>
            <a:r>
              <a:rPr lang="zh-CN" altLang="en-US" sz="1400" b="1" dirty="0">
                <a:latin typeface="微软雅黑" pitchFamily="34" charset="-122"/>
                <a:ea typeface="微软雅黑" pitchFamily="34" charset="-122"/>
              </a:rPr>
              <a:t>面向自闭症孩子家长的培训与支持</a:t>
            </a:r>
            <a:r>
              <a:rPr lang="zh-CN" altLang="en-US" sz="1400" dirty="0">
                <a:latin typeface="微软雅黑" pitchFamily="34" charset="-122"/>
                <a:ea typeface="微软雅黑" pitchFamily="34" charset="-122"/>
              </a:rPr>
              <a:t>，也是可探索的市场方向</a:t>
            </a:r>
            <a:endParaRPr lang="en-US" altLang="zh-CN" sz="1400" dirty="0">
              <a:latin typeface="微软雅黑" pitchFamily="34" charset="-122"/>
              <a:ea typeface="微软雅黑"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内容占位符 7"/>
          <p:cNvSpPr>
            <a:spLocks noGrp="1"/>
          </p:cNvSpPr>
          <p:nvPr>
            <p:ph sz="quarter" idx="13"/>
          </p:nvPr>
        </p:nvSpPr>
        <p:spPr bwMode="auto">
          <a:xfrm>
            <a:off x="9239198" y="571498"/>
            <a:ext cx="3340100" cy="7786688"/>
          </a:xfrm>
          <a:prstGeom prst="rect">
            <a:avLst/>
          </a:prstGeom>
        </p:spPr>
        <p:txBody>
          <a:bodyPr/>
          <a:lstStyle/>
          <a:p>
            <a:pPr marL="0" marR="0" indent="0" algn="r" defTabSz="914400" rtl="0">
              <a:lnSpc>
                <a:spcPct val="100000"/>
              </a:lnSpc>
              <a:spcBef>
                <a:spcPts val="0"/>
              </a:spcBef>
              <a:spcAft>
                <a:spcPts val="0"/>
              </a:spcAft>
              <a:buClrTx/>
              <a:buFont typeface="+mj-lt"/>
              <a:buNone/>
              <a:defRPr lang="en-US" sz="50000" b="1" i="0" u="none" strike="noStrike" cap="none" spc="0">
                <a:solidFill>
                  <a:srgbClr val="2D97C8"/>
                </a:solidFill>
                <a:latin typeface="Impact" panose="020B0806030902050204"/>
                <a:ea typeface="Impact" panose="020B0806030902050204"/>
                <a:cs typeface="Impact" panose="020B0806030902050204"/>
              </a:defRPr>
            </a:pPr>
            <a:r>
              <a:rPr lang="en-US"/>
              <a:t>4</a:t>
            </a:r>
            <a:endParaRPr lang="zh-CN"/>
          </a:p>
        </p:txBody>
      </p:sp>
      <p:sp>
        <p:nvSpPr>
          <p:cNvPr id="6" name="文本占位符 2"/>
          <p:cNvSpPr>
            <a:spLocks noGrp="1"/>
          </p:cNvSpPr>
          <p:nvPr>
            <p:ph type="body" sz="quarter" idx="14"/>
          </p:nvPr>
        </p:nvSpPr>
        <p:spPr bwMode="auto">
          <a:xfrm>
            <a:off x="816501" y="935071"/>
            <a:ext cx="10558997" cy="4987857"/>
          </a:xfrm>
          <a:prstGeom prst="rect">
            <a:avLst/>
          </a:prstGeom>
          <a:ln w="12699">
            <a:noFill/>
            <a:prstDash val="solid"/>
          </a:ln>
        </p:spPr>
        <p:txBody>
          <a:bodyPr>
            <a:normAutofit/>
          </a:bodyPr>
          <a:lstStyle/>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solidFill>
                  <a:schemeClr val="accent5">
                    <a:lumMod val="50000"/>
                  </a:schemeClr>
                </a:solidFill>
                <a:latin typeface="微软雅黑"/>
                <a:ea typeface="微软雅黑"/>
              </a:rPr>
              <a:t>项目背景与进度</a:t>
            </a:r>
            <a:endParaRPr lang="en-US" altLang="zh-CN" sz="2000" dirty="0">
              <a:solidFill>
                <a:schemeClr val="accent5">
                  <a:lumMod val="50000"/>
                </a:schemeClr>
              </a:solidFill>
              <a:latin typeface="微软雅黑"/>
              <a:ea typeface="微软雅黑"/>
            </a:endParaRPr>
          </a:p>
          <a:p>
            <a:pPr marL="457200" lvl="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cs typeface="微软雅黑"/>
              </a:rPr>
              <a:t>品牌现状分析</a:t>
            </a:r>
            <a:endParaRPr lang="en-US" altLang="zh-CN" sz="2000" dirty="0">
              <a:solidFill>
                <a:schemeClr val="accent5">
                  <a:lumMod val="50000"/>
                </a:schemeClr>
              </a:solidFill>
              <a:latin typeface="Heiti SC Medium" panose="02000000000000000000" charset="-122"/>
              <a:ea typeface="微软雅黑"/>
              <a:cs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u="sng" dirty="0">
                <a:solidFill>
                  <a:schemeClr val="accent5">
                    <a:lumMod val="50000"/>
                  </a:schemeClr>
                </a:solidFill>
                <a:latin typeface="微软雅黑"/>
                <a:ea typeface="微软雅黑"/>
              </a:rPr>
              <a:t>羽之爱内部能力分析</a:t>
            </a:r>
            <a:endParaRPr lang="en-US" altLang="zh-CN" sz="2000" u="sng" dirty="0">
              <a:solidFill>
                <a:schemeClr val="accent5">
                  <a:lumMod val="50000"/>
                </a:schemeClr>
              </a:solidFill>
              <a:latin typeface="微软雅黑"/>
              <a:ea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u="sng" dirty="0">
                <a:solidFill>
                  <a:schemeClr val="accent5">
                    <a:lumMod val="50000"/>
                  </a:schemeClr>
                </a:solidFill>
                <a:latin typeface="微软雅黑"/>
                <a:ea typeface="微软雅黑"/>
              </a:rPr>
              <a:t>受众需求分析</a:t>
            </a:r>
            <a:endParaRPr lang="en-US" altLang="zh-CN" sz="2000" u="sng" dirty="0">
              <a:solidFill>
                <a:schemeClr val="accent5">
                  <a:lumMod val="50000"/>
                </a:schemeClr>
              </a:solidFill>
              <a:latin typeface="微软雅黑"/>
              <a:ea typeface="微软雅黑"/>
            </a:endParaRPr>
          </a:p>
          <a:p>
            <a:pPr marL="1075055" lvl="1" indent="-538480">
              <a:spcBef>
                <a:spcPts val="1200"/>
              </a:spcBef>
              <a:spcAft>
                <a:spcPts val="600"/>
              </a:spcAft>
              <a:buClr>
                <a:srgbClr val="FFFFFF"/>
              </a:buClr>
              <a:buSzPct val="100000"/>
              <a:buFont typeface="Wingdings" panose="05000000000000000000" pitchFamily="2" charset="2"/>
              <a:buChar char="Ø"/>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cs typeface="微软雅黑"/>
              </a:rPr>
              <a:t>现有品牌形象感知</a:t>
            </a:r>
            <a:endParaRPr lang="en-US" altLang="zh-CN" sz="2000" dirty="0">
              <a:solidFill>
                <a:schemeClr val="accent5">
                  <a:lumMod val="50000"/>
                </a:schemeClr>
              </a:solidFill>
              <a:latin typeface="微软雅黑"/>
              <a:ea typeface="微软雅黑"/>
              <a:cs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altLang="en-US" sz="2000" dirty="0">
                <a:solidFill>
                  <a:schemeClr val="accent5">
                    <a:lumMod val="50000"/>
                  </a:schemeClr>
                </a:solidFill>
                <a:latin typeface="微软雅黑"/>
                <a:ea typeface="微软雅黑"/>
              </a:rPr>
              <a:t>外部机构分析借鉴</a:t>
            </a:r>
            <a:endParaRPr lang="en-US" sz="2000" dirty="0">
              <a:solidFill>
                <a:schemeClr val="accent5">
                  <a:lumMod val="50000"/>
                </a:schemeClr>
              </a:solidFill>
              <a:latin typeface="微软雅黑"/>
              <a:ea typeface="微软雅黑"/>
            </a:endParaRPr>
          </a:p>
          <a:p>
            <a:pPr marL="457200" indent="-457200">
              <a:spcBef>
                <a:spcPts val="1200"/>
              </a:spcBef>
              <a:spcAft>
                <a:spcPts val="600"/>
              </a:spcAft>
              <a:buClr>
                <a:srgbClr val="FFFFFF"/>
              </a:buClr>
              <a:buSzPct val="100000"/>
              <a:buFont typeface="+mj-lt"/>
              <a:buAutoNum type="arabicPeriod"/>
              <a:defRPr u="sng">
                <a:solidFill>
                  <a:srgbClr val="FFFFFF"/>
                </a:solidFill>
                <a:latin typeface="Heiti SC Medium" panose="02000000000000000000" charset="-122"/>
                <a:ea typeface="Heiti SC Medium" panose="02000000000000000000" charset="-122"/>
                <a:cs typeface="Heiti SC Medium" panose="02000000000000000000" charset="-122"/>
              </a:defRPr>
            </a:pPr>
            <a:r>
              <a:rPr lang="zh-CN" sz="2000" dirty="0">
                <a:latin typeface="微软雅黑"/>
                <a:ea typeface="微软雅黑"/>
              </a:rPr>
              <a:t>品牌主张方向探索</a:t>
            </a:r>
            <a:r>
              <a:rPr lang="zh-CN" altLang="en-US" sz="2000" dirty="0">
                <a:latin typeface="微软雅黑"/>
                <a:ea typeface="微软雅黑"/>
              </a:rPr>
              <a:t>（</a:t>
            </a:r>
            <a:r>
              <a:rPr lang="en-US" altLang="zh-CN" sz="2000" dirty="0">
                <a:latin typeface="微软雅黑"/>
                <a:ea typeface="微软雅黑"/>
              </a:rPr>
              <a:t>WIP</a:t>
            </a:r>
            <a:r>
              <a:rPr lang="zh-CN" altLang="en-US" sz="2000" dirty="0">
                <a:latin typeface="微软雅黑"/>
                <a:ea typeface="微软雅黑"/>
              </a:rPr>
              <a:t>）</a:t>
            </a:r>
            <a:endParaRPr lang="en-US" sz="2000" dirty="0">
              <a:latin typeface="微软雅黑"/>
              <a:ea typeface="微软雅黑"/>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对象 9" hidden="1"/>
          <p:cNvPicPr/>
          <p:nvPr/>
        </p:nvPicPr>
        <p:blipFill>
          <a:blip r:embed="rId1"/>
          <a:stretch>
            <a:fillRect/>
          </a:stretch>
        </p:blipFill>
        <p:spPr>
          <a:xfrm>
            <a:off x="1588" y="1588"/>
            <a:ext cx="1588" cy="1588"/>
          </a:xfrm>
          <a:prstGeom prst="rect">
            <a:avLst/>
          </a:prstGeom>
        </p:spPr>
      </p:pic>
      <p:sp>
        <p:nvSpPr>
          <p:cNvPr id="2" name="标题 1"/>
          <p:cNvSpPr>
            <a:spLocks noGrp="1"/>
          </p:cNvSpPr>
          <p:nvPr>
            <p:ph type="title"/>
          </p:nvPr>
        </p:nvSpPr>
        <p:spPr/>
        <p:txBody>
          <a:bodyPr vert="horz"/>
          <a:lstStyle/>
          <a:p>
            <a:r>
              <a:rPr lang="zh-CN" altLang="en-US" dirty="0"/>
              <a:t>羽之爱现有品牌定位</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p:txBody>
          <a:bodyPr/>
          <a:lstStyle/>
          <a:p>
            <a:endParaRPr lang="zh-CN" altLang="en-US"/>
          </a:p>
        </p:txBody>
      </p:sp>
      <p:sp>
        <p:nvSpPr>
          <p:cNvPr id="37" name="梯形 36"/>
          <p:cNvSpPr/>
          <p:nvPr/>
        </p:nvSpPr>
        <p:spPr>
          <a:xfrm>
            <a:off x="2507398" y="1035818"/>
            <a:ext cx="7620000" cy="492127"/>
          </a:xfrm>
          <a:prstGeom prst="trapezoid">
            <a:avLst>
              <a:gd name="adj" fmla="val 90354"/>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00" b="1" kern="0" dirty="0">
                <a:solidFill>
                  <a:prstClr val="white"/>
                </a:solidFill>
                <a:latin typeface="微软雅黑" charset="0"/>
                <a:ea typeface="微软雅黑" charset="0"/>
                <a:cs typeface="Arial" panose="020B0604020202020204" pitchFamily="34" charset="0"/>
                <a:sym typeface="+mn-ea"/>
              </a:rPr>
              <a:t>中国特殊儿童运动康复行业过往的开创者、现在的领导者、未来的第一品牌</a:t>
            </a:r>
            <a:endParaRPr lang="zh-CN" altLang="en-US" sz="1300" b="1" kern="0" dirty="0">
              <a:solidFill>
                <a:prstClr val="white"/>
              </a:solidFill>
              <a:latin typeface="微软雅黑" charset="0"/>
              <a:ea typeface="微软雅黑" charset="0"/>
              <a:cs typeface="Arial" panose="020B0604020202020204" pitchFamily="34" charset="0"/>
              <a:sym typeface="+mn-ea"/>
            </a:endParaRPr>
          </a:p>
        </p:txBody>
      </p:sp>
      <p:sp>
        <p:nvSpPr>
          <p:cNvPr id="38" name="矩形 37"/>
          <p:cNvSpPr/>
          <p:nvPr/>
        </p:nvSpPr>
        <p:spPr>
          <a:xfrm>
            <a:off x="2507615" y="1574622"/>
            <a:ext cx="7620000" cy="4762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buClrTx/>
              <a:buSzTx/>
              <a:buFontTx/>
            </a:pPr>
            <a:r>
              <a:rPr lang="zh-CN" sz="1400" dirty="0">
                <a:solidFill>
                  <a:schemeClr val="tx1"/>
                </a:solidFill>
                <a:latin typeface="微软雅黑" charset="0"/>
                <a:ea typeface="微软雅黑" charset="0"/>
                <a:sym typeface="+mn-ea"/>
              </a:rPr>
              <a:t>愿中国每一个孩子，都能享受运动带来的健康和快乐</a:t>
            </a:r>
            <a:endParaRPr lang="zh-CN" sz="1400" dirty="0">
              <a:solidFill>
                <a:schemeClr val="tx1"/>
              </a:solidFill>
              <a:latin typeface="微软雅黑" charset="0"/>
              <a:ea typeface="微软雅黑" charset="0"/>
            </a:endParaRPr>
          </a:p>
        </p:txBody>
      </p:sp>
      <p:sp>
        <p:nvSpPr>
          <p:cNvPr id="39" name="矩形 38"/>
          <p:cNvSpPr/>
          <p:nvPr/>
        </p:nvSpPr>
        <p:spPr>
          <a:xfrm>
            <a:off x="2507615" y="2127072"/>
            <a:ext cx="7620000" cy="476250"/>
          </a:xfrm>
          <a:prstGeom prst="rect">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kern="0" dirty="0">
                <a:solidFill>
                  <a:prstClr val="white"/>
                </a:solidFill>
                <a:latin typeface="微软雅黑" charset="0"/>
                <a:ea typeface="微软雅黑" charset="0"/>
                <a:cs typeface="微软雅黑" charset="0"/>
              </a:rPr>
              <a:t>关怀者、创造者、领航者</a:t>
            </a:r>
            <a:endParaRPr lang="zh-CN" altLang="en-US" sz="1400" b="1" kern="0" dirty="0">
              <a:solidFill>
                <a:prstClr val="white"/>
              </a:solidFill>
              <a:latin typeface="微软雅黑" charset="0"/>
              <a:ea typeface="微软雅黑" charset="0"/>
              <a:cs typeface="微软雅黑" charset="0"/>
            </a:endParaRPr>
          </a:p>
        </p:txBody>
      </p:sp>
      <p:sp>
        <p:nvSpPr>
          <p:cNvPr id="40" name="文本框 90"/>
          <p:cNvSpPr/>
          <p:nvPr/>
        </p:nvSpPr>
        <p:spPr>
          <a:xfrm>
            <a:off x="1370965" y="1025347"/>
            <a:ext cx="1123315" cy="46101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i="1" dirty="0">
                <a:latin typeface="微软雅黑" charset="0"/>
                <a:ea typeface="微软雅黑" charset="0"/>
                <a:cs typeface="Heiti SC Light" panose="02000000000000000000" charset="-122"/>
              </a:rPr>
              <a:t>品牌定位</a:t>
            </a:r>
            <a:endParaRPr lang="zh-CN" altLang="en-US" sz="1400" b="1" i="1" dirty="0">
              <a:latin typeface="微软雅黑" charset="0"/>
              <a:ea typeface="微软雅黑" charset="0"/>
              <a:cs typeface="Heiti SC Light" panose="02000000000000000000" charset="-122"/>
            </a:endParaRPr>
          </a:p>
        </p:txBody>
      </p:sp>
      <p:sp>
        <p:nvSpPr>
          <p:cNvPr id="41" name="文本框 92"/>
          <p:cNvSpPr/>
          <p:nvPr/>
        </p:nvSpPr>
        <p:spPr>
          <a:xfrm>
            <a:off x="1370965" y="1595577"/>
            <a:ext cx="1123315" cy="46101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i="1" dirty="0">
                <a:latin typeface="微软雅黑" charset="0"/>
                <a:ea typeface="微软雅黑" charset="0"/>
                <a:cs typeface="Heiti SC Light" panose="02000000000000000000" charset="-122"/>
              </a:rPr>
              <a:t>品牌主张</a:t>
            </a:r>
            <a:endParaRPr lang="zh-CN" altLang="en-US" sz="1400" b="1" i="1" dirty="0">
              <a:latin typeface="微软雅黑" charset="0"/>
              <a:ea typeface="微软雅黑" charset="0"/>
              <a:cs typeface="Heiti SC Light" panose="02000000000000000000" charset="-122"/>
            </a:endParaRPr>
          </a:p>
        </p:txBody>
      </p:sp>
      <p:sp>
        <p:nvSpPr>
          <p:cNvPr id="42" name="文本框 94"/>
          <p:cNvSpPr/>
          <p:nvPr/>
        </p:nvSpPr>
        <p:spPr>
          <a:xfrm>
            <a:off x="1370471" y="2165642"/>
            <a:ext cx="1123949" cy="4913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i="1" dirty="0">
                <a:latin typeface="微软雅黑" charset="0"/>
                <a:ea typeface="微软雅黑" charset="0"/>
                <a:cs typeface="Heiti SC Light" panose="02000000000000000000" charset="-122"/>
              </a:rPr>
              <a:t>品牌调性</a:t>
            </a:r>
            <a:endParaRPr lang="zh-CN" altLang="en-US" sz="1400" b="1" i="1" dirty="0">
              <a:latin typeface="微软雅黑" charset="0"/>
              <a:ea typeface="微软雅黑" charset="0"/>
              <a:cs typeface="Heiti SC Light" panose="02000000000000000000" charset="-122"/>
            </a:endParaRPr>
          </a:p>
        </p:txBody>
      </p:sp>
      <p:sp>
        <p:nvSpPr>
          <p:cNvPr id="43" name="文本框 96"/>
          <p:cNvSpPr/>
          <p:nvPr/>
        </p:nvSpPr>
        <p:spPr>
          <a:xfrm>
            <a:off x="1370737" y="2661581"/>
            <a:ext cx="1123949" cy="4913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i="1" dirty="0">
                <a:latin typeface="微软雅黑" charset="0"/>
                <a:ea typeface="微软雅黑" charset="0"/>
                <a:cs typeface="Heiti SC Light" panose="02000000000000000000" charset="-122"/>
              </a:rPr>
              <a:t>品牌口号</a:t>
            </a:r>
            <a:endParaRPr lang="zh-CN" altLang="en-US" sz="1400" b="1" i="1" dirty="0">
              <a:latin typeface="微软雅黑" charset="0"/>
              <a:ea typeface="微软雅黑" charset="0"/>
              <a:cs typeface="Heiti SC Light" panose="02000000000000000000" charset="-122"/>
            </a:endParaRPr>
          </a:p>
        </p:txBody>
      </p:sp>
      <p:sp>
        <p:nvSpPr>
          <p:cNvPr id="44" name="矩形 43"/>
          <p:cNvSpPr/>
          <p:nvPr/>
        </p:nvSpPr>
        <p:spPr>
          <a:xfrm>
            <a:off x="2507615" y="2669362"/>
            <a:ext cx="7620000" cy="4762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sz="1400" dirty="0">
                <a:solidFill>
                  <a:schemeClr val="tx1"/>
                </a:solidFill>
                <a:latin typeface="微软雅黑" charset="0"/>
                <a:ea typeface="微软雅黑" charset="0"/>
                <a:sym typeface="+mn-ea"/>
              </a:rPr>
              <a:t>带孩子来运动吧！运动改造大脑，运动改变生活</a:t>
            </a:r>
            <a:endParaRPr lang="zh-CN" altLang="en-US" sz="1400" dirty="0">
              <a:solidFill>
                <a:schemeClr val="tx1"/>
              </a:solidFill>
              <a:latin typeface="微软雅黑" charset="0"/>
              <a:ea typeface="微软雅黑" charset="0"/>
              <a:sym typeface="+mn-ea"/>
            </a:endParaRPr>
          </a:p>
        </p:txBody>
      </p:sp>
      <p:sp>
        <p:nvSpPr>
          <p:cNvPr id="45" name="矩形 44"/>
          <p:cNvSpPr/>
          <p:nvPr/>
        </p:nvSpPr>
        <p:spPr>
          <a:xfrm>
            <a:off x="2507615" y="3202762"/>
            <a:ext cx="7620000" cy="476250"/>
          </a:xfrm>
          <a:prstGeom prst="rect">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kern="0" dirty="0">
                <a:solidFill>
                  <a:prstClr val="white"/>
                </a:solidFill>
                <a:latin typeface="微软雅黑" charset="0"/>
                <a:ea typeface="微软雅黑" charset="0"/>
                <a:cs typeface="微软雅黑" charset="0"/>
              </a:rPr>
              <a:t>中国</a:t>
            </a:r>
            <a:r>
              <a:rPr lang="en-US" altLang="zh-CN" sz="1400" b="1" kern="0" dirty="0">
                <a:solidFill>
                  <a:prstClr val="white"/>
                </a:solidFill>
                <a:latin typeface="微软雅黑" charset="0"/>
                <a:ea typeface="微软雅黑" charset="0"/>
                <a:cs typeface="微软雅黑" charset="0"/>
              </a:rPr>
              <a:t>6-18</a:t>
            </a:r>
            <a:r>
              <a:rPr lang="zh-CN" altLang="en-US" sz="1400" b="1" kern="0" dirty="0">
                <a:solidFill>
                  <a:prstClr val="white"/>
                </a:solidFill>
                <a:latin typeface="微软雅黑" charset="0"/>
                <a:ea typeface="微软雅黑" charset="0"/>
                <a:cs typeface="微软雅黑" charset="0"/>
              </a:rPr>
              <a:t>岁的特殊儿童家庭</a:t>
            </a:r>
            <a:endParaRPr lang="zh-CN" altLang="en-US" sz="1400" b="1" kern="0" dirty="0">
              <a:solidFill>
                <a:prstClr val="white"/>
              </a:solidFill>
              <a:latin typeface="微软雅黑" charset="0"/>
              <a:ea typeface="微软雅黑" charset="0"/>
              <a:cs typeface="微软雅黑" charset="0"/>
            </a:endParaRPr>
          </a:p>
        </p:txBody>
      </p:sp>
      <p:sp>
        <p:nvSpPr>
          <p:cNvPr id="46" name="文本框 96"/>
          <p:cNvSpPr/>
          <p:nvPr/>
        </p:nvSpPr>
        <p:spPr>
          <a:xfrm>
            <a:off x="1370102" y="3173391"/>
            <a:ext cx="1123949" cy="4913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i="1" dirty="0">
                <a:latin typeface="微软雅黑" charset="0"/>
                <a:ea typeface="微软雅黑" charset="0"/>
                <a:cs typeface="Heiti SC Light" panose="02000000000000000000" charset="-122"/>
              </a:rPr>
              <a:t>核心人群</a:t>
            </a:r>
            <a:endParaRPr lang="zh-CN" altLang="en-US" sz="1400" b="1" i="1" dirty="0">
              <a:latin typeface="微软雅黑" charset="0"/>
              <a:ea typeface="微软雅黑" charset="0"/>
              <a:cs typeface="Heiti SC Light" panose="02000000000000000000" charset="-122"/>
            </a:endParaRPr>
          </a:p>
        </p:txBody>
      </p:sp>
      <p:sp>
        <p:nvSpPr>
          <p:cNvPr id="47" name="文本框 96"/>
          <p:cNvSpPr/>
          <p:nvPr/>
        </p:nvSpPr>
        <p:spPr>
          <a:xfrm>
            <a:off x="1383437" y="3837601"/>
            <a:ext cx="1123949" cy="4913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i="1" dirty="0">
                <a:latin typeface="微软雅黑" charset="0"/>
                <a:ea typeface="微软雅黑" charset="0"/>
                <a:cs typeface="Heiti SC Light" panose="02000000000000000000" charset="-122"/>
              </a:rPr>
              <a:t>利益表达</a:t>
            </a:r>
            <a:endParaRPr lang="zh-CN" altLang="en-US" sz="1400" b="1" i="1" dirty="0">
              <a:latin typeface="微软雅黑" charset="0"/>
              <a:ea typeface="微软雅黑" charset="0"/>
              <a:cs typeface="Heiti SC Light" panose="02000000000000000000" charset="-122"/>
            </a:endParaRPr>
          </a:p>
        </p:txBody>
      </p:sp>
      <p:sp>
        <p:nvSpPr>
          <p:cNvPr id="48" name="矩形 47"/>
          <p:cNvSpPr/>
          <p:nvPr/>
        </p:nvSpPr>
        <p:spPr>
          <a:xfrm>
            <a:off x="2520315" y="3728542"/>
            <a:ext cx="3752850" cy="7448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200" dirty="0">
                <a:solidFill>
                  <a:schemeClr val="tx1"/>
                </a:solidFill>
                <a:latin typeface="微软雅黑" charset="0"/>
                <a:ea typeface="微软雅黑" charset="0"/>
                <a:cs typeface="微软雅黑" charset="0"/>
              </a:rPr>
              <a:t>满足家长对于孩子的康复预期</a:t>
            </a:r>
            <a:endParaRPr lang="zh-CN" altLang="en-US" sz="1200" dirty="0">
              <a:solidFill>
                <a:schemeClr val="tx1"/>
              </a:solidFill>
              <a:latin typeface="微软雅黑" charset="0"/>
              <a:ea typeface="微软雅黑" charset="0"/>
              <a:cs typeface="微软雅黑" charset="0"/>
            </a:endParaRPr>
          </a:p>
          <a:p>
            <a:pPr algn="ctr">
              <a:lnSpc>
                <a:spcPct val="150000"/>
              </a:lnSpc>
            </a:pPr>
            <a:r>
              <a:rPr lang="zh-CN" altLang="en-US" sz="1200" dirty="0">
                <a:solidFill>
                  <a:schemeClr val="tx1"/>
                </a:solidFill>
                <a:latin typeface="微软雅黑" charset="0"/>
                <a:ea typeface="微软雅黑" charset="0"/>
                <a:cs typeface="微软雅黑" charset="0"/>
              </a:rPr>
              <a:t>改善孩子的肢体协调能力</a:t>
            </a:r>
            <a:endParaRPr lang="zh-CN" altLang="en-US" sz="1200" dirty="0">
              <a:solidFill>
                <a:schemeClr val="tx1"/>
              </a:solidFill>
              <a:latin typeface="微软雅黑" charset="0"/>
              <a:ea typeface="微软雅黑" charset="0"/>
              <a:cs typeface="微软雅黑" charset="0"/>
            </a:endParaRPr>
          </a:p>
        </p:txBody>
      </p:sp>
      <p:sp>
        <p:nvSpPr>
          <p:cNvPr id="49" name="矩形 48"/>
          <p:cNvSpPr/>
          <p:nvPr/>
        </p:nvSpPr>
        <p:spPr>
          <a:xfrm>
            <a:off x="5801360" y="5188407"/>
            <a:ext cx="2012315" cy="8013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200" b="1" dirty="0">
                <a:solidFill>
                  <a:schemeClr val="tx1"/>
                </a:solidFill>
                <a:latin typeface="微软雅黑" charset="0"/>
                <a:ea typeface="微软雅黑" charset="0"/>
              </a:rPr>
              <a:t>能力匹配教学</a:t>
            </a:r>
            <a:endParaRPr lang="zh-CN" altLang="en-US" sz="1200" b="1" dirty="0">
              <a:solidFill>
                <a:schemeClr val="tx1"/>
              </a:solidFill>
              <a:latin typeface="微软雅黑" charset="0"/>
              <a:ea typeface="微软雅黑" charset="0"/>
            </a:endParaRPr>
          </a:p>
          <a:p>
            <a:pPr algn="just"/>
            <a:r>
              <a:rPr lang="zh-CN" altLang="en-US" sz="1200" dirty="0">
                <a:solidFill>
                  <a:schemeClr val="tx1"/>
                </a:solidFill>
                <a:latin typeface="微软雅黑" charset="0"/>
                <a:ea typeface="微软雅黑" charset="0"/>
              </a:rPr>
              <a:t>将运动能力类似的孩子针对性小班教学</a:t>
            </a:r>
            <a:endParaRPr lang="zh-CN" altLang="en-US" sz="1200" dirty="0">
              <a:solidFill>
                <a:schemeClr val="tx1"/>
              </a:solidFill>
              <a:latin typeface="微软雅黑" charset="0"/>
              <a:ea typeface="微软雅黑" charset="0"/>
            </a:endParaRPr>
          </a:p>
        </p:txBody>
      </p:sp>
      <p:grpSp>
        <p:nvGrpSpPr>
          <p:cNvPr id="50" name="组合 49"/>
          <p:cNvGrpSpPr/>
          <p:nvPr/>
        </p:nvGrpSpPr>
        <p:grpSpPr bwMode="auto">
          <a:xfrm>
            <a:off x="2520315" y="4551502"/>
            <a:ext cx="1447128" cy="571500"/>
            <a:chOff x="0" y="0"/>
            <a:chExt cx="1447128" cy="571500"/>
          </a:xfrm>
        </p:grpSpPr>
        <p:sp>
          <p:nvSpPr>
            <p:cNvPr id="51" name="矩形 50"/>
            <p:cNvSpPr/>
            <p:nvPr/>
          </p:nvSpPr>
          <p:spPr bwMode="auto">
            <a:xfrm>
              <a:off x="0" y="0"/>
              <a:ext cx="1447128" cy="571500"/>
            </a:xfrm>
            <a:prstGeom prst="rect">
              <a:avLst/>
            </a:prstGeom>
            <a:solidFill>
              <a:schemeClr val="accent1"/>
            </a:solidFill>
            <a:ln w="12700" cap="flat" cmpd="sng" algn="ctr">
              <a:noFill/>
              <a:prstDash val="solid"/>
              <a:miter lim="800000"/>
            </a:ln>
            <a:effectLst/>
          </p:spPr>
          <p:txBody>
            <a:bodyPr rtlCol="0" anchor="ctr">
              <a:noAutofit/>
            </a:bodyP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lvl="0" algn="ctr">
                <a:buClrTx/>
                <a:buSzTx/>
                <a:buFontTx/>
              </a:pPr>
              <a:endParaRPr lang="zh-CN" sz="1200" b="1">
                <a:solidFill>
                  <a:prstClr val="white"/>
                </a:solidFill>
                <a:latin typeface="微软雅黑"/>
                <a:ea typeface="微软雅黑"/>
                <a:cs typeface="14"/>
              </a:endParaRPr>
            </a:p>
          </p:txBody>
        </p:sp>
        <p:sp>
          <p:nvSpPr>
            <p:cNvPr id="52" name="文本框 54"/>
            <p:cNvSpPr/>
            <p:nvPr/>
          </p:nvSpPr>
          <p:spPr bwMode="auto">
            <a:xfrm>
              <a:off x="209105" y="84364"/>
              <a:ext cx="1068172" cy="373289"/>
            </a:xfrm>
            <a:prstGeom prst="rect">
              <a:avLst/>
            </a:prstGeom>
            <a:noFill/>
          </p:spPr>
          <p:txBody>
            <a:bodyPr wrap="square" rtlCol="0" anchor="ctr">
              <a:noAutofit/>
            </a:bodyPr>
            <a:lst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buClr>
                  <a:srgbClr val="2D97C8"/>
                </a:buClr>
              </a:pPr>
              <a:r>
                <a:rPr lang="zh-CN" sz="1200">
                  <a:solidFill>
                    <a:schemeClr val="bg1"/>
                  </a:solidFill>
                  <a:latin typeface="微软雅黑"/>
                  <a:ea typeface="微软雅黑"/>
                  <a:cs typeface="Heiti SC Light" panose="02000000000000000000" charset="-122"/>
                </a:rPr>
                <a:t>良好的商业培训环境</a:t>
              </a:r>
              <a:r>
                <a:rPr lang="en-US" sz="1200">
                  <a:solidFill>
                    <a:schemeClr val="bg1"/>
                  </a:solidFill>
                  <a:latin typeface="微软雅黑"/>
                  <a:ea typeface="微软雅黑"/>
                  <a:cs typeface="Heiti SC Light" panose="02000000000000000000" charset="-122"/>
                </a:rPr>
                <a:t> </a:t>
              </a:r>
              <a:endParaRPr lang="zh-CN" sz="1200">
                <a:solidFill>
                  <a:schemeClr val="bg1"/>
                </a:solidFill>
                <a:latin typeface="微软雅黑"/>
                <a:ea typeface="微软雅黑"/>
                <a:cs typeface="Heiti SC Light" panose="02000000000000000000" charset="-122"/>
              </a:endParaRPr>
            </a:p>
          </p:txBody>
        </p:sp>
      </p:grpSp>
      <p:grpSp>
        <p:nvGrpSpPr>
          <p:cNvPr id="53" name="组合 52"/>
          <p:cNvGrpSpPr/>
          <p:nvPr/>
        </p:nvGrpSpPr>
        <p:grpSpPr bwMode="auto">
          <a:xfrm>
            <a:off x="4043045" y="4551502"/>
            <a:ext cx="1430655" cy="571500"/>
            <a:chOff x="0" y="0"/>
            <a:chExt cx="1430655" cy="571500"/>
          </a:xfrm>
        </p:grpSpPr>
        <p:sp>
          <p:nvSpPr>
            <p:cNvPr id="54" name="矩形 53"/>
            <p:cNvSpPr/>
            <p:nvPr/>
          </p:nvSpPr>
          <p:spPr bwMode="auto">
            <a:xfrm>
              <a:off x="0" y="0"/>
              <a:ext cx="1430655" cy="571500"/>
            </a:xfrm>
            <a:prstGeom prst="rect">
              <a:avLst/>
            </a:prstGeom>
            <a:solidFill>
              <a:schemeClr val="accent1"/>
            </a:solidFill>
            <a:ln w="12700" cap="flat" cmpd="sng" algn="ctr">
              <a:noFill/>
              <a:prstDash val="solid"/>
              <a:miter lim="800000"/>
            </a:ln>
            <a:effectLst/>
          </p:spPr>
          <p:txBody>
            <a:bodyPr rtlCol="0" anchor="ctr">
              <a:noAutofit/>
            </a:bodyP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lvl="0" algn="ctr">
                <a:buClrTx/>
                <a:buSzTx/>
                <a:buFontTx/>
              </a:pPr>
              <a:endParaRPr lang="zh-CN" sz="1200" b="1">
                <a:solidFill>
                  <a:prstClr val="white"/>
                </a:solidFill>
                <a:latin typeface="微软雅黑"/>
                <a:ea typeface="微软雅黑"/>
                <a:cs typeface="14"/>
              </a:endParaRPr>
            </a:p>
          </p:txBody>
        </p:sp>
        <p:sp>
          <p:nvSpPr>
            <p:cNvPr id="55" name="文本框 55"/>
            <p:cNvSpPr/>
            <p:nvPr/>
          </p:nvSpPr>
          <p:spPr bwMode="auto">
            <a:xfrm>
              <a:off x="166020" y="105682"/>
              <a:ext cx="1099148" cy="373289"/>
            </a:xfrm>
            <a:prstGeom prst="rect">
              <a:avLst/>
            </a:prstGeom>
            <a:noFill/>
          </p:spPr>
          <p:txBody>
            <a:bodyPr wrap="square" rtlCol="0" anchor="ctr">
              <a:noAutofit/>
            </a:bodyPr>
            <a:lst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buClr>
                  <a:srgbClr val="2D97C8"/>
                </a:buClr>
              </a:pPr>
              <a:r>
                <a:rPr lang="zh-CN" sz="1200">
                  <a:solidFill>
                    <a:schemeClr val="bg1"/>
                  </a:solidFill>
                  <a:latin typeface="微软雅黑"/>
                  <a:ea typeface="微软雅黑"/>
                  <a:cs typeface="Heiti SC Light" panose="02000000000000000000" charset="-122"/>
                </a:rPr>
                <a:t>专业的运动课程辅助康复</a:t>
              </a:r>
              <a:endParaRPr lang="zh-CN" sz="1200">
                <a:solidFill>
                  <a:schemeClr val="bg1"/>
                </a:solidFill>
                <a:latin typeface="微软雅黑"/>
                <a:ea typeface="微软雅黑"/>
                <a:cs typeface="Heiti SC Light" panose="02000000000000000000" charset="-122"/>
              </a:endParaRPr>
            </a:p>
          </p:txBody>
        </p:sp>
      </p:grpSp>
      <p:grpSp>
        <p:nvGrpSpPr>
          <p:cNvPr id="56" name="组合 55"/>
          <p:cNvGrpSpPr/>
          <p:nvPr/>
        </p:nvGrpSpPr>
        <p:grpSpPr bwMode="auto">
          <a:xfrm>
            <a:off x="7041515" y="4541977"/>
            <a:ext cx="1581784" cy="566420"/>
            <a:chOff x="0" y="0"/>
            <a:chExt cx="1581784" cy="566420"/>
          </a:xfrm>
        </p:grpSpPr>
        <p:sp>
          <p:nvSpPr>
            <p:cNvPr id="57" name="矩形 56"/>
            <p:cNvSpPr/>
            <p:nvPr/>
          </p:nvSpPr>
          <p:spPr bwMode="auto">
            <a:xfrm>
              <a:off x="0" y="0"/>
              <a:ext cx="1581784" cy="566420"/>
            </a:xfrm>
            <a:prstGeom prst="rect">
              <a:avLst/>
            </a:prstGeom>
            <a:solidFill>
              <a:schemeClr val="accent1"/>
            </a:solidFill>
            <a:ln w="12700" cap="flat" cmpd="sng" algn="ctr">
              <a:noFill/>
              <a:prstDash val="solid"/>
              <a:miter lim="800000"/>
            </a:ln>
            <a:effectLst/>
          </p:spPr>
          <p:txBody>
            <a:bodyPr rtlCol="0" anchor="ctr">
              <a:noAutofit/>
            </a:bodyP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lvl="0" algn="ctr">
                <a:buClrTx/>
                <a:buSzTx/>
                <a:buFontTx/>
              </a:pPr>
              <a:endParaRPr lang="zh-CN" sz="1200" b="1">
                <a:solidFill>
                  <a:prstClr val="white"/>
                </a:solidFill>
                <a:latin typeface="微软雅黑"/>
                <a:ea typeface="微软雅黑"/>
                <a:cs typeface="14"/>
              </a:endParaRPr>
            </a:p>
          </p:txBody>
        </p:sp>
        <p:sp>
          <p:nvSpPr>
            <p:cNvPr id="58" name="文本框 56"/>
            <p:cNvSpPr/>
            <p:nvPr/>
          </p:nvSpPr>
          <p:spPr bwMode="auto">
            <a:xfrm>
              <a:off x="77859" y="102944"/>
              <a:ext cx="1334740" cy="373229"/>
            </a:xfrm>
            <a:prstGeom prst="rect">
              <a:avLst/>
            </a:prstGeom>
            <a:noFill/>
          </p:spPr>
          <p:txBody>
            <a:bodyPr wrap="square" rtlCol="0" anchor="ctr">
              <a:noAutofit/>
            </a:bodyPr>
            <a:lst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buClr>
                  <a:srgbClr val="2D97C8"/>
                </a:buClr>
              </a:pPr>
              <a:r>
                <a:rPr lang="zh-CN" sz="1200">
                  <a:solidFill>
                    <a:schemeClr val="bg1"/>
                  </a:solidFill>
                  <a:latin typeface="微软雅黑"/>
                  <a:ea typeface="微软雅黑"/>
                  <a:cs typeface="Heiti SC Light" panose="02000000000000000000" charset="-122"/>
                </a:rPr>
                <a:t>教练专业且耐心</a:t>
              </a:r>
              <a:endParaRPr lang="zh-CN" sz="1200">
                <a:solidFill>
                  <a:schemeClr val="bg1"/>
                </a:solidFill>
                <a:latin typeface="微软雅黑"/>
                <a:ea typeface="微软雅黑"/>
                <a:cs typeface="Heiti SC Light" panose="02000000000000000000" charset="-122"/>
              </a:endParaRPr>
            </a:p>
            <a:p>
              <a:pPr algn="ctr">
                <a:buClr>
                  <a:srgbClr val="2D97C8"/>
                </a:buClr>
              </a:pPr>
              <a:r>
                <a:rPr lang="zh-CN" sz="1200">
                  <a:solidFill>
                    <a:schemeClr val="bg1"/>
                  </a:solidFill>
                  <a:latin typeface="微软雅黑"/>
                  <a:ea typeface="微软雅黑"/>
                  <a:cs typeface="Heiti SC Light" panose="02000000000000000000" charset="-122"/>
                </a:rPr>
                <a:t>授课</a:t>
              </a:r>
              <a:endParaRPr lang="zh-CN" sz="1200">
                <a:solidFill>
                  <a:schemeClr val="bg1"/>
                </a:solidFill>
                <a:latin typeface="微软雅黑"/>
                <a:ea typeface="微软雅黑"/>
                <a:cs typeface="Heiti SC Light" panose="02000000000000000000" charset="-122"/>
              </a:endParaRPr>
            </a:p>
          </p:txBody>
        </p:sp>
      </p:grpSp>
      <p:sp>
        <p:nvSpPr>
          <p:cNvPr id="59" name="文本框 98"/>
          <p:cNvSpPr/>
          <p:nvPr/>
        </p:nvSpPr>
        <p:spPr>
          <a:xfrm>
            <a:off x="1359294" y="4676651"/>
            <a:ext cx="1123949" cy="4913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i="1" dirty="0">
                <a:latin typeface="微软雅黑" charset="0"/>
                <a:ea typeface="微软雅黑" charset="0"/>
                <a:cs typeface="Heiti SC Light" panose="02000000000000000000" charset="-122"/>
              </a:rPr>
              <a:t>核心能力</a:t>
            </a:r>
            <a:endParaRPr lang="zh-CN" altLang="en-US" sz="1400" b="1" i="1" dirty="0">
              <a:latin typeface="微软雅黑" charset="0"/>
              <a:ea typeface="微软雅黑" charset="0"/>
              <a:cs typeface="Heiti SC Light" panose="02000000000000000000" charset="-122"/>
            </a:endParaRPr>
          </a:p>
        </p:txBody>
      </p:sp>
      <p:sp>
        <p:nvSpPr>
          <p:cNvPr id="60" name="矩形 59"/>
          <p:cNvSpPr/>
          <p:nvPr/>
        </p:nvSpPr>
        <p:spPr>
          <a:xfrm>
            <a:off x="2573655" y="5201107"/>
            <a:ext cx="1765935" cy="8013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200" b="1" dirty="0">
                <a:solidFill>
                  <a:schemeClr val="tx1"/>
                </a:solidFill>
                <a:latin typeface="微软雅黑" charset="0"/>
                <a:ea typeface="微软雅黑" charset="0"/>
              </a:rPr>
              <a:t>培训拓展</a:t>
            </a:r>
            <a:endParaRPr lang="zh-CN" altLang="en-US" sz="1200" b="1" dirty="0">
              <a:solidFill>
                <a:schemeClr val="tx1"/>
              </a:solidFill>
              <a:latin typeface="微软雅黑" charset="0"/>
              <a:ea typeface="微软雅黑" charset="0"/>
            </a:endParaRPr>
          </a:p>
          <a:p>
            <a:pPr algn="just"/>
            <a:r>
              <a:rPr lang="zh-CN" altLang="en-US" sz="1200" dirty="0">
                <a:solidFill>
                  <a:schemeClr val="tx1"/>
                </a:solidFill>
                <a:latin typeface="微软雅黑" charset="0"/>
                <a:ea typeface="微软雅黑" charset="0"/>
              </a:rPr>
              <a:t>拓展球馆合作，针对孩子创造专心的训练环境</a:t>
            </a:r>
            <a:endParaRPr lang="zh-CN" altLang="en-US" sz="1200" dirty="0">
              <a:solidFill>
                <a:schemeClr val="tx1"/>
              </a:solidFill>
              <a:latin typeface="微软雅黑" charset="0"/>
              <a:ea typeface="微软雅黑" charset="0"/>
            </a:endParaRPr>
          </a:p>
        </p:txBody>
      </p:sp>
      <p:sp>
        <p:nvSpPr>
          <p:cNvPr id="61" name="矩形 60"/>
          <p:cNvSpPr/>
          <p:nvPr/>
        </p:nvSpPr>
        <p:spPr>
          <a:xfrm>
            <a:off x="4420235" y="5201107"/>
            <a:ext cx="1300480" cy="8013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sz="1200" b="1" dirty="0">
                <a:solidFill>
                  <a:schemeClr val="tx1"/>
                </a:solidFill>
                <a:latin typeface="微软雅黑" charset="0"/>
                <a:ea typeface="微软雅黑" charset="0"/>
                <a:cs typeface="微软雅黑" charset="0"/>
                <a:sym typeface="+mn-ea"/>
              </a:rPr>
              <a:t>羽毛球培训课程</a:t>
            </a:r>
            <a:endParaRPr sz="1200" b="1" dirty="0">
              <a:solidFill>
                <a:schemeClr val="tx1"/>
              </a:solidFill>
              <a:latin typeface="微软雅黑" charset="0"/>
              <a:ea typeface="微软雅黑" charset="0"/>
              <a:cs typeface="微软雅黑" charset="0"/>
            </a:endParaRPr>
          </a:p>
          <a:p>
            <a:pPr algn="just"/>
            <a:r>
              <a:rPr lang="zh-CN" sz="1200" dirty="0">
                <a:solidFill>
                  <a:schemeClr val="tx1"/>
                </a:solidFill>
                <a:latin typeface="微软雅黑" charset="0"/>
                <a:ea typeface="微软雅黑" charset="0"/>
                <a:cs typeface="微软雅黑" charset="0"/>
              </a:rPr>
              <a:t>以</a:t>
            </a:r>
            <a:r>
              <a:rPr sz="1200" dirty="0">
                <a:solidFill>
                  <a:schemeClr val="tx1"/>
                </a:solidFill>
                <a:latin typeface="微软雅黑" charset="0"/>
                <a:ea typeface="微软雅黑" charset="0"/>
                <a:cs typeface="微软雅黑" charset="0"/>
              </a:rPr>
              <a:t>运动</a:t>
            </a:r>
            <a:r>
              <a:rPr lang="zh-CN" sz="1200" dirty="0">
                <a:solidFill>
                  <a:schemeClr val="tx1"/>
                </a:solidFill>
                <a:latin typeface="微软雅黑" charset="0"/>
                <a:ea typeface="微软雅黑" charset="0"/>
                <a:cs typeface="微软雅黑" charset="0"/>
              </a:rPr>
              <a:t>为形式</a:t>
            </a:r>
            <a:r>
              <a:rPr sz="1200" dirty="0">
                <a:solidFill>
                  <a:schemeClr val="tx1"/>
                </a:solidFill>
                <a:latin typeface="微软雅黑" charset="0"/>
                <a:ea typeface="微软雅黑" charset="0"/>
                <a:cs typeface="微软雅黑" charset="0"/>
              </a:rPr>
              <a:t>、康复为目的</a:t>
            </a:r>
            <a:r>
              <a:rPr lang="zh-CN" sz="1200" dirty="0">
                <a:solidFill>
                  <a:schemeClr val="tx1"/>
                </a:solidFill>
                <a:latin typeface="微软雅黑" charset="0"/>
                <a:ea typeface="微软雅黑" charset="0"/>
                <a:cs typeface="微软雅黑" charset="0"/>
              </a:rPr>
              <a:t>。</a:t>
            </a:r>
            <a:endParaRPr lang="zh-CN" sz="1200" dirty="0">
              <a:solidFill>
                <a:schemeClr val="tx1"/>
              </a:solidFill>
              <a:latin typeface="微软雅黑" charset="0"/>
              <a:ea typeface="微软雅黑" charset="0"/>
              <a:cs typeface="微软雅黑" charset="0"/>
            </a:endParaRPr>
          </a:p>
        </p:txBody>
      </p:sp>
      <p:sp>
        <p:nvSpPr>
          <p:cNvPr id="62" name="矩形 61"/>
          <p:cNvSpPr/>
          <p:nvPr/>
        </p:nvSpPr>
        <p:spPr>
          <a:xfrm>
            <a:off x="6336665" y="3727272"/>
            <a:ext cx="3790950" cy="7448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200" dirty="0">
                <a:solidFill>
                  <a:schemeClr val="tx1"/>
                </a:solidFill>
                <a:latin typeface="微软雅黑" charset="0"/>
                <a:ea typeface="微软雅黑" charset="0"/>
                <a:cs typeface="微软雅黑" charset="0"/>
              </a:rPr>
              <a:t>共同参与增强家长对孩子康复的希望</a:t>
            </a:r>
            <a:endParaRPr lang="zh-CN" altLang="en-US" sz="1200" dirty="0">
              <a:solidFill>
                <a:schemeClr val="tx1"/>
              </a:solidFill>
              <a:latin typeface="微软雅黑" charset="0"/>
              <a:ea typeface="微软雅黑" charset="0"/>
              <a:cs typeface="微软雅黑" charset="0"/>
            </a:endParaRPr>
          </a:p>
          <a:p>
            <a:pPr algn="ctr">
              <a:lnSpc>
                <a:spcPct val="150000"/>
              </a:lnSpc>
            </a:pPr>
            <a:r>
              <a:rPr lang="zh-CN" altLang="en-US" sz="1200" dirty="0">
                <a:solidFill>
                  <a:schemeClr val="tx1"/>
                </a:solidFill>
                <a:latin typeface="微软雅黑" charset="0"/>
                <a:ea typeface="微软雅黑" charset="0"/>
                <a:cs typeface="微软雅黑" charset="0"/>
              </a:rPr>
              <a:t>间接促进更加和睦包容的家庭关系</a:t>
            </a:r>
            <a:endParaRPr lang="zh-CN" altLang="en-US" sz="1200" dirty="0">
              <a:solidFill>
                <a:schemeClr val="tx1"/>
              </a:solidFill>
              <a:latin typeface="微软雅黑" charset="0"/>
              <a:ea typeface="微软雅黑" charset="0"/>
              <a:cs typeface="微软雅黑" charset="0"/>
            </a:endParaRPr>
          </a:p>
        </p:txBody>
      </p:sp>
      <p:sp>
        <p:nvSpPr>
          <p:cNvPr id="63" name="文本框 98"/>
          <p:cNvSpPr/>
          <p:nvPr/>
        </p:nvSpPr>
        <p:spPr>
          <a:xfrm>
            <a:off x="1377074" y="5352523"/>
            <a:ext cx="1123949" cy="4913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i="1" dirty="0">
                <a:latin typeface="微软雅黑" charset="0"/>
                <a:ea typeface="微软雅黑" charset="0"/>
                <a:cs typeface="Heiti SC Light" panose="02000000000000000000" charset="-122"/>
              </a:rPr>
              <a:t>产品呈现</a:t>
            </a:r>
            <a:endParaRPr lang="zh-CN" altLang="en-US" sz="1400" b="1" i="1" dirty="0">
              <a:latin typeface="微软雅黑" charset="0"/>
              <a:ea typeface="微软雅黑" charset="0"/>
              <a:cs typeface="Heiti SC Light" panose="02000000000000000000" charset="-122"/>
            </a:endParaRPr>
          </a:p>
        </p:txBody>
      </p:sp>
      <p:sp>
        <p:nvSpPr>
          <p:cNvPr id="64" name="文本框 22"/>
          <p:cNvSpPr/>
          <p:nvPr/>
        </p:nvSpPr>
        <p:spPr>
          <a:xfrm>
            <a:off x="2570886" y="3718955"/>
            <a:ext cx="353943" cy="782963"/>
          </a:xfrm>
          <a:prstGeom prst="rect">
            <a:avLst/>
          </a:prstGeom>
          <a:noFill/>
        </p:spPr>
        <p:txBody>
          <a:bodyPr vert="eaVert" wrap="square">
            <a:spAutoFit/>
          </a:bodyPr>
          <a:lstStyle/>
          <a:p>
            <a:pPr algn="ctr">
              <a:buClr>
                <a:srgbClr val="2D97C8"/>
              </a:buClr>
            </a:pPr>
            <a:r>
              <a:rPr lang="zh-CN" altLang="en-US" sz="1100" b="1" dirty="0">
                <a:latin typeface="微软雅黑" charset="0"/>
                <a:ea typeface="微软雅黑" charset="0"/>
                <a:cs typeface="Heiti SC Light" panose="02000000000000000000" charset="-122"/>
              </a:rPr>
              <a:t>功能利益</a:t>
            </a:r>
            <a:endParaRPr lang="en-US" altLang="zh-CN" sz="1100" b="1" dirty="0">
              <a:latin typeface="微软雅黑" charset="0"/>
              <a:ea typeface="微软雅黑" charset="0"/>
              <a:cs typeface="Heiti SC Light" panose="02000000000000000000" charset="-122"/>
            </a:endParaRPr>
          </a:p>
        </p:txBody>
      </p:sp>
      <p:sp>
        <p:nvSpPr>
          <p:cNvPr id="65" name="文本框 35"/>
          <p:cNvSpPr/>
          <p:nvPr/>
        </p:nvSpPr>
        <p:spPr>
          <a:xfrm>
            <a:off x="6437447" y="3709170"/>
            <a:ext cx="353943" cy="782963"/>
          </a:xfrm>
          <a:prstGeom prst="rect">
            <a:avLst/>
          </a:prstGeom>
          <a:noFill/>
        </p:spPr>
        <p:txBody>
          <a:bodyPr vert="eaVert" wrap="square">
            <a:spAutoFit/>
          </a:bodyPr>
          <a:lstStyle/>
          <a:p>
            <a:pPr algn="ctr">
              <a:buClr>
                <a:srgbClr val="2D97C8"/>
              </a:buClr>
            </a:pPr>
            <a:r>
              <a:rPr lang="zh-CN" altLang="en-US" sz="1100" b="1" dirty="0">
                <a:latin typeface="微软雅黑" charset="0"/>
                <a:ea typeface="微软雅黑" charset="0"/>
                <a:cs typeface="Heiti SC Light" panose="02000000000000000000" charset="-122"/>
              </a:rPr>
              <a:t>情感利益</a:t>
            </a:r>
            <a:endParaRPr lang="en-US" altLang="zh-CN" sz="1100" b="1" dirty="0">
              <a:latin typeface="微软雅黑" charset="0"/>
              <a:ea typeface="微软雅黑" charset="0"/>
              <a:cs typeface="Heiti SC Light" panose="02000000000000000000" charset="-122"/>
            </a:endParaRPr>
          </a:p>
        </p:txBody>
      </p:sp>
      <p:grpSp>
        <p:nvGrpSpPr>
          <p:cNvPr id="66" name="组合 65"/>
          <p:cNvGrpSpPr/>
          <p:nvPr/>
        </p:nvGrpSpPr>
        <p:grpSpPr bwMode="auto">
          <a:xfrm>
            <a:off x="5542280" y="4550866"/>
            <a:ext cx="1430655" cy="571500"/>
            <a:chOff x="0" y="0"/>
            <a:chExt cx="1430655" cy="571500"/>
          </a:xfrm>
        </p:grpSpPr>
        <p:sp>
          <p:nvSpPr>
            <p:cNvPr id="67" name="矩形 66"/>
            <p:cNvSpPr/>
            <p:nvPr/>
          </p:nvSpPr>
          <p:spPr bwMode="auto">
            <a:xfrm>
              <a:off x="0" y="0"/>
              <a:ext cx="1430655" cy="571500"/>
            </a:xfrm>
            <a:prstGeom prst="rect">
              <a:avLst/>
            </a:prstGeom>
            <a:solidFill>
              <a:schemeClr val="accent1"/>
            </a:solidFill>
            <a:ln w="12700" cap="flat" cmpd="sng" algn="ctr">
              <a:noFill/>
              <a:prstDash val="solid"/>
              <a:miter lim="800000"/>
            </a:ln>
            <a:effectLst/>
          </p:spPr>
          <p:txBody>
            <a:bodyPr rtlCol="0" anchor="ctr">
              <a:noAutofit/>
            </a:bodyP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lvl="0" algn="ctr">
                <a:buClrTx/>
                <a:buSzTx/>
                <a:buFontTx/>
              </a:pPr>
              <a:endParaRPr lang="zh-CN" sz="1200" b="1">
                <a:solidFill>
                  <a:prstClr val="white"/>
                </a:solidFill>
                <a:latin typeface="微软雅黑"/>
                <a:ea typeface="微软雅黑"/>
                <a:cs typeface="14"/>
              </a:endParaRPr>
            </a:p>
          </p:txBody>
        </p:sp>
        <p:sp>
          <p:nvSpPr>
            <p:cNvPr id="68" name="文本框 55"/>
            <p:cNvSpPr/>
            <p:nvPr/>
          </p:nvSpPr>
          <p:spPr bwMode="auto">
            <a:xfrm>
              <a:off x="166020" y="105682"/>
              <a:ext cx="1099148" cy="373289"/>
            </a:xfrm>
            <a:prstGeom prst="rect">
              <a:avLst/>
            </a:prstGeom>
            <a:noFill/>
          </p:spPr>
          <p:txBody>
            <a:bodyPr wrap="square" rtlCol="0" anchor="ctr">
              <a:noAutofit/>
            </a:bodyPr>
            <a:lst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buClr>
                  <a:srgbClr val="2D97C8"/>
                </a:buClr>
              </a:pPr>
              <a:r>
                <a:rPr lang="zh-CN" sz="1200">
                  <a:solidFill>
                    <a:schemeClr val="bg1"/>
                  </a:solidFill>
                  <a:latin typeface="微软雅黑"/>
                  <a:ea typeface="微软雅黑"/>
                  <a:cs typeface="Heiti SC Light" panose="02000000000000000000" charset="-122"/>
                </a:rPr>
                <a:t>高效的分班教学制度</a:t>
              </a:r>
              <a:endParaRPr lang="zh-CN" sz="1200">
                <a:solidFill>
                  <a:schemeClr val="bg1"/>
                </a:solidFill>
                <a:latin typeface="微软雅黑"/>
                <a:ea typeface="微软雅黑"/>
                <a:cs typeface="Heiti SC Light" panose="02000000000000000000" charset="-122"/>
              </a:endParaRPr>
            </a:p>
          </p:txBody>
        </p:sp>
      </p:grpSp>
      <p:grpSp>
        <p:nvGrpSpPr>
          <p:cNvPr id="69" name="组合 68"/>
          <p:cNvGrpSpPr/>
          <p:nvPr/>
        </p:nvGrpSpPr>
        <p:grpSpPr bwMode="auto">
          <a:xfrm>
            <a:off x="8688705" y="4540707"/>
            <a:ext cx="1437005" cy="566420"/>
            <a:chOff x="0" y="0"/>
            <a:chExt cx="1437005" cy="566420"/>
          </a:xfrm>
        </p:grpSpPr>
        <p:sp>
          <p:nvSpPr>
            <p:cNvPr id="70" name="矩形 69"/>
            <p:cNvSpPr/>
            <p:nvPr/>
          </p:nvSpPr>
          <p:spPr bwMode="auto">
            <a:xfrm>
              <a:off x="0" y="0"/>
              <a:ext cx="1437005" cy="566420"/>
            </a:xfrm>
            <a:prstGeom prst="rect">
              <a:avLst/>
            </a:prstGeom>
            <a:solidFill>
              <a:schemeClr val="accent1"/>
            </a:solidFill>
            <a:ln w="12700" cap="flat" cmpd="sng" algn="ctr">
              <a:noFill/>
              <a:prstDash val="solid"/>
              <a:miter lim="800000"/>
            </a:ln>
            <a:effectLst/>
          </p:spPr>
          <p:txBody>
            <a:bodyPr rtlCol="0" anchor="ctr">
              <a:noAutofit/>
            </a:bodyPr>
            <a:lstStyle>
              <a:defPPr>
                <a:defRPr lang="en-US">
                  <a:solidFill>
                    <a:schemeClr val="lt1"/>
                  </a:solidFill>
                </a:defRP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lvl="0" algn="ctr">
                <a:buClrTx/>
                <a:buSzTx/>
                <a:buFontTx/>
              </a:pPr>
              <a:endParaRPr lang="zh-CN" sz="1200" b="1">
                <a:solidFill>
                  <a:prstClr val="white"/>
                </a:solidFill>
                <a:latin typeface="微软雅黑"/>
                <a:ea typeface="微软雅黑"/>
                <a:cs typeface="14"/>
              </a:endParaRPr>
            </a:p>
          </p:txBody>
        </p:sp>
        <p:sp>
          <p:nvSpPr>
            <p:cNvPr id="71" name="文本框 56"/>
            <p:cNvSpPr/>
            <p:nvPr/>
          </p:nvSpPr>
          <p:spPr bwMode="auto">
            <a:xfrm>
              <a:off x="70733" y="102944"/>
              <a:ext cx="1212572" cy="373229"/>
            </a:xfrm>
            <a:prstGeom prst="rect">
              <a:avLst/>
            </a:prstGeom>
            <a:noFill/>
          </p:spPr>
          <p:txBody>
            <a:bodyPr wrap="square" rtlCol="0" anchor="ctr">
              <a:noAutofit/>
            </a:bodyPr>
            <a:lst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buClr>
                  <a:srgbClr val="2D97C8"/>
                </a:buClr>
              </a:pPr>
              <a:r>
                <a:rPr lang="zh-CN" sz="1200">
                  <a:solidFill>
                    <a:schemeClr val="bg1"/>
                  </a:solidFill>
                  <a:latin typeface="微软雅黑"/>
                  <a:ea typeface="微软雅黑"/>
                  <a:cs typeface="Heiti SC Light" panose="02000000000000000000" charset="-122"/>
                </a:rPr>
                <a:t>家长互动参与</a:t>
              </a:r>
              <a:endParaRPr lang="zh-CN" sz="1200">
                <a:solidFill>
                  <a:schemeClr val="bg1"/>
                </a:solidFill>
                <a:latin typeface="微软雅黑"/>
                <a:ea typeface="微软雅黑"/>
                <a:cs typeface="Heiti SC Light" panose="02000000000000000000" charset="-122"/>
              </a:endParaRPr>
            </a:p>
            <a:p>
              <a:pPr algn="ctr">
                <a:buClr>
                  <a:srgbClr val="2D97C8"/>
                </a:buClr>
              </a:pPr>
              <a:r>
                <a:rPr lang="zh-CN" sz="1200">
                  <a:solidFill>
                    <a:schemeClr val="bg1"/>
                  </a:solidFill>
                  <a:latin typeface="微软雅黑"/>
                  <a:ea typeface="微软雅黑"/>
                  <a:cs typeface="Heiti SC Light" panose="02000000000000000000" charset="-122"/>
                </a:rPr>
                <a:t>监督保证效果</a:t>
              </a:r>
              <a:endParaRPr lang="zh-CN" sz="1200">
                <a:solidFill>
                  <a:schemeClr val="bg1"/>
                </a:solidFill>
                <a:latin typeface="微软雅黑"/>
                <a:ea typeface="微软雅黑"/>
                <a:cs typeface="Heiti SC Light" panose="02000000000000000000" charset="-122"/>
              </a:endParaRPr>
            </a:p>
          </p:txBody>
        </p:sp>
      </p:grpSp>
      <p:sp>
        <p:nvSpPr>
          <p:cNvPr id="72" name="矩形 71"/>
          <p:cNvSpPr/>
          <p:nvPr/>
        </p:nvSpPr>
        <p:spPr>
          <a:xfrm>
            <a:off x="7919085" y="5187137"/>
            <a:ext cx="2199005" cy="8013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200" b="1" dirty="0">
                <a:solidFill>
                  <a:schemeClr val="tx1"/>
                </a:solidFill>
                <a:latin typeface="微软雅黑" charset="0"/>
                <a:ea typeface="微软雅黑" charset="0"/>
              </a:rPr>
              <a:t>课程效果监督</a:t>
            </a:r>
            <a:endParaRPr lang="zh-CN" altLang="en-US" sz="1200" b="1" dirty="0">
              <a:solidFill>
                <a:schemeClr val="tx1"/>
              </a:solidFill>
              <a:latin typeface="微软雅黑" charset="0"/>
              <a:ea typeface="微软雅黑" charset="0"/>
            </a:endParaRPr>
          </a:p>
          <a:p>
            <a:pPr algn="just"/>
            <a:r>
              <a:rPr lang="zh-CN" altLang="en-US" sz="1200" dirty="0">
                <a:solidFill>
                  <a:schemeClr val="tx1"/>
                </a:solidFill>
                <a:latin typeface="微软雅黑" charset="0"/>
                <a:ea typeface="微软雅黑" charset="0"/>
              </a:rPr>
              <a:t>授课后通过社群发送动作视频</a:t>
            </a:r>
            <a:endParaRPr lang="zh-CN" altLang="en-US" sz="1200" dirty="0">
              <a:solidFill>
                <a:schemeClr val="tx1"/>
              </a:solidFill>
              <a:latin typeface="微软雅黑" charset="0"/>
              <a:ea typeface="微软雅黑" charset="0"/>
            </a:endParaRPr>
          </a:p>
          <a:p>
            <a:pPr algn="just"/>
            <a:r>
              <a:rPr lang="zh-CN" altLang="en-US" sz="1200" dirty="0">
                <a:solidFill>
                  <a:schemeClr val="tx1"/>
                </a:solidFill>
                <a:latin typeface="微软雅黑" charset="0"/>
                <a:ea typeface="微软雅黑" charset="0"/>
              </a:rPr>
              <a:t>督促家长效果巩固并改善</a:t>
            </a:r>
            <a:endParaRPr lang="zh-CN" altLang="en-US" sz="1200" dirty="0">
              <a:solidFill>
                <a:schemeClr val="tx1"/>
              </a:solidFill>
              <a:latin typeface="微软雅黑" charset="0"/>
              <a:ea typeface="微软雅黑" charset="0"/>
            </a:endParaRPr>
          </a:p>
        </p:txBody>
      </p:sp>
      <p:pic>
        <p:nvPicPr>
          <p:cNvPr id="12" name="图片 11"/>
          <p:cNvPicPr>
            <a:picLocks noChangeAspect="1"/>
          </p:cNvPicPr>
          <p:nvPr/>
        </p:nvPicPr>
        <p:blipFill>
          <a:blip r:embed="rId2"/>
          <a:stretch>
            <a:fillRect/>
          </a:stretch>
        </p:blipFill>
        <p:spPr>
          <a:xfrm>
            <a:off x="10023430" y="353768"/>
            <a:ext cx="1492489" cy="1492489"/>
          </a:xfrm>
          <a:prstGeom prst="ellipse">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a:xfrm>
            <a:off x="2520655" y="3825779"/>
            <a:ext cx="7620000" cy="960782"/>
          </a:xfrm>
          <a:prstGeom prst="rect">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kern="0" dirty="0">
              <a:solidFill>
                <a:prstClr val="white"/>
              </a:solidFill>
              <a:latin typeface="微软雅黑" charset="0"/>
              <a:ea typeface="微软雅黑" charset="0"/>
              <a:cs typeface="Arial" panose="020B0604020202020204" pitchFamily="34" charset="0"/>
            </a:endParaRPr>
          </a:p>
        </p:txBody>
      </p:sp>
      <p:sp>
        <p:nvSpPr>
          <p:cNvPr id="91" name="矩形: 圆角 90"/>
          <p:cNvSpPr/>
          <p:nvPr/>
        </p:nvSpPr>
        <p:spPr>
          <a:xfrm>
            <a:off x="2644231" y="3980281"/>
            <a:ext cx="1445096" cy="666565"/>
          </a:xfrm>
          <a:prstGeom prst="roundRect">
            <a:avLst/>
          </a:prstGeom>
          <a:solidFill>
            <a:schemeClr val="bg1">
              <a:lumMod val="95000"/>
            </a:schemeClr>
          </a:solidFill>
          <a:ln w="28575">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charset="0"/>
              <a:ea typeface="微软雅黑" charset="0"/>
            </a:endParaRPr>
          </a:p>
        </p:txBody>
      </p:sp>
      <p:sp>
        <p:nvSpPr>
          <p:cNvPr id="92" name="矩形: 圆角 91"/>
          <p:cNvSpPr/>
          <p:nvPr/>
        </p:nvSpPr>
        <p:spPr>
          <a:xfrm>
            <a:off x="4180826" y="3979275"/>
            <a:ext cx="1445096" cy="666565"/>
          </a:xfrm>
          <a:prstGeom prst="roundRect">
            <a:avLst/>
          </a:prstGeom>
          <a:solidFill>
            <a:schemeClr val="bg1">
              <a:lumMod val="95000"/>
            </a:schemeClr>
          </a:solidFill>
          <a:ln w="28575">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charset="0"/>
              <a:ea typeface="微软雅黑" charset="0"/>
            </a:endParaRPr>
          </a:p>
        </p:txBody>
      </p:sp>
      <p:sp>
        <p:nvSpPr>
          <p:cNvPr id="93" name="矩形: 圆角 92"/>
          <p:cNvSpPr/>
          <p:nvPr/>
        </p:nvSpPr>
        <p:spPr>
          <a:xfrm>
            <a:off x="5716985" y="3979275"/>
            <a:ext cx="2172927" cy="666565"/>
          </a:xfrm>
          <a:prstGeom prst="roundRect">
            <a:avLst/>
          </a:prstGeom>
          <a:solidFill>
            <a:schemeClr val="bg1">
              <a:lumMod val="95000"/>
            </a:schemeClr>
          </a:solidFill>
          <a:ln w="28575">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charset="0"/>
              <a:ea typeface="微软雅黑" charset="0"/>
            </a:endParaRPr>
          </a:p>
        </p:txBody>
      </p:sp>
      <p:cxnSp>
        <p:nvCxnSpPr>
          <p:cNvPr id="98" name="连接符: 曲线 97"/>
          <p:cNvCxnSpPr/>
          <p:nvPr/>
        </p:nvCxnSpPr>
        <p:spPr>
          <a:xfrm rot="16200000" flipH="1">
            <a:off x="6429677" y="4972044"/>
            <a:ext cx="1170120" cy="472541"/>
          </a:xfrm>
          <a:prstGeom prst="curvedConnector3">
            <a:avLst>
              <a:gd name="adj1" fmla="val 52265"/>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601434" y="438604"/>
            <a:ext cx="6648450" cy="460800"/>
          </a:xfrm>
        </p:spPr>
        <p:txBody>
          <a:bodyPr>
            <a:normAutofit/>
          </a:bodyPr>
          <a:lstStyle/>
          <a:p>
            <a:r>
              <a:rPr lang="zh-CN" altLang="en-US" sz="2400" dirty="0">
                <a:latin typeface="微软雅黑" charset="0"/>
                <a:ea typeface="微软雅黑" charset="0"/>
                <a:cs typeface="微软雅黑" pitchFamily="34" charset="-122"/>
              </a:rPr>
              <a:t>羽之爱战略规划</a:t>
            </a:r>
            <a:endParaRPr lang="zh-CN" altLang="en-US" dirty="0"/>
          </a:p>
        </p:txBody>
      </p:sp>
      <p:sp>
        <p:nvSpPr>
          <p:cNvPr id="5" name="灯片编号占位符 4"/>
          <p:cNvSpPr>
            <a:spLocks noGrp="1"/>
          </p:cNvSpPr>
          <p:nvPr>
            <p:ph type="sldNum" sz="quarter" idx="14"/>
          </p:nvPr>
        </p:nvSpPr>
        <p:spPr>
          <a:prstGeom prst="rect">
            <a:avLst/>
          </a:prstGeom>
        </p:spPr>
        <p:txBody>
          <a:bodyPr/>
          <a:lstStyle/>
          <a:p>
            <a:pPr>
              <a:defRPr/>
            </a:pPr>
            <a:fld id="{5BBA8DC3-42DE-406E-A646-E05CE4A35AB9}" type="slidenum">
              <a:rPr lang="en-US" altLang="zh-CN" smtClean="0">
                <a:latin typeface="微软雅黑" charset="0"/>
                <a:ea typeface="微软雅黑" charset="0"/>
              </a:rPr>
            </a:fld>
            <a:endParaRPr lang="en-US" altLang="zh-CN">
              <a:latin typeface="微软雅黑" charset="0"/>
              <a:ea typeface="微软雅黑" charset="0"/>
            </a:endParaRPr>
          </a:p>
        </p:txBody>
      </p:sp>
      <p:sp>
        <p:nvSpPr>
          <p:cNvPr id="40" name="文本占位符 39"/>
          <p:cNvSpPr>
            <a:spLocks noGrp="1"/>
          </p:cNvSpPr>
          <p:nvPr>
            <p:ph type="body" sz="quarter" idx="15"/>
          </p:nvPr>
        </p:nvSpPr>
        <p:spPr/>
        <p:txBody>
          <a:bodyPr/>
          <a:lstStyle/>
          <a:p>
            <a:r>
              <a:rPr lang="zh-CN" altLang="en-US" dirty="0">
                <a:latin typeface="微软雅黑" charset="0"/>
                <a:ea typeface="微软雅黑" charset="0"/>
              </a:rPr>
              <a:t>羽之爱品牌规划咨询项目</a:t>
            </a:r>
            <a:endParaRPr lang="zh-CN" altLang="en-US" dirty="0">
              <a:latin typeface="微软雅黑" charset="0"/>
              <a:ea typeface="微软雅黑" charset="0"/>
            </a:endParaRPr>
          </a:p>
        </p:txBody>
      </p:sp>
      <p:sp>
        <p:nvSpPr>
          <p:cNvPr id="25" name="文本框 25"/>
          <p:cNvSpPr/>
          <p:nvPr/>
        </p:nvSpPr>
        <p:spPr>
          <a:xfrm>
            <a:off x="639074" y="6606216"/>
            <a:ext cx="9831705" cy="245745"/>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vert="horz" wrap="square" lIns="0" tIns="0" rIns="0" bIns="0" numCol="1" spcCol="38100" rtlCol="0" anchor="t" forceAA="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1219200" rtl="0" fontAlgn="auto" latinLnBrk="1" hangingPunct="0">
              <a:lnSpc>
                <a:spcPct val="100000"/>
              </a:lnSpc>
              <a:spcBef>
                <a:spcPts val="0"/>
              </a:spcBef>
              <a:spcAft>
                <a:spcPts val="0"/>
              </a:spcAft>
              <a:buClrTx/>
              <a:buSzTx/>
              <a:buFontTx/>
              <a:buNone/>
            </a:pPr>
            <a:r>
              <a:rPr kumimoji="0" lang="zh-CN" altLang="en-US"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This information is confidential and was prepared by ABC solely for the use of our client; it is not to be relied on by any 3rd</a:t>
            </a:r>
            <a:r>
              <a:rPr kumimoji="0" lang="zh-CN" altLang="en-US" sz="16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 </a:t>
            </a:r>
            <a:r>
              <a:rPr kumimoji="0" lang="zh-CN" altLang="en-US"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party without ABC's prior written consent</a:t>
            </a:r>
            <a:r>
              <a:rPr kumimoji="0" lang="en-US" altLang="zh-CN"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a:t>
            </a:r>
            <a:endParaRPr kumimoji="0" lang="en-US" altLang="zh-CN"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endParaRPr>
          </a:p>
        </p:txBody>
      </p:sp>
      <p:sp>
        <p:nvSpPr>
          <p:cNvPr id="26" name="Line 48"/>
          <p:cNvSpPr/>
          <p:nvPr/>
        </p:nvSpPr>
        <p:spPr>
          <a:xfrm flipV="1">
            <a:off x="667068" y="6430204"/>
            <a:ext cx="11174365" cy="3592"/>
          </a:xfrm>
          <a:prstGeom prst="line">
            <a:avLst/>
          </a:prstGeom>
          <a:ln>
            <a:solidFill>
              <a:schemeClr val="accent1">
                <a:lumMod val="75000"/>
              </a:schemeClr>
            </a:solidFill>
            <a:headEnd type="none"/>
            <a:tailEnd type="none"/>
          </a:ln>
        </p:spPr>
        <p:style>
          <a:lnRef idx="2">
            <a:schemeClr val="accent4"/>
          </a:lnRef>
          <a:fillRef idx="0">
            <a:schemeClr val="accent4"/>
          </a:fillRef>
          <a:effectRef idx="1">
            <a:schemeClr val="accent4"/>
          </a:effectRef>
          <a:fontRef idx="minor">
            <a:schemeClr val="tx1"/>
          </a:fontRef>
        </p:style>
        <p:txBody>
          <a:bodyPr/>
          <a:lstStyle/>
          <a:p>
            <a:endParaRPr lang="zh-CN" altLang="en-US"/>
          </a:p>
        </p:txBody>
      </p:sp>
      <p:sp>
        <p:nvSpPr>
          <p:cNvPr id="69" name="矩形 68"/>
          <p:cNvSpPr/>
          <p:nvPr/>
        </p:nvSpPr>
        <p:spPr>
          <a:xfrm>
            <a:off x="2520655" y="2987618"/>
            <a:ext cx="7620000" cy="80159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zh-CN" altLang="en-US" sz="1400" dirty="0">
              <a:latin typeface="微软雅黑" charset="0"/>
              <a:ea typeface="微软雅黑" charset="0"/>
            </a:endParaRPr>
          </a:p>
        </p:txBody>
      </p:sp>
      <p:sp>
        <p:nvSpPr>
          <p:cNvPr id="70" name="文本框 14"/>
          <p:cNvSpPr/>
          <p:nvPr/>
        </p:nvSpPr>
        <p:spPr>
          <a:xfrm>
            <a:off x="2543976" y="3003660"/>
            <a:ext cx="1908313" cy="8379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200" dirty="0">
                <a:latin typeface="微软雅黑" charset="0"/>
                <a:ea typeface="微软雅黑" charset="0"/>
                <a:cs typeface="微软雅黑" charset="0"/>
              </a:rPr>
              <a:t>从</a:t>
            </a:r>
            <a:r>
              <a:rPr lang="en-US" altLang="zh-CN" sz="1200" dirty="0">
                <a:latin typeface="微软雅黑" charset="0"/>
                <a:ea typeface="微软雅黑" charset="0"/>
                <a:cs typeface="微软雅黑" charset="0"/>
              </a:rPr>
              <a:t>0</a:t>
            </a:r>
            <a:r>
              <a:rPr lang="zh-CN" altLang="en-US" sz="1200" dirty="0">
                <a:latin typeface="微软雅黑" charset="0"/>
                <a:ea typeface="微软雅黑" charset="0"/>
                <a:cs typeface="微软雅黑" charset="0"/>
              </a:rPr>
              <a:t>到</a:t>
            </a:r>
            <a:r>
              <a:rPr lang="en-US" altLang="zh-CN" sz="1200" dirty="0">
                <a:latin typeface="微软雅黑" charset="0"/>
                <a:ea typeface="微软雅黑" charset="0"/>
                <a:cs typeface="微软雅黑" charset="0"/>
              </a:rPr>
              <a:t>1</a:t>
            </a:r>
            <a:r>
              <a:rPr lang="zh-CN" altLang="en-US" sz="1200" dirty="0">
                <a:latin typeface="微软雅黑" charset="0"/>
                <a:ea typeface="微软雅黑" charset="0"/>
                <a:cs typeface="微软雅黑" charset="0"/>
              </a:rPr>
              <a:t>验证</a:t>
            </a:r>
            <a:endParaRPr lang="en-US" altLang="zh-CN" sz="1200" dirty="0">
              <a:latin typeface="微软雅黑" charset="0"/>
              <a:ea typeface="微软雅黑" charset="0"/>
              <a:cs typeface="微软雅黑" charset="0"/>
            </a:endParaRPr>
          </a:p>
          <a:p>
            <a:pPr algn="ctr">
              <a:buClr>
                <a:srgbClr val="2D97C8"/>
              </a:buClr>
            </a:pPr>
            <a:r>
              <a:rPr lang="zh-CN" altLang="en-US" sz="1200" dirty="0">
                <a:latin typeface="微软雅黑" charset="0"/>
                <a:ea typeface="微软雅黑" charset="0"/>
                <a:cs typeface="微软雅黑" charset="0"/>
              </a:rPr>
              <a:t>特儿市场对运动需求</a:t>
            </a:r>
            <a:endParaRPr lang="en-US" altLang="zh-CN" sz="1200" dirty="0">
              <a:latin typeface="微软雅黑" charset="0"/>
              <a:ea typeface="微软雅黑" charset="0"/>
              <a:cs typeface="微软雅黑" charset="0"/>
            </a:endParaRPr>
          </a:p>
          <a:p>
            <a:pPr algn="ctr">
              <a:buClr>
                <a:srgbClr val="2D97C8"/>
              </a:buClr>
            </a:pPr>
            <a:r>
              <a:rPr lang="en-US" altLang="zh-CN" sz="1200" dirty="0">
                <a:latin typeface="微软雅黑" charset="0"/>
                <a:ea typeface="微软雅黑" charset="0"/>
                <a:cs typeface="微软雅黑" charset="0"/>
              </a:rPr>
              <a:t>2018-2021</a:t>
            </a:r>
            <a:endParaRPr lang="zh-CN" altLang="en-US" sz="1200" dirty="0">
              <a:latin typeface="微软雅黑" charset="0"/>
              <a:ea typeface="微软雅黑" charset="0"/>
              <a:cs typeface="微软雅黑" charset="0"/>
            </a:endParaRPr>
          </a:p>
        </p:txBody>
      </p:sp>
      <p:sp>
        <p:nvSpPr>
          <p:cNvPr id="71" name="文本框 16"/>
          <p:cNvSpPr/>
          <p:nvPr/>
        </p:nvSpPr>
        <p:spPr>
          <a:xfrm>
            <a:off x="4320597" y="3008600"/>
            <a:ext cx="1908313" cy="8379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200" dirty="0">
                <a:latin typeface="微软雅黑" charset="0"/>
                <a:ea typeface="微软雅黑" charset="0"/>
                <a:cs typeface="微软雅黑" charset="0"/>
              </a:rPr>
              <a:t>医疗增值</a:t>
            </a:r>
            <a:endParaRPr lang="en-US" altLang="zh-CN" sz="1200" dirty="0">
              <a:latin typeface="微软雅黑" charset="0"/>
              <a:ea typeface="微软雅黑" charset="0"/>
              <a:cs typeface="微软雅黑" charset="0"/>
            </a:endParaRPr>
          </a:p>
          <a:p>
            <a:pPr algn="ctr">
              <a:buClr>
                <a:srgbClr val="2D97C8"/>
              </a:buClr>
            </a:pPr>
            <a:r>
              <a:rPr lang="zh-CN" altLang="en-US" sz="1200" dirty="0">
                <a:latin typeface="微软雅黑" charset="0"/>
                <a:ea typeface="微软雅黑" charset="0"/>
                <a:cs typeface="微软雅黑" charset="0"/>
              </a:rPr>
              <a:t>增加运动康复属性</a:t>
            </a:r>
            <a:endParaRPr lang="en-US" altLang="zh-CN" sz="1200" dirty="0">
              <a:latin typeface="微软雅黑" charset="0"/>
              <a:ea typeface="微软雅黑" charset="0"/>
              <a:cs typeface="微软雅黑" charset="0"/>
            </a:endParaRPr>
          </a:p>
          <a:p>
            <a:pPr algn="ctr">
              <a:buClr>
                <a:srgbClr val="2D97C8"/>
              </a:buClr>
            </a:pPr>
            <a:r>
              <a:rPr lang="en-US" altLang="zh-CN" sz="1200" dirty="0">
                <a:latin typeface="微软雅黑" charset="0"/>
                <a:ea typeface="微软雅黑" charset="0"/>
                <a:cs typeface="微软雅黑" charset="0"/>
              </a:rPr>
              <a:t>2022-2023</a:t>
            </a:r>
            <a:endParaRPr lang="zh-CN" altLang="en-US" sz="1200" dirty="0">
              <a:latin typeface="微软雅黑" charset="0"/>
              <a:ea typeface="微软雅黑" charset="0"/>
              <a:cs typeface="微软雅黑" charset="0"/>
            </a:endParaRPr>
          </a:p>
        </p:txBody>
      </p:sp>
      <p:sp>
        <p:nvSpPr>
          <p:cNvPr id="72" name="文本框 18"/>
          <p:cNvSpPr/>
          <p:nvPr/>
        </p:nvSpPr>
        <p:spPr>
          <a:xfrm>
            <a:off x="6131537" y="3006106"/>
            <a:ext cx="1908313" cy="8379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200" dirty="0">
                <a:latin typeface="微软雅黑" charset="0"/>
                <a:ea typeface="微软雅黑" charset="0"/>
                <a:cs typeface="微软雅黑" charset="0"/>
              </a:rPr>
              <a:t>数据化、标准化</a:t>
            </a:r>
            <a:endParaRPr lang="en-US" altLang="zh-CN" sz="1200" dirty="0">
              <a:latin typeface="微软雅黑" charset="0"/>
              <a:ea typeface="微软雅黑" charset="0"/>
              <a:cs typeface="微软雅黑" charset="0"/>
            </a:endParaRPr>
          </a:p>
          <a:p>
            <a:pPr algn="ctr">
              <a:buClr>
                <a:srgbClr val="2D97C8"/>
              </a:buClr>
            </a:pPr>
            <a:r>
              <a:rPr lang="zh-CN" altLang="en-US" sz="1200" dirty="0">
                <a:latin typeface="微软雅黑" charset="0"/>
                <a:ea typeface="微软雅黑" charset="0"/>
                <a:cs typeface="微软雅黑" charset="0"/>
              </a:rPr>
              <a:t>从传统体育公司蜕变</a:t>
            </a:r>
            <a:endParaRPr lang="en-US" altLang="zh-CN" sz="1200" dirty="0">
              <a:latin typeface="微软雅黑" charset="0"/>
              <a:ea typeface="微软雅黑" charset="0"/>
              <a:cs typeface="微软雅黑" charset="0"/>
            </a:endParaRPr>
          </a:p>
          <a:p>
            <a:pPr algn="ctr">
              <a:buClr>
                <a:srgbClr val="2D97C8"/>
              </a:buClr>
            </a:pPr>
            <a:r>
              <a:rPr lang="en-US" altLang="zh-CN" sz="1200" dirty="0">
                <a:latin typeface="微软雅黑" charset="0"/>
                <a:ea typeface="微软雅黑" charset="0"/>
                <a:cs typeface="微软雅黑" charset="0"/>
              </a:rPr>
              <a:t>2022-2023</a:t>
            </a:r>
            <a:endParaRPr lang="zh-CN" altLang="en-US" sz="1200" dirty="0">
              <a:latin typeface="微软雅黑" charset="0"/>
              <a:ea typeface="微软雅黑" charset="0"/>
              <a:cs typeface="微软雅黑" charset="0"/>
            </a:endParaRPr>
          </a:p>
        </p:txBody>
      </p:sp>
      <p:sp>
        <p:nvSpPr>
          <p:cNvPr id="73" name="文本框 20"/>
          <p:cNvSpPr/>
          <p:nvPr/>
        </p:nvSpPr>
        <p:spPr>
          <a:xfrm>
            <a:off x="8021266" y="2998718"/>
            <a:ext cx="2126975" cy="8379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200" dirty="0">
                <a:latin typeface="微软雅黑" charset="0"/>
                <a:ea typeface="微软雅黑" charset="0"/>
                <a:cs typeface="微软雅黑" charset="0"/>
              </a:rPr>
              <a:t>复制</a:t>
            </a:r>
            <a:endParaRPr lang="en-US" altLang="zh-CN" sz="1200" dirty="0">
              <a:latin typeface="微软雅黑" charset="0"/>
              <a:ea typeface="微软雅黑" charset="0"/>
              <a:cs typeface="微软雅黑" charset="0"/>
            </a:endParaRPr>
          </a:p>
          <a:p>
            <a:pPr algn="ctr">
              <a:buClr>
                <a:srgbClr val="2D97C8"/>
              </a:buClr>
            </a:pPr>
            <a:r>
              <a:rPr lang="zh-CN" altLang="en-US" sz="1200" dirty="0">
                <a:latin typeface="微软雅黑" charset="0"/>
                <a:ea typeface="微软雅黑" charset="0"/>
                <a:cs typeface="微软雅黑" charset="0"/>
              </a:rPr>
              <a:t>多品类、多城市、结合线上</a:t>
            </a:r>
            <a:endParaRPr lang="en-US" altLang="zh-CN" sz="1200" dirty="0">
              <a:latin typeface="微软雅黑" charset="0"/>
              <a:ea typeface="微软雅黑" charset="0"/>
              <a:cs typeface="微软雅黑" charset="0"/>
            </a:endParaRPr>
          </a:p>
          <a:p>
            <a:pPr algn="ctr">
              <a:buClr>
                <a:srgbClr val="2D97C8"/>
              </a:buClr>
            </a:pPr>
            <a:r>
              <a:rPr lang="en-US" altLang="zh-CN" sz="1200" dirty="0">
                <a:latin typeface="微软雅黑" charset="0"/>
                <a:ea typeface="微软雅黑" charset="0"/>
                <a:cs typeface="微软雅黑" charset="0"/>
              </a:rPr>
              <a:t>2023-2025</a:t>
            </a:r>
            <a:endParaRPr lang="zh-CN" altLang="en-US" sz="1200" dirty="0">
              <a:latin typeface="微软雅黑" charset="0"/>
              <a:ea typeface="微软雅黑" charset="0"/>
              <a:cs typeface="微软雅黑" charset="0"/>
            </a:endParaRPr>
          </a:p>
        </p:txBody>
      </p:sp>
      <p:sp>
        <p:nvSpPr>
          <p:cNvPr id="75" name="梯形 74"/>
          <p:cNvSpPr/>
          <p:nvPr/>
        </p:nvSpPr>
        <p:spPr>
          <a:xfrm>
            <a:off x="2507398" y="1029646"/>
            <a:ext cx="7620000" cy="492127"/>
          </a:xfrm>
          <a:prstGeom prst="trapezoid">
            <a:avLst>
              <a:gd name="adj" fmla="val 90354"/>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00" b="1" kern="0" dirty="0">
                <a:solidFill>
                  <a:prstClr val="white"/>
                </a:solidFill>
                <a:latin typeface="微软雅黑" charset="0"/>
                <a:ea typeface="微软雅黑" charset="0"/>
                <a:cs typeface="Arial" panose="020B0604020202020204" pitchFamily="34" charset="0"/>
              </a:rPr>
              <a:t>让中国每一个孩子，都能获得运动的快乐和健康</a:t>
            </a:r>
            <a:endParaRPr lang="zh-CN" altLang="en-US" sz="1300" b="1" kern="0" dirty="0">
              <a:solidFill>
                <a:prstClr val="white"/>
              </a:solidFill>
              <a:latin typeface="微软雅黑" charset="0"/>
              <a:ea typeface="微软雅黑" charset="0"/>
              <a:cs typeface="Arial" panose="020B0604020202020204" pitchFamily="34" charset="0"/>
            </a:endParaRPr>
          </a:p>
        </p:txBody>
      </p:sp>
      <p:sp>
        <p:nvSpPr>
          <p:cNvPr id="76" name="矩形 75"/>
          <p:cNvSpPr/>
          <p:nvPr/>
        </p:nvSpPr>
        <p:spPr>
          <a:xfrm>
            <a:off x="2507398" y="1568603"/>
            <a:ext cx="7620000" cy="6189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300" dirty="0">
                <a:solidFill>
                  <a:schemeClr val="tx1"/>
                </a:solidFill>
                <a:latin typeface="微软雅黑" charset="0"/>
                <a:ea typeface="微软雅黑" charset="0"/>
                <a:cs typeface="微软雅黑" charset="0"/>
              </a:rPr>
              <a:t>解决中国</a:t>
            </a:r>
            <a:r>
              <a:rPr lang="en-US" altLang="zh-CN" sz="1300" dirty="0">
                <a:solidFill>
                  <a:schemeClr val="tx1"/>
                </a:solidFill>
                <a:latin typeface="微软雅黑" charset="0"/>
                <a:ea typeface="微软雅黑" charset="0"/>
                <a:cs typeface="微软雅黑" charset="0"/>
              </a:rPr>
              <a:t>250</a:t>
            </a:r>
            <a:r>
              <a:rPr lang="zh-CN" altLang="en-US" sz="1300" dirty="0">
                <a:solidFill>
                  <a:schemeClr val="tx1"/>
                </a:solidFill>
                <a:latin typeface="微软雅黑" charset="0"/>
                <a:ea typeface="微软雅黑" charset="0"/>
                <a:cs typeface="微软雅黑" charset="0"/>
              </a:rPr>
              <a:t>万大龄特殊残障孩子“缺乏运动环境、缺少康复路径”的社会问题</a:t>
            </a:r>
            <a:endParaRPr lang="en-US" altLang="zh-CN" sz="1300" dirty="0">
              <a:solidFill>
                <a:schemeClr val="tx1"/>
              </a:solidFill>
              <a:latin typeface="微软雅黑" charset="0"/>
              <a:ea typeface="微软雅黑" charset="0"/>
              <a:cs typeface="微软雅黑" charset="0"/>
            </a:endParaRPr>
          </a:p>
          <a:p>
            <a:pPr algn="ctr">
              <a:lnSpc>
                <a:spcPct val="150000"/>
              </a:lnSpc>
            </a:pPr>
            <a:r>
              <a:rPr lang="zh-CN" altLang="en-US" sz="1300" dirty="0">
                <a:solidFill>
                  <a:schemeClr val="tx1"/>
                </a:solidFill>
                <a:latin typeface="微软雅黑" charset="0"/>
                <a:ea typeface="微软雅黑" charset="0"/>
                <a:cs typeface="微软雅黑" charset="0"/>
              </a:rPr>
              <a:t>让运动改造大脑，改变生活</a:t>
            </a:r>
            <a:endParaRPr lang="zh-CN" altLang="en-US" sz="1300" dirty="0">
              <a:solidFill>
                <a:schemeClr val="tx1"/>
              </a:solidFill>
              <a:latin typeface="微软雅黑" charset="0"/>
              <a:ea typeface="微软雅黑" charset="0"/>
              <a:cs typeface="微软雅黑" charset="0"/>
            </a:endParaRPr>
          </a:p>
        </p:txBody>
      </p:sp>
      <p:sp>
        <p:nvSpPr>
          <p:cNvPr id="77" name="矩形 76"/>
          <p:cNvSpPr/>
          <p:nvPr/>
        </p:nvSpPr>
        <p:spPr>
          <a:xfrm>
            <a:off x="2520655" y="2209429"/>
            <a:ext cx="7620000" cy="771809"/>
          </a:xfrm>
          <a:prstGeom prst="rect">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00" b="1" kern="0" dirty="0">
                <a:solidFill>
                  <a:prstClr val="white"/>
                </a:solidFill>
                <a:latin typeface="微软雅黑" charset="0"/>
                <a:ea typeface="微软雅黑" charset="0"/>
                <a:cs typeface="微软雅黑" charset="0"/>
              </a:rPr>
              <a:t>每年教全国</a:t>
            </a:r>
            <a:r>
              <a:rPr lang="en-US" altLang="zh-CN" sz="1300" b="1" kern="0" dirty="0">
                <a:solidFill>
                  <a:prstClr val="white"/>
                </a:solidFill>
                <a:latin typeface="微软雅黑" charset="0"/>
                <a:ea typeface="微软雅黑" charset="0"/>
                <a:cs typeface="微软雅黑" charset="0"/>
              </a:rPr>
              <a:t>1</a:t>
            </a:r>
            <a:r>
              <a:rPr lang="zh-CN" altLang="en-US" sz="1300" b="1" kern="0" dirty="0">
                <a:solidFill>
                  <a:prstClr val="white"/>
                </a:solidFill>
                <a:latin typeface="微软雅黑" charset="0"/>
                <a:ea typeface="微软雅黑" charset="0"/>
                <a:cs typeface="微软雅黑" charset="0"/>
              </a:rPr>
              <a:t>万名孩子，每个孩子背后是</a:t>
            </a:r>
            <a:r>
              <a:rPr lang="en-US" altLang="zh-CN" sz="1300" b="1" kern="0" dirty="0">
                <a:solidFill>
                  <a:prstClr val="white"/>
                </a:solidFill>
                <a:latin typeface="微软雅黑" charset="0"/>
                <a:ea typeface="微软雅黑" charset="0"/>
                <a:cs typeface="微软雅黑" charset="0"/>
              </a:rPr>
              <a:t>1</a:t>
            </a:r>
            <a:r>
              <a:rPr lang="zh-CN" altLang="en-US" sz="1300" b="1" kern="0" dirty="0">
                <a:solidFill>
                  <a:prstClr val="white"/>
                </a:solidFill>
                <a:latin typeface="微软雅黑" charset="0"/>
                <a:ea typeface="微软雅黑" charset="0"/>
                <a:cs typeface="微软雅黑" charset="0"/>
              </a:rPr>
              <a:t>个家庭，通过</a:t>
            </a:r>
            <a:r>
              <a:rPr lang="en-US" altLang="zh-CN" sz="1300" b="1" kern="0" dirty="0">
                <a:solidFill>
                  <a:prstClr val="white"/>
                </a:solidFill>
                <a:latin typeface="微软雅黑" charset="0"/>
                <a:ea typeface="微软雅黑" charset="0"/>
                <a:cs typeface="微软雅黑" charset="0"/>
              </a:rPr>
              <a:t>1%</a:t>
            </a:r>
            <a:r>
              <a:rPr lang="zh-CN" altLang="en-US" sz="1300" b="1" kern="0" dirty="0">
                <a:solidFill>
                  <a:prstClr val="white"/>
                </a:solidFill>
                <a:latin typeface="微软雅黑" charset="0"/>
                <a:ea typeface="微软雅黑" charset="0"/>
                <a:cs typeface="微软雅黑" charset="0"/>
              </a:rPr>
              <a:t>带动其余</a:t>
            </a:r>
            <a:r>
              <a:rPr lang="en-US" altLang="zh-CN" sz="1300" b="1" kern="0" dirty="0">
                <a:solidFill>
                  <a:prstClr val="white"/>
                </a:solidFill>
                <a:latin typeface="微软雅黑" charset="0"/>
                <a:ea typeface="微软雅黑" charset="0"/>
                <a:cs typeface="微软雅黑" charset="0"/>
              </a:rPr>
              <a:t>250</a:t>
            </a:r>
            <a:r>
              <a:rPr lang="zh-CN" altLang="en-US" sz="1300" b="1" kern="0" dirty="0">
                <a:solidFill>
                  <a:prstClr val="white"/>
                </a:solidFill>
                <a:latin typeface="微软雅黑" charset="0"/>
                <a:ea typeface="微软雅黑" charset="0"/>
                <a:cs typeface="微软雅黑" charset="0"/>
              </a:rPr>
              <a:t>万家庭</a:t>
            </a:r>
            <a:endParaRPr lang="en-US" altLang="zh-CN" sz="1300" b="1" kern="0" dirty="0">
              <a:solidFill>
                <a:prstClr val="white"/>
              </a:solidFill>
              <a:latin typeface="微软雅黑" charset="0"/>
              <a:ea typeface="微软雅黑" charset="0"/>
              <a:cs typeface="微软雅黑" charset="0"/>
            </a:endParaRPr>
          </a:p>
          <a:p>
            <a:pPr algn="ctr"/>
            <a:r>
              <a:rPr lang="zh-CN" altLang="en-US" sz="1300" b="1" kern="0" dirty="0">
                <a:solidFill>
                  <a:prstClr val="white"/>
                </a:solidFill>
                <a:latin typeface="微软雅黑" charset="0"/>
                <a:ea typeface="微软雅黑" charset="0"/>
                <a:cs typeface="微软雅黑" charset="0"/>
              </a:rPr>
              <a:t>打造成中国大龄（6-18岁）特儿运动康复的第一品牌</a:t>
            </a:r>
            <a:endParaRPr lang="zh-CN" altLang="en-US" sz="1300" b="1" kern="0" dirty="0">
              <a:solidFill>
                <a:prstClr val="white"/>
              </a:solidFill>
              <a:latin typeface="微软雅黑" charset="0"/>
              <a:ea typeface="微软雅黑" charset="0"/>
              <a:cs typeface="微软雅黑" charset="0"/>
            </a:endParaRPr>
          </a:p>
        </p:txBody>
      </p:sp>
      <p:sp>
        <p:nvSpPr>
          <p:cNvPr id="78" name="矩形 77"/>
          <p:cNvSpPr/>
          <p:nvPr/>
        </p:nvSpPr>
        <p:spPr>
          <a:xfrm>
            <a:off x="2520656" y="4824540"/>
            <a:ext cx="1666630" cy="801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200" dirty="0">
                <a:latin typeface="微软雅黑" charset="0"/>
                <a:ea typeface="微软雅黑" charset="0"/>
              </a:rPr>
              <a:t>改变用户心智，不只是羽毛球等运动，而是由医学机构参与授课、评测的康复课程</a:t>
            </a:r>
            <a:endParaRPr lang="zh-CN" altLang="en-US" sz="1200" dirty="0">
              <a:latin typeface="微软雅黑" charset="0"/>
              <a:ea typeface="微软雅黑" charset="0"/>
            </a:endParaRPr>
          </a:p>
        </p:txBody>
      </p:sp>
      <p:sp>
        <p:nvSpPr>
          <p:cNvPr id="79" name="矩形 78"/>
          <p:cNvSpPr/>
          <p:nvPr/>
        </p:nvSpPr>
        <p:spPr>
          <a:xfrm>
            <a:off x="4251695" y="4822873"/>
            <a:ext cx="2022948" cy="801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200" dirty="0">
                <a:latin typeface="微软雅黑" charset="0"/>
                <a:ea typeface="微软雅黑" charset="0"/>
                <a:cs typeface="微软雅黑" charset="0"/>
              </a:rPr>
              <a:t>家长端、教师端、管理端三端流程标准化</a:t>
            </a:r>
            <a:r>
              <a:rPr lang="en-US" altLang="zh-CN" sz="1200" dirty="0">
                <a:latin typeface="微软雅黑" charset="0"/>
                <a:ea typeface="微软雅黑" charset="0"/>
                <a:cs typeface="微软雅黑" charset="0"/>
              </a:rPr>
              <a:t>+</a:t>
            </a:r>
            <a:r>
              <a:rPr lang="zh-CN" altLang="en-US" sz="1200" dirty="0">
                <a:latin typeface="微软雅黑" charset="0"/>
                <a:ea typeface="微软雅黑" charset="0"/>
                <a:cs typeface="微软雅黑" charset="0"/>
              </a:rPr>
              <a:t>数据化建立特儿运动教育开放平台</a:t>
            </a:r>
            <a:endParaRPr lang="zh-CN" altLang="en-US" sz="1200" dirty="0">
              <a:latin typeface="微软雅黑" charset="0"/>
              <a:ea typeface="微软雅黑" charset="0"/>
              <a:cs typeface="微软雅黑" charset="0"/>
            </a:endParaRPr>
          </a:p>
        </p:txBody>
      </p:sp>
      <p:sp>
        <p:nvSpPr>
          <p:cNvPr id="80" name="矩形 79"/>
          <p:cNvSpPr/>
          <p:nvPr/>
        </p:nvSpPr>
        <p:spPr>
          <a:xfrm>
            <a:off x="6337284" y="4822873"/>
            <a:ext cx="1328119"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100" dirty="0">
                <a:solidFill>
                  <a:schemeClr val="tx1"/>
                </a:solidFill>
                <a:latin typeface="微软雅黑" charset="0"/>
                <a:ea typeface="微软雅黑" charset="0"/>
                <a:cs typeface="微软雅黑" charset="0"/>
              </a:rPr>
              <a:t>打造特奥赛事</a:t>
            </a:r>
            <a:r>
              <a:rPr lang="en-US" altLang="zh-CN" sz="1100" dirty="0">
                <a:solidFill>
                  <a:schemeClr val="tx1"/>
                </a:solidFill>
                <a:latin typeface="微软雅黑" charset="0"/>
                <a:ea typeface="微软雅黑" charset="0"/>
                <a:cs typeface="微软雅黑" charset="0"/>
              </a:rPr>
              <a:t>IP</a:t>
            </a:r>
            <a:endParaRPr lang="en-US" altLang="zh-CN" sz="1100" dirty="0">
              <a:solidFill>
                <a:schemeClr val="tx1"/>
              </a:solidFill>
              <a:latin typeface="微软雅黑" charset="0"/>
              <a:ea typeface="微软雅黑" charset="0"/>
              <a:cs typeface="微软雅黑" charset="0"/>
            </a:endParaRPr>
          </a:p>
          <a:p>
            <a:pPr algn="just"/>
            <a:r>
              <a:rPr lang="zh-CN" altLang="en-US" sz="1100" dirty="0">
                <a:solidFill>
                  <a:schemeClr val="tx1"/>
                </a:solidFill>
                <a:latin typeface="微软雅黑" charset="0"/>
                <a:ea typeface="微软雅黑" charset="0"/>
                <a:cs typeface="微软雅黑" charset="0"/>
              </a:rPr>
              <a:t>打造标准化特殊学校校园服务</a:t>
            </a:r>
            <a:endParaRPr lang="zh-CN" altLang="en-US" sz="1100" dirty="0">
              <a:solidFill>
                <a:schemeClr val="tx1"/>
              </a:solidFill>
              <a:latin typeface="微软雅黑" charset="0"/>
              <a:ea typeface="微软雅黑" charset="0"/>
              <a:cs typeface="微软雅黑" charset="0"/>
            </a:endParaRPr>
          </a:p>
        </p:txBody>
      </p:sp>
      <p:sp>
        <p:nvSpPr>
          <p:cNvPr id="81" name="矩形 80"/>
          <p:cNvSpPr/>
          <p:nvPr/>
        </p:nvSpPr>
        <p:spPr>
          <a:xfrm>
            <a:off x="7727817" y="4822873"/>
            <a:ext cx="1328119"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100" dirty="0">
                <a:solidFill>
                  <a:schemeClr val="tx1"/>
                </a:solidFill>
                <a:latin typeface="微软雅黑" charset="0"/>
                <a:ea typeface="微软雅黑" charset="0"/>
              </a:rPr>
              <a:t>拓展品类，面向全国，游泳、篮球、少儿田径等</a:t>
            </a:r>
            <a:endParaRPr lang="zh-CN" altLang="en-US" sz="1100" dirty="0">
              <a:solidFill>
                <a:schemeClr val="tx1"/>
              </a:solidFill>
              <a:latin typeface="微软雅黑" charset="0"/>
              <a:ea typeface="微软雅黑" charset="0"/>
            </a:endParaRPr>
          </a:p>
        </p:txBody>
      </p:sp>
      <p:sp>
        <p:nvSpPr>
          <p:cNvPr id="82" name="矩形 81"/>
          <p:cNvSpPr/>
          <p:nvPr/>
        </p:nvSpPr>
        <p:spPr>
          <a:xfrm>
            <a:off x="9118350" y="4822873"/>
            <a:ext cx="1022305"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100" dirty="0">
                <a:solidFill>
                  <a:schemeClr val="tx1"/>
                </a:solidFill>
                <a:latin typeface="微软雅黑" charset="0"/>
                <a:ea typeface="微软雅黑" charset="0"/>
                <a:cs typeface="微软雅黑" charset="0"/>
              </a:rPr>
              <a:t>特殊儿童版</a:t>
            </a:r>
            <a:r>
              <a:rPr lang="en-US" altLang="zh-CN" sz="1100" dirty="0">
                <a:solidFill>
                  <a:schemeClr val="tx1"/>
                </a:solidFill>
                <a:latin typeface="微软雅黑" charset="0"/>
                <a:ea typeface="微软雅黑" charset="0"/>
                <a:cs typeface="微软雅黑" charset="0"/>
              </a:rPr>
              <a:t>KEEP</a:t>
            </a:r>
            <a:r>
              <a:rPr lang="zh-CN" altLang="en-US" sz="1100" dirty="0">
                <a:solidFill>
                  <a:schemeClr val="tx1"/>
                </a:solidFill>
                <a:latin typeface="微软雅黑" charset="0"/>
                <a:ea typeface="微软雅黑" charset="0"/>
                <a:cs typeface="微软雅黑" charset="0"/>
              </a:rPr>
              <a:t>，为线下引流</a:t>
            </a:r>
            <a:endParaRPr lang="zh-CN" altLang="en-US" sz="1100" dirty="0">
              <a:solidFill>
                <a:schemeClr val="tx1"/>
              </a:solidFill>
              <a:latin typeface="微软雅黑" charset="0"/>
              <a:ea typeface="微软雅黑" charset="0"/>
              <a:cs typeface="微软雅黑" charset="0"/>
            </a:endParaRPr>
          </a:p>
        </p:txBody>
      </p:sp>
      <p:sp>
        <p:nvSpPr>
          <p:cNvPr id="83" name="箭头: V 形 82"/>
          <p:cNvSpPr/>
          <p:nvPr/>
        </p:nvSpPr>
        <p:spPr>
          <a:xfrm>
            <a:off x="4266701" y="3188507"/>
            <a:ext cx="233134" cy="508167"/>
          </a:xfrm>
          <a:prstGeom prst="chevron">
            <a:avLst>
              <a:gd name="adj" fmla="val 72893"/>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latin typeface="微软雅黑" charset="0"/>
              <a:ea typeface="微软雅黑" charset="0"/>
            </a:endParaRPr>
          </a:p>
        </p:txBody>
      </p:sp>
      <p:sp>
        <p:nvSpPr>
          <p:cNvPr id="84" name="箭头: V 形 83"/>
          <p:cNvSpPr/>
          <p:nvPr/>
        </p:nvSpPr>
        <p:spPr>
          <a:xfrm>
            <a:off x="5998575" y="3178164"/>
            <a:ext cx="233134" cy="508167"/>
          </a:xfrm>
          <a:prstGeom prst="chevron">
            <a:avLst>
              <a:gd name="adj" fmla="val 72893"/>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latin typeface="微软雅黑" charset="0"/>
              <a:ea typeface="微软雅黑" charset="0"/>
            </a:endParaRPr>
          </a:p>
        </p:txBody>
      </p:sp>
      <p:sp>
        <p:nvSpPr>
          <p:cNvPr id="85" name="箭头: V 形 84"/>
          <p:cNvSpPr/>
          <p:nvPr/>
        </p:nvSpPr>
        <p:spPr>
          <a:xfrm>
            <a:off x="7813998" y="3182773"/>
            <a:ext cx="233134" cy="508167"/>
          </a:xfrm>
          <a:prstGeom prst="chevron">
            <a:avLst>
              <a:gd name="adj" fmla="val 72893"/>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latin typeface="微软雅黑" charset="0"/>
              <a:ea typeface="微软雅黑" charset="0"/>
            </a:endParaRPr>
          </a:p>
        </p:txBody>
      </p:sp>
      <p:sp>
        <p:nvSpPr>
          <p:cNvPr id="86" name="文本框 54"/>
          <p:cNvSpPr/>
          <p:nvPr/>
        </p:nvSpPr>
        <p:spPr>
          <a:xfrm>
            <a:off x="2700029" y="4049241"/>
            <a:ext cx="1333500" cy="522401"/>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200" dirty="0">
                <a:latin typeface="微软雅黑" charset="0"/>
                <a:ea typeface="微软雅黑" charset="0"/>
                <a:cs typeface="Heiti SC Light" panose="02000000000000000000" charset="-122"/>
              </a:rPr>
              <a:t>自主研发更多</a:t>
            </a:r>
            <a:endParaRPr lang="en-US" altLang="zh-CN" sz="1200" dirty="0">
              <a:latin typeface="微软雅黑" charset="0"/>
              <a:ea typeface="微软雅黑" charset="0"/>
              <a:cs typeface="Heiti SC Light" panose="02000000000000000000" charset="-122"/>
            </a:endParaRPr>
          </a:p>
          <a:p>
            <a:pPr algn="ctr">
              <a:buClr>
                <a:srgbClr val="2D97C8"/>
              </a:buClr>
            </a:pPr>
            <a:r>
              <a:rPr lang="zh-CN" altLang="en-US" sz="1200" dirty="0">
                <a:latin typeface="微软雅黑" charset="0"/>
                <a:ea typeface="微软雅黑" charset="0"/>
                <a:cs typeface="Heiti SC Light" panose="02000000000000000000" charset="-122"/>
              </a:rPr>
              <a:t>运动康复课程</a:t>
            </a:r>
            <a:endParaRPr lang="zh-CN" altLang="en-US" sz="1200" dirty="0">
              <a:latin typeface="微软雅黑" charset="0"/>
              <a:ea typeface="微软雅黑" charset="0"/>
              <a:cs typeface="Heiti SC Light" panose="02000000000000000000" charset="-122"/>
            </a:endParaRPr>
          </a:p>
        </p:txBody>
      </p:sp>
      <p:sp>
        <p:nvSpPr>
          <p:cNvPr id="87" name="文本框 55"/>
          <p:cNvSpPr/>
          <p:nvPr/>
        </p:nvSpPr>
        <p:spPr>
          <a:xfrm>
            <a:off x="4234964" y="4049243"/>
            <a:ext cx="1307325" cy="522399"/>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200" dirty="0">
                <a:latin typeface="微软雅黑" charset="0"/>
                <a:ea typeface="微软雅黑" charset="0"/>
                <a:cs typeface="Heiti SC Light" panose="02000000000000000000" charset="-122"/>
              </a:rPr>
              <a:t>校园产品</a:t>
            </a:r>
            <a:endParaRPr lang="en-US" altLang="zh-CN" sz="1200" dirty="0">
              <a:latin typeface="微软雅黑" charset="0"/>
              <a:ea typeface="微软雅黑" charset="0"/>
              <a:cs typeface="Heiti SC Light" panose="02000000000000000000" charset="-122"/>
            </a:endParaRPr>
          </a:p>
          <a:p>
            <a:pPr algn="ctr">
              <a:buClr>
                <a:srgbClr val="2D97C8"/>
              </a:buClr>
            </a:pPr>
            <a:r>
              <a:rPr lang="zh-CN" altLang="en-US" sz="1200" dirty="0">
                <a:latin typeface="微软雅黑" charset="0"/>
                <a:ea typeface="微软雅黑" charset="0"/>
                <a:cs typeface="Heiti SC Light" panose="02000000000000000000" charset="-122"/>
              </a:rPr>
              <a:t>标准化</a:t>
            </a:r>
            <a:endParaRPr lang="zh-CN" altLang="en-US" sz="1200" dirty="0">
              <a:latin typeface="微软雅黑" charset="0"/>
              <a:ea typeface="微软雅黑" charset="0"/>
              <a:cs typeface="Heiti SC Light" panose="02000000000000000000" charset="-122"/>
            </a:endParaRPr>
          </a:p>
        </p:txBody>
      </p:sp>
      <p:sp>
        <p:nvSpPr>
          <p:cNvPr id="88" name="文本框 56"/>
          <p:cNvSpPr/>
          <p:nvPr/>
        </p:nvSpPr>
        <p:spPr>
          <a:xfrm>
            <a:off x="5813275" y="4049242"/>
            <a:ext cx="1988282" cy="522399"/>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200" dirty="0">
                <a:latin typeface="微软雅黑" charset="0"/>
                <a:ea typeface="微软雅黑" charset="0"/>
                <a:cs typeface="Heiti SC Light" panose="02000000000000000000" charset="-122"/>
              </a:rPr>
              <a:t>对内：端到端的数据化</a:t>
            </a:r>
            <a:endParaRPr lang="en-US" altLang="zh-CN" sz="1200" dirty="0">
              <a:latin typeface="微软雅黑" charset="0"/>
              <a:ea typeface="微软雅黑" charset="0"/>
              <a:cs typeface="Heiti SC Light" panose="02000000000000000000" charset="-122"/>
            </a:endParaRPr>
          </a:p>
          <a:p>
            <a:pPr algn="ctr">
              <a:buClr>
                <a:srgbClr val="2D97C8"/>
              </a:buClr>
            </a:pPr>
            <a:r>
              <a:rPr lang="zh-CN" altLang="en-US" sz="1200" dirty="0">
                <a:latin typeface="微软雅黑" charset="0"/>
                <a:ea typeface="微软雅黑" charset="0"/>
                <a:cs typeface="Heiti SC Light" panose="02000000000000000000" charset="-122"/>
              </a:rPr>
              <a:t>对外：建全国开放平台</a:t>
            </a:r>
            <a:endParaRPr lang="zh-CN" altLang="en-US" sz="1200" dirty="0">
              <a:latin typeface="微软雅黑" charset="0"/>
              <a:ea typeface="微软雅黑" charset="0"/>
              <a:cs typeface="Heiti SC Light" panose="02000000000000000000" charset="-122"/>
            </a:endParaRPr>
          </a:p>
        </p:txBody>
      </p:sp>
      <p:sp>
        <p:nvSpPr>
          <p:cNvPr id="89" name="文本框 57"/>
          <p:cNvSpPr/>
          <p:nvPr/>
        </p:nvSpPr>
        <p:spPr>
          <a:xfrm>
            <a:off x="8100134" y="4049242"/>
            <a:ext cx="847804" cy="522399"/>
          </a:xfrm>
          <a:prstGeom prst="rect">
            <a:avLst/>
          </a:prstGeom>
          <a:solidFill>
            <a:schemeClr val="bg1">
              <a:lumMod val="95000"/>
            </a:schemeClr>
          </a:solidFill>
          <a:ln w="28575">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algn="ctr">
              <a:defRPr>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2D97C8"/>
              </a:buClr>
            </a:pPr>
            <a:r>
              <a:rPr lang="zh-CN" altLang="en-US" sz="1200" dirty="0">
                <a:solidFill>
                  <a:schemeClr val="tx1"/>
                </a:solidFill>
                <a:latin typeface="微软雅黑" charset="0"/>
                <a:ea typeface="微软雅黑" charset="0"/>
                <a:cs typeface="微软雅黑" charset="0"/>
              </a:rPr>
              <a:t>打造</a:t>
            </a:r>
            <a:endParaRPr lang="en-US" altLang="zh-CN" sz="1200" dirty="0">
              <a:solidFill>
                <a:schemeClr val="tx1"/>
              </a:solidFill>
              <a:latin typeface="微软雅黑" charset="0"/>
              <a:ea typeface="微软雅黑" charset="0"/>
              <a:cs typeface="微软雅黑" charset="0"/>
            </a:endParaRPr>
          </a:p>
          <a:p>
            <a:pPr>
              <a:buClr>
                <a:srgbClr val="2D97C8"/>
              </a:buClr>
            </a:pPr>
            <a:r>
              <a:rPr lang="zh-CN" altLang="en-US" sz="1200" dirty="0">
                <a:solidFill>
                  <a:schemeClr val="tx1"/>
                </a:solidFill>
                <a:latin typeface="微软雅黑" charset="0"/>
                <a:ea typeface="微软雅黑" charset="0"/>
                <a:cs typeface="微软雅黑" charset="0"/>
              </a:rPr>
              <a:t>赛事</a:t>
            </a:r>
            <a:r>
              <a:rPr lang="en-US" altLang="zh-CN" sz="1200" dirty="0">
                <a:solidFill>
                  <a:schemeClr val="tx1"/>
                </a:solidFill>
                <a:latin typeface="微软雅黑" charset="0"/>
                <a:ea typeface="微软雅黑" charset="0"/>
                <a:cs typeface="微软雅黑" charset="0"/>
              </a:rPr>
              <a:t>IP</a:t>
            </a:r>
            <a:endParaRPr lang="zh-CN" altLang="en-US" sz="1200" dirty="0">
              <a:solidFill>
                <a:schemeClr val="tx1"/>
              </a:solidFill>
              <a:latin typeface="微软雅黑" charset="0"/>
              <a:ea typeface="微软雅黑" charset="0"/>
              <a:cs typeface="微软雅黑" charset="0"/>
            </a:endParaRPr>
          </a:p>
        </p:txBody>
      </p:sp>
      <p:sp>
        <p:nvSpPr>
          <p:cNvPr id="90" name="文本框 58"/>
          <p:cNvSpPr/>
          <p:nvPr/>
        </p:nvSpPr>
        <p:spPr>
          <a:xfrm>
            <a:off x="9105795" y="4051359"/>
            <a:ext cx="847804" cy="522399"/>
          </a:xfrm>
          <a:prstGeom prst="rect">
            <a:avLst/>
          </a:prstGeom>
          <a:solidFill>
            <a:schemeClr val="bg1">
              <a:lumMod val="95000"/>
            </a:schemeClr>
          </a:solidFill>
          <a:ln w="28575">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algn="ctr">
              <a:defRPr>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2D97C8"/>
              </a:buClr>
            </a:pPr>
            <a:r>
              <a:rPr lang="zh-CN" altLang="en-US" sz="1200" dirty="0">
                <a:solidFill>
                  <a:schemeClr val="tx1"/>
                </a:solidFill>
                <a:latin typeface="微软雅黑" charset="0"/>
                <a:ea typeface="微软雅黑" charset="0"/>
                <a:cs typeface="Heiti SC Light" panose="02000000000000000000" charset="-122"/>
              </a:rPr>
              <a:t>拓品类</a:t>
            </a:r>
            <a:endParaRPr lang="en-US" altLang="zh-CN" sz="1200" dirty="0">
              <a:solidFill>
                <a:schemeClr val="tx1"/>
              </a:solidFill>
              <a:latin typeface="微软雅黑" charset="0"/>
              <a:ea typeface="微软雅黑" charset="0"/>
              <a:cs typeface="Heiti SC Light" panose="02000000000000000000" charset="-122"/>
            </a:endParaRPr>
          </a:p>
          <a:p>
            <a:pPr>
              <a:buClr>
                <a:srgbClr val="2D97C8"/>
              </a:buClr>
            </a:pPr>
            <a:r>
              <a:rPr lang="zh-CN" altLang="en-US" sz="1200" dirty="0">
                <a:solidFill>
                  <a:schemeClr val="tx1"/>
                </a:solidFill>
                <a:latin typeface="微软雅黑" charset="0"/>
                <a:ea typeface="微软雅黑" charset="0"/>
                <a:cs typeface="Heiti SC Light" panose="02000000000000000000" charset="-122"/>
              </a:rPr>
              <a:t>和线上</a:t>
            </a:r>
            <a:endParaRPr lang="zh-CN" altLang="en-US" sz="1200" dirty="0">
              <a:solidFill>
                <a:schemeClr val="tx1"/>
              </a:solidFill>
              <a:latin typeface="微软雅黑" charset="0"/>
              <a:ea typeface="微软雅黑" charset="0"/>
              <a:cs typeface="Heiti SC Light" panose="02000000000000000000" charset="-122"/>
            </a:endParaRPr>
          </a:p>
        </p:txBody>
      </p:sp>
      <p:sp>
        <p:nvSpPr>
          <p:cNvPr id="95" name="文本框 67"/>
          <p:cNvSpPr/>
          <p:nvPr/>
        </p:nvSpPr>
        <p:spPr>
          <a:xfrm>
            <a:off x="2774388" y="5783483"/>
            <a:ext cx="2109958" cy="39884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buClr>
                <a:srgbClr val="2D97C8"/>
              </a:buClr>
              <a:buFont typeface="Arial" panose="020B0604020202020204"/>
              <a:buChar char="•"/>
            </a:pPr>
            <a:r>
              <a:rPr lang="zh-CN" altLang="en-US" sz="1100" dirty="0">
                <a:solidFill>
                  <a:schemeClr val="accent2">
                    <a:lumMod val="50000"/>
                  </a:schemeClr>
                </a:solidFill>
                <a:latin typeface="微软雅黑" charset="0"/>
                <a:ea typeface="微软雅黑" charset="0"/>
                <a:cs typeface="Heiti SC Light" panose="02000000000000000000" charset="-122"/>
              </a:rPr>
              <a:t>羽之爱的社会价值所在</a:t>
            </a:r>
            <a:endParaRPr lang="en-US" altLang="zh-CN" sz="1100" dirty="0">
              <a:solidFill>
                <a:schemeClr val="accent2">
                  <a:lumMod val="50000"/>
                </a:schemeClr>
              </a:solidFill>
              <a:latin typeface="微软雅黑" charset="0"/>
              <a:ea typeface="微软雅黑" charset="0"/>
              <a:cs typeface="Heiti SC Light" panose="02000000000000000000" charset="-122"/>
            </a:endParaRPr>
          </a:p>
          <a:p>
            <a:pPr marL="171450" indent="-171450" algn="l">
              <a:buClr>
                <a:srgbClr val="2D97C8"/>
              </a:buClr>
              <a:buFont typeface="Arial" panose="020B0604020202020204"/>
              <a:buChar char="•"/>
            </a:pPr>
            <a:r>
              <a:rPr lang="zh-CN" altLang="en-US" sz="1100" dirty="0">
                <a:solidFill>
                  <a:schemeClr val="accent2">
                    <a:lumMod val="50000"/>
                  </a:schemeClr>
                </a:solidFill>
                <a:latin typeface="微软雅黑" charset="0"/>
                <a:ea typeface="微软雅黑" charset="0"/>
                <a:cs typeface="Heiti SC Light" panose="02000000000000000000" charset="-122"/>
              </a:rPr>
              <a:t>改变用户心智模式的基石</a:t>
            </a:r>
            <a:endParaRPr lang="zh-CN" altLang="en-US" sz="1100" dirty="0">
              <a:solidFill>
                <a:schemeClr val="accent2">
                  <a:lumMod val="50000"/>
                </a:schemeClr>
              </a:solidFill>
              <a:latin typeface="微软雅黑" charset="0"/>
              <a:ea typeface="微软雅黑" charset="0"/>
              <a:cs typeface="Heiti SC Light" panose="02000000000000000000" charset="-122"/>
            </a:endParaRPr>
          </a:p>
        </p:txBody>
      </p:sp>
      <p:sp>
        <p:nvSpPr>
          <p:cNvPr id="97" name="文本框 81"/>
          <p:cNvSpPr/>
          <p:nvPr/>
        </p:nvSpPr>
        <p:spPr>
          <a:xfrm>
            <a:off x="5013783" y="5793374"/>
            <a:ext cx="2109958" cy="39884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buClr>
                <a:srgbClr val="2D97C8"/>
              </a:buClr>
              <a:buFont typeface="Arial" panose="020B0604020202020204"/>
              <a:buChar char="•"/>
            </a:pPr>
            <a:r>
              <a:rPr lang="zh-CN" altLang="en-US" sz="1100" dirty="0">
                <a:solidFill>
                  <a:schemeClr val="accent2">
                    <a:lumMod val="50000"/>
                  </a:schemeClr>
                </a:solidFill>
                <a:latin typeface="微软雅黑" charset="0"/>
                <a:ea typeface="微软雅黑" charset="0"/>
                <a:cs typeface="微软雅黑" charset="0"/>
              </a:rPr>
              <a:t>校园服务</a:t>
            </a:r>
            <a:r>
              <a:rPr lang="en-US" altLang="zh-CN" sz="1100" dirty="0">
                <a:solidFill>
                  <a:schemeClr val="accent2">
                    <a:lumMod val="50000"/>
                  </a:schemeClr>
                </a:solidFill>
                <a:latin typeface="微软雅黑" charset="0"/>
                <a:ea typeface="微软雅黑" charset="0"/>
                <a:cs typeface="微软雅黑" charset="0"/>
              </a:rPr>
              <a:t>-</a:t>
            </a:r>
            <a:r>
              <a:rPr lang="zh-CN" altLang="en-US" sz="1100" dirty="0">
                <a:solidFill>
                  <a:schemeClr val="accent2">
                    <a:lumMod val="50000"/>
                  </a:schemeClr>
                </a:solidFill>
                <a:latin typeface="微软雅黑" charset="0"/>
                <a:ea typeface="微软雅黑" charset="0"/>
                <a:cs typeface="微软雅黑" charset="0"/>
              </a:rPr>
              <a:t>引流产品</a:t>
            </a:r>
            <a:endParaRPr lang="en-US" altLang="zh-CN" sz="1100" dirty="0">
              <a:solidFill>
                <a:schemeClr val="accent2">
                  <a:lumMod val="50000"/>
                </a:schemeClr>
              </a:solidFill>
              <a:latin typeface="微软雅黑" charset="0"/>
              <a:ea typeface="微软雅黑" charset="0"/>
              <a:cs typeface="微软雅黑" charset="0"/>
            </a:endParaRPr>
          </a:p>
          <a:p>
            <a:pPr marL="171450" indent="-171450" algn="l">
              <a:buClr>
                <a:srgbClr val="2D97C8"/>
              </a:buClr>
              <a:buFont typeface="Arial" panose="020B0604020202020204"/>
              <a:buChar char="•"/>
            </a:pPr>
            <a:r>
              <a:rPr lang="zh-CN" altLang="en-US" sz="1100" dirty="0">
                <a:solidFill>
                  <a:schemeClr val="accent2">
                    <a:lumMod val="50000"/>
                  </a:schemeClr>
                </a:solidFill>
                <a:latin typeface="微软雅黑" charset="0"/>
                <a:ea typeface="微软雅黑" charset="0"/>
                <a:cs typeface="微软雅黑" charset="0"/>
              </a:rPr>
              <a:t>球馆服务</a:t>
            </a:r>
            <a:r>
              <a:rPr lang="en-US" altLang="zh-CN" sz="1100" dirty="0">
                <a:solidFill>
                  <a:schemeClr val="accent2">
                    <a:lumMod val="50000"/>
                  </a:schemeClr>
                </a:solidFill>
                <a:latin typeface="微软雅黑" charset="0"/>
                <a:ea typeface="微软雅黑" charset="0"/>
                <a:cs typeface="微软雅黑" charset="0"/>
              </a:rPr>
              <a:t>-</a:t>
            </a:r>
            <a:r>
              <a:rPr lang="zh-CN" altLang="en-US" sz="1100" dirty="0">
                <a:solidFill>
                  <a:schemeClr val="accent2">
                    <a:lumMod val="50000"/>
                  </a:schemeClr>
                </a:solidFill>
                <a:latin typeface="微软雅黑" charset="0"/>
                <a:ea typeface="微软雅黑" charset="0"/>
                <a:cs typeface="微软雅黑" charset="0"/>
              </a:rPr>
              <a:t>主营产品</a:t>
            </a:r>
            <a:endParaRPr lang="en-US" altLang="zh-CN" sz="1100" dirty="0">
              <a:solidFill>
                <a:schemeClr val="accent2">
                  <a:lumMod val="50000"/>
                </a:schemeClr>
              </a:solidFill>
              <a:latin typeface="微软雅黑" charset="0"/>
              <a:ea typeface="微软雅黑" charset="0"/>
              <a:cs typeface="微软雅黑" charset="0"/>
            </a:endParaRPr>
          </a:p>
          <a:p>
            <a:pPr marL="171450" indent="-171450" algn="l">
              <a:buClr>
                <a:srgbClr val="2D97C8"/>
              </a:buClr>
              <a:buFont typeface="Arial" panose="020B0604020202020204"/>
              <a:buChar char="•"/>
            </a:pPr>
            <a:r>
              <a:rPr lang="zh-CN" altLang="en-US" sz="1100" dirty="0">
                <a:solidFill>
                  <a:schemeClr val="accent2">
                    <a:lumMod val="50000"/>
                  </a:schemeClr>
                </a:solidFill>
                <a:latin typeface="微软雅黑" charset="0"/>
                <a:ea typeface="微软雅黑" charset="0"/>
                <a:cs typeface="微软雅黑" charset="0"/>
              </a:rPr>
              <a:t>医学康复</a:t>
            </a:r>
            <a:r>
              <a:rPr lang="en-US" altLang="zh-CN" sz="1100" dirty="0">
                <a:solidFill>
                  <a:schemeClr val="accent2">
                    <a:lumMod val="50000"/>
                  </a:schemeClr>
                </a:solidFill>
                <a:latin typeface="微软雅黑" charset="0"/>
                <a:ea typeface="微软雅黑" charset="0"/>
                <a:cs typeface="微软雅黑" charset="0"/>
              </a:rPr>
              <a:t>-</a:t>
            </a:r>
            <a:r>
              <a:rPr lang="zh-CN" altLang="en-US" sz="1100" dirty="0">
                <a:solidFill>
                  <a:schemeClr val="accent2">
                    <a:lumMod val="50000"/>
                  </a:schemeClr>
                </a:solidFill>
                <a:latin typeface="微软雅黑" charset="0"/>
                <a:ea typeface="微软雅黑" charset="0"/>
                <a:cs typeface="微软雅黑" charset="0"/>
              </a:rPr>
              <a:t>高客单价</a:t>
            </a:r>
            <a:endParaRPr lang="zh-CN" altLang="en-US" sz="1100" dirty="0">
              <a:solidFill>
                <a:schemeClr val="accent2">
                  <a:lumMod val="50000"/>
                </a:schemeClr>
              </a:solidFill>
              <a:latin typeface="微软雅黑" charset="0"/>
              <a:ea typeface="微软雅黑" charset="0"/>
              <a:cs typeface="微软雅黑" charset="0"/>
            </a:endParaRPr>
          </a:p>
        </p:txBody>
      </p:sp>
      <p:sp>
        <p:nvSpPr>
          <p:cNvPr id="99" name="文本框 89"/>
          <p:cNvSpPr/>
          <p:nvPr/>
        </p:nvSpPr>
        <p:spPr>
          <a:xfrm>
            <a:off x="6778466" y="5848085"/>
            <a:ext cx="3293226" cy="39884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buClr>
                <a:srgbClr val="2D97C8"/>
              </a:buClr>
              <a:buFont typeface="Arial" panose="020B0604020202020204"/>
              <a:buChar char="•"/>
            </a:pPr>
            <a:r>
              <a:rPr lang="zh-CN" altLang="en-US" sz="1100" dirty="0">
                <a:solidFill>
                  <a:schemeClr val="accent2">
                    <a:lumMod val="50000"/>
                  </a:schemeClr>
                </a:solidFill>
                <a:latin typeface="微软雅黑" charset="0"/>
                <a:ea typeface="微软雅黑" charset="0"/>
                <a:cs typeface="微软雅黑" charset="0"/>
              </a:rPr>
              <a:t>三端数据化和全国开放平台是复制到</a:t>
            </a:r>
            <a:r>
              <a:rPr lang="en-US" altLang="zh-CN" sz="1100" dirty="0">
                <a:solidFill>
                  <a:schemeClr val="accent2">
                    <a:lumMod val="50000"/>
                  </a:schemeClr>
                </a:solidFill>
                <a:latin typeface="微软雅黑" charset="0"/>
                <a:ea typeface="微软雅黑" charset="0"/>
                <a:cs typeface="微软雅黑" charset="0"/>
              </a:rPr>
              <a:t>20</a:t>
            </a:r>
            <a:r>
              <a:rPr lang="zh-CN" altLang="en-US" sz="1100" dirty="0">
                <a:solidFill>
                  <a:schemeClr val="accent2">
                    <a:lumMod val="50000"/>
                  </a:schemeClr>
                </a:solidFill>
                <a:latin typeface="微软雅黑" charset="0"/>
                <a:ea typeface="微软雅黑" charset="0"/>
                <a:cs typeface="微软雅黑" charset="0"/>
              </a:rPr>
              <a:t>个城市、降低边际成本、建立护城河的最优路径</a:t>
            </a:r>
            <a:endParaRPr lang="zh-CN" altLang="en-US" sz="1100" dirty="0">
              <a:solidFill>
                <a:schemeClr val="accent2">
                  <a:lumMod val="50000"/>
                </a:schemeClr>
              </a:solidFill>
              <a:latin typeface="微软雅黑" charset="0"/>
              <a:ea typeface="微软雅黑" charset="0"/>
              <a:cs typeface="微软雅黑" charset="0"/>
            </a:endParaRPr>
          </a:p>
        </p:txBody>
      </p:sp>
      <p:sp>
        <p:nvSpPr>
          <p:cNvPr id="100" name="文本框 90"/>
          <p:cNvSpPr/>
          <p:nvPr/>
        </p:nvSpPr>
        <p:spPr>
          <a:xfrm>
            <a:off x="1605271" y="1019260"/>
            <a:ext cx="888871" cy="4608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dirty="0">
                <a:latin typeface="微软雅黑" charset="0"/>
                <a:ea typeface="微软雅黑" charset="0"/>
                <a:cs typeface="Heiti SC Light" panose="02000000000000000000" charset="-122"/>
              </a:rPr>
              <a:t>愿景</a:t>
            </a:r>
            <a:endParaRPr lang="zh-CN" altLang="en-US" sz="1400" b="1" dirty="0">
              <a:latin typeface="微软雅黑" charset="0"/>
              <a:ea typeface="微软雅黑" charset="0"/>
              <a:cs typeface="Heiti SC Light" panose="02000000000000000000" charset="-122"/>
            </a:endParaRPr>
          </a:p>
        </p:txBody>
      </p:sp>
      <p:sp>
        <p:nvSpPr>
          <p:cNvPr id="101" name="文本框 92"/>
          <p:cNvSpPr/>
          <p:nvPr/>
        </p:nvSpPr>
        <p:spPr>
          <a:xfrm>
            <a:off x="1605270" y="1660338"/>
            <a:ext cx="888871" cy="4608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dirty="0">
                <a:latin typeface="微软雅黑" charset="0"/>
                <a:ea typeface="微软雅黑" charset="0"/>
                <a:cs typeface="Heiti SC Light" panose="02000000000000000000" charset="-122"/>
              </a:rPr>
              <a:t>使命</a:t>
            </a:r>
            <a:endParaRPr lang="zh-CN" altLang="en-US" sz="1400" b="1" dirty="0">
              <a:latin typeface="微软雅黑" charset="0"/>
              <a:ea typeface="微软雅黑" charset="0"/>
              <a:cs typeface="Heiti SC Light" panose="02000000000000000000" charset="-122"/>
            </a:endParaRPr>
          </a:p>
        </p:txBody>
      </p:sp>
      <p:sp>
        <p:nvSpPr>
          <p:cNvPr id="102" name="文本框 94"/>
          <p:cNvSpPr/>
          <p:nvPr/>
        </p:nvSpPr>
        <p:spPr>
          <a:xfrm>
            <a:off x="1329196" y="2397595"/>
            <a:ext cx="1123949" cy="4913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dirty="0">
                <a:latin typeface="微软雅黑" charset="0"/>
                <a:ea typeface="微软雅黑" charset="0"/>
                <a:cs typeface="Heiti SC Light" panose="02000000000000000000" charset="-122"/>
              </a:rPr>
              <a:t>战略目标</a:t>
            </a:r>
            <a:endParaRPr lang="zh-CN" altLang="en-US" sz="1400" b="1" dirty="0">
              <a:latin typeface="微软雅黑" charset="0"/>
              <a:ea typeface="微软雅黑" charset="0"/>
              <a:cs typeface="Heiti SC Light" panose="02000000000000000000" charset="-122"/>
            </a:endParaRPr>
          </a:p>
        </p:txBody>
      </p:sp>
      <p:sp>
        <p:nvSpPr>
          <p:cNvPr id="103" name="文本框 96"/>
          <p:cNvSpPr/>
          <p:nvPr/>
        </p:nvSpPr>
        <p:spPr>
          <a:xfrm>
            <a:off x="1338352" y="3153884"/>
            <a:ext cx="1123949" cy="4913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dirty="0">
                <a:latin typeface="微软雅黑" charset="0"/>
                <a:ea typeface="微软雅黑" charset="0"/>
                <a:cs typeface="Heiti SC Light" panose="02000000000000000000" charset="-122"/>
              </a:rPr>
              <a:t>发展阶段</a:t>
            </a:r>
            <a:endParaRPr lang="zh-CN" altLang="en-US" sz="1400" b="1" dirty="0">
              <a:latin typeface="微软雅黑" charset="0"/>
              <a:ea typeface="微软雅黑" charset="0"/>
              <a:cs typeface="Heiti SC Light" panose="02000000000000000000" charset="-122"/>
            </a:endParaRPr>
          </a:p>
        </p:txBody>
      </p:sp>
      <p:sp>
        <p:nvSpPr>
          <p:cNvPr id="104" name="文本框 98"/>
          <p:cNvSpPr/>
          <p:nvPr/>
        </p:nvSpPr>
        <p:spPr>
          <a:xfrm>
            <a:off x="1300239" y="4105561"/>
            <a:ext cx="1123949" cy="4913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dirty="0">
                <a:latin typeface="微软雅黑" charset="0"/>
                <a:ea typeface="微软雅黑" charset="0"/>
                <a:cs typeface="Heiti SC Light" panose="02000000000000000000" charset="-122"/>
              </a:rPr>
              <a:t>发展战略</a:t>
            </a:r>
            <a:endParaRPr lang="zh-CN" altLang="en-US" sz="1400" b="1" dirty="0">
              <a:latin typeface="微软雅黑" charset="0"/>
              <a:ea typeface="微软雅黑" charset="0"/>
              <a:cs typeface="Heiti SC Light" panose="02000000000000000000" charset="-122"/>
            </a:endParaRPr>
          </a:p>
        </p:txBody>
      </p:sp>
      <p:sp>
        <p:nvSpPr>
          <p:cNvPr id="105" name="文本框 100"/>
          <p:cNvSpPr/>
          <p:nvPr/>
        </p:nvSpPr>
        <p:spPr>
          <a:xfrm>
            <a:off x="1324100" y="5706892"/>
            <a:ext cx="1123949" cy="49138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dirty="0">
                <a:latin typeface="微软雅黑" charset="0"/>
                <a:ea typeface="微软雅黑" charset="0"/>
                <a:cs typeface="Heiti SC Light" panose="02000000000000000000" charset="-122"/>
              </a:rPr>
              <a:t>战略意义</a:t>
            </a:r>
            <a:endParaRPr lang="zh-CN" altLang="en-US" sz="1400" b="1" dirty="0">
              <a:latin typeface="微软雅黑" charset="0"/>
              <a:ea typeface="微软雅黑" charset="0"/>
              <a:cs typeface="Heiti SC Light" panose="02000000000000000000" charset="-122"/>
            </a:endParaRPr>
          </a:p>
        </p:txBody>
      </p:sp>
      <p:sp>
        <p:nvSpPr>
          <p:cNvPr id="106" name="矩形 105"/>
          <p:cNvSpPr/>
          <p:nvPr/>
        </p:nvSpPr>
        <p:spPr>
          <a:xfrm>
            <a:off x="2520657" y="4824541"/>
            <a:ext cx="1666630"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100" dirty="0">
                <a:solidFill>
                  <a:schemeClr val="tx1"/>
                </a:solidFill>
                <a:latin typeface="微软雅黑" charset="0"/>
                <a:ea typeface="微软雅黑" charset="0"/>
              </a:rPr>
              <a:t>改变用户心智，不只是羽毛球等运动，而是由医学机构参与授课、评测的康复课程</a:t>
            </a:r>
            <a:endParaRPr lang="zh-CN" altLang="en-US" sz="1100" dirty="0">
              <a:solidFill>
                <a:schemeClr val="tx1"/>
              </a:solidFill>
              <a:latin typeface="微软雅黑" charset="0"/>
              <a:ea typeface="微软雅黑" charset="0"/>
            </a:endParaRPr>
          </a:p>
        </p:txBody>
      </p:sp>
      <p:sp>
        <p:nvSpPr>
          <p:cNvPr id="107" name="矩形 106"/>
          <p:cNvSpPr/>
          <p:nvPr/>
        </p:nvSpPr>
        <p:spPr>
          <a:xfrm>
            <a:off x="4251696" y="4822874"/>
            <a:ext cx="2022948"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100" dirty="0">
                <a:solidFill>
                  <a:schemeClr val="tx1"/>
                </a:solidFill>
                <a:latin typeface="微软雅黑" charset="0"/>
                <a:ea typeface="微软雅黑" charset="0"/>
                <a:cs typeface="微软雅黑" charset="0"/>
              </a:rPr>
              <a:t>家长端、教师端、管理端三端流程标准化</a:t>
            </a:r>
            <a:r>
              <a:rPr lang="en-US" altLang="zh-CN" sz="1100" dirty="0">
                <a:solidFill>
                  <a:schemeClr val="tx1"/>
                </a:solidFill>
                <a:latin typeface="微软雅黑" charset="0"/>
                <a:ea typeface="微软雅黑" charset="0"/>
                <a:cs typeface="微软雅黑" charset="0"/>
              </a:rPr>
              <a:t>+</a:t>
            </a:r>
            <a:r>
              <a:rPr lang="zh-CN" altLang="en-US" sz="1100" dirty="0">
                <a:solidFill>
                  <a:schemeClr val="tx1"/>
                </a:solidFill>
                <a:latin typeface="微软雅黑" charset="0"/>
                <a:ea typeface="微软雅黑" charset="0"/>
                <a:cs typeface="微软雅黑" charset="0"/>
              </a:rPr>
              <a:t>数据化建立特儿运动教育开放平台</a:t>
            </a:r>
            <a:endParaRPr lang="zh-CN" altLang="en-US" sz="1100" dirty="0">
              <a:solidFill>
                <a:schemeClr val="tx1"/>
              </a:solidFill>
              <a:latin typeface="微软雅黑" charset="0"/>
              <a:ea typeface="微软雅黑" charset="0"/>
              <a:cs typeface="微软雅黑" charset="0"/>
            </a:endParaRPr>
          </a:p>
        </p:txBody>
      </p:sp>
      <p:cxnSp>
        <p:nvCxnSpPr>
          <p:cNvPr id="108" name="连接符: 曲线 107"/>
          <p:cNvCxnSpPr/>
          <p:nvPr/>
        </p:nvCxnSpPr>
        <p:spPr>
          <a:xfrm rot="16200000" flipH="1">
            <a:off x="6429678" y="4972045"/>
            <a:ext cx="1170120" cy="472541"/>
          </a:xfrm>
          <a:prstGeom prst="curvedConnector3">
            <a:avLst>
              <a:gd name="adj1" fmla="val 54785"/>
            </a:avLst>
          </a:prstGeom>
          <a:ln w="28575">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曲线 93"/>
          <p:cNvCxnSpPr/>
          <p:nvPr/>
        </p:nvCxnSpPr>
        <p:spPr>
          <a:xfrm rot="16200000" flipH="1">
            <a:off x="2701145" y="4999503"/>
            <a:ext cx="1122319" cy="441987"/>
          </a:xfrm>
          <a:prstGeom prst="curvedConnector3">
            <a:avLst>
              <a:gd name="adj1" fmla="val 93689"/>
            </a:avLst>
          </a:prstGeom>
          <a:ln w="28575">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6" name="连接符: 曲线 95"/>
          <p:cNvCxnSpPr/>
          <p:nvPr/>
        </p:nvCxnSpPr>
        <p:spPr>
          <a:xfrm rot="16200000" flipH="1">
            <a:off x="4501177" y="4979640"/>
            <a:ext cx="1170120" cy="472541"/>
          </a:xfrm>
          <a:prstGeom prst="curvedConnector3">
            <a:avLst>
              <a:gd name="adj1" fmla="val 53525"/>
            </a:avLst>
          </a:prstGeom>
          <a:ln w="28575">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1"/>
          <a:stretch>
            <a:fillRect/>
          </a:stretch>
        </p:blipFill>
        <p:spPr>
          <a:xfrm>
            <a:off x="1588" y="1588"/>
            <a:ext cx="1588" cy="1588"/>
          </a:xfrm>
          <a:prstGeom prst="rect">
            <a:avLst/>
          </a:prstGeom>
        </p:spPr>
      </p:pic>
      <p:sp>
        <p:nvSpPr>
          <p:cNvPr id="4" name="标题 3"/>
          <p:cNvSpPr>
            <a:spLocks noGrp="1"/>
          </p:cNvSpPr>
          <p:nvPr>
            <p:ph type="title"/>
          </p:nvPr>
        </p:nvSpPr>
        <p:spPr/>
        <p:txBody>
          <a:bodyPr vert="horz"/>
          <a:lstStyle/>
          <a:p>
            <a:r>
              <a:rPr lang="zh-CN" altLang="en-US" dirty="0"/>
              <a:t>羽之爱品牌升级诉求</a:t>
            </a:r>
            <a:endParaRPr lang="zh-CN" altLang="en-US" dirty="0"/>
          </a:p>
        </p:txBody>
      </p:sp>
      <p:sp>
        <p:nvSpPr>
          <p:cNvPr id="7" name="文本占位符 6"/>
          <p:cNvSpPr>
            <a:spLocks noGrp="1"/>
          </p:cNvSpPr>
          <p:nvPr>
            <p:ph type="body" sz="quarter" idx="12"/>
          </p:nvPr>
        </p:nvSpPr>
        <p:spPr/>
        <p:txBody>
          <a:bodyPr/>
          <a:lstStyle/>
          <a:p>
            <a:endParaRPr lang="zh-CN" altLang="en-US"/>
          </a:p>
        </p:txBody>
      </p:sp>
      <p:sp>
        <p:nvSpPr>
          <p:cNvPr id="8" name="文本占位符 7"/>
          <p:cNvSpPr>
            <a:spLocks noGrp="1"/>
          </p:cNvSpPr>
          <p:nvPr>
            <p:ph type="body" sz="quarter" idx="15"/>
          </p:nvPr>
        </p:nvSpPr>
        <p:spPr/>
        <p:txBody>
          <a:bodyPr/>
          <a:lstStyle/>
          <a:p>
            <a:endParaRPr lang="zh-CN" altLang="en-US"/>
          </a:p>
        </p:txBody>
      </p:sp>
      <p:sp>
        <p:nvSpPr>
          <p:cNvPr id="10" name="矩形 9"/>
          <p:cNvSpPr/>
          <p:nvPr/>
        </p:nvSpPr>
        <p:spPr>
          <a:xfrm>
            <a:off x="699633" y="2123802"/>
            <a:ext cx="10682443" cy="3308967"/>
          </a:xfrm>
          <a:prstGeom prst="rect">
            <a:avLst/>
          </a:prstGeom>
          <a:noFill/>
          <a:ln>
            <a:gradFill>
              <a:gsLst>
                <a:gs pos="0">
                  <a:schemeClr val="accent1">
                    <a:lumMod val="40000"/>
                    <a:lumOff val="6000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80000" tIns="48000" bIns="96000" rtlCol="0" anchor="ctr"/>
          <a:lstStyle/>
          <a:p>
            <a:pPr marL="342900" lvl="0" indent="-342900">
              <a:spcAft>
                <a:spcPts val="1800"/>
              </a:spcAft>
              <a:buClr>
                <a:srgbClr val="2D97C8"/>
              </a:buClr>
              <a:buFont typeface="+mj-lt"/>
              <a:buAutoNum type="arabicPeriod"/>
            </a:pPr>
            <a:r>
              <a:rPr lang="zh-CN" altLang="en-US" b="1" dirty="0">
                <a:solidFill>
                  <a:srgbClr val="000000">
                    <a:lumMod val="75000"/>
                    <a:lumOff val="25000"/>
                  </a:srgbClr>
                </a:solidFill>
                <a:latin typeface="微软雅黑"/>
                <a:cs typeface="+mn-ea"/>
                <a:sym typeface="+mn-ea"/>
              </a:rPr>
              <a:t>现有品牌名“羽之爱”与“羽毛球”强相关，不适合未来拓品类发展</a:t>
            </a:r>
            <a:endParaRPr lang="en-US" altLang="zh-CN" b="1" dirty="0">
              <a:solidFill>
                <a:srgbClr val="000000">
                  <a:lumMod val="75000"/>
                  <a:lumOff val="25000"/>
                </a:srgbClr>
              </a:solidFill>
              <a:latin typeface="微软雅黑"/>
              <a:cs typeface="+mn-ea"/>
              <a:sym typeface="+mn-ea"/>
            </a:endParaRPr>
          </a:p>
          <a:p>
            <a:pPr marL="342900" lvl="0" indent="-342900">
              <a:spcAft>
                <a:spcPts val="1800"/>
              </a:spcAft>
              <a:buClr>
                <a:srgbClr val="2D97C8"/>
              </a:buClr>
              <a:buFont typeface="+mj-lt"/>
              <a:buAutoNum type="arabicPeriod"/>
            </a:pPr>
            <a:r>
              <a:rPr lang="zh-CN" altLang="en-US" b="1" dirty="0">
                <a:solidFill>
                  <a:srgbClr val="000000">
                    <a:lumMod val="75000"/>
                    <a:lumOff val="25000"/>
                  </a:srgbClr>
                </a:solidFill>
                <a:latin typeface="微软雅黑"/>
                <a:cs typeface="+mn-ea"/>
                <a:sym typeface="+mn-ea"/>
              </a:rPr>
              <a:t>品牌最初口号“只教特殊孩子” ，可能会劝阻一些心理上不愿意承认特儿的家长来参与活动</a:t>
            </a:r>
            <a:endParaRPr lang="en-US" altLang="zh-CN" b="1" dirty="0">
              <a:solidFill>
                <a:srgbClr val="000000">
                  <a:lumMod val="75000"/>
                  <a:lumOff val="25000"/>
                </a:srgbClr>
              </a:solidFill>
              <a:latin typeface="微软雅黑"/>
              <a:cs typeface="+mn-ea"/>
              <a:sym typeface="+mn-ea"/>
            </a:endParaRPr>
          </a:p>
          <a:p>
            <a:pPr marL="342900" lvl="0" indent="-342900">
              <a:spcAft>
                <a:spcPts val="1800"/>
              </a:spcAft>
              <a:buClr>
                <a:srgbClr val="2D97C8"/>
              </a:buClr>
              <a:buFont typeface="+mj-lt"/>
              <a:buAutoNum type="arabicPeriod"/>
            </a:pPr>
            <a:r>
              <a:rPr lang="zh-CN" altLang="en-US" b="1" dirty="0">
                <a:solidFill>
                  <a:srgbClr val="000000">
                    <a:lumMod val="75000"/>
                    <a:lumOff val="25000"/>
                  </a:srgbClr>
                </a:solidFill>
                <a:latin typeface="微软雅黑"/>
                <a:cs typeface="+mn-ea"/>
                <a:sym typeface="+mn-ea"/>
              </a:rPr>
              <a:t>羽之爱未来计划拓展康复业务，新品牌需要承载康复业务</a:t>
            </a:r>
            <a:endParaRPr lang="en-US" altLang="zh-CN" b="1" dirty="0">
              <a:solidFill>
                <a:srgbClr val="000000">
                  <a:lumMod val="75000"/>
                  <a:lumOff val="25000"/>
                </a:srgbClr>
              </a:solidFill>
              <a:latin typeface="微软雅黑"/>
              <a:cs typeface="+mn-ea"/>
              <a:sym typeface="+mn-ea"/>
            </a:endParaRPr>
          </a:p>
        </p:txBody>
      </p:sp>
      <p:sp>
        <p:nvSpPr>
          <p:cNvPr id="9"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对象 4" hidden="1"/>
          <p:cNvPicPr/>
          <p:nvPr/>
        </p:nvPicPr>
        <p:blipFill>
          <a:blip r:embed="rId1"/>
          <a:stretch>
            <a:fillRect/>
          </a:stretch>
        </p:blipFill>
        <p:spPr>
          <a:xfrm>
            <a:off x="1588" y="1588"/>
            <a:ext cx="1588" cy="1588"/>
          </a:xfrm>
          <a:prstGeom prst="rect">
            <a:avLst/>
          </a:prstGeom>
        </p:spPr>
      </p:pic>
      <p:sp>
        <p:nvSpPr>
          <p:cNvPr id="2" name="标题 1"/>
          <p:cNvSpPr>
            <a:spLocks noGrp="1"/>
          </p:cNvSpPr>
          <p:nvPr>
            <p:ph type="title"/>
          </p:nvPr>
        </p:nvSpPr>
        <p:spPr/>
        <p:txBody>
          <a:bodyPr vert="horz">
            <a:normAutofit/>
          </a:bodyPr>
          <a:lstStyle/>
          <a:p>
            <a:r>
              <a:rPr lang="zh-CN" altLang="en-US" dirty="0">
                <a:latin typeface="微软雅黑" pitchFamily="34" charset="-122"/>
                <a:ea typeface="微软雅黑" pitchFamily="34" charset="-122"/>
                <a:cs typeface="微软雅黑" pitchFamily="34" charset="-122"/>
                <a:sym typeface="+mn-ea"/>
              </a:rPr>
              <a:t>带“康复”字眼的品牌宣传法律风险</a:t>
            </a:r>
            <a:endParaRPr lang="zh-CN" altLang="en-US" dirty="0"/>
          </a:p>
        </p:txBody>
      </p:sp>
      <p:sp>
        <p:nvSpPr>
          <p:cNvPr id="13" name="文本占位符 12"/>
          <p:cNvSpPr>
            <a:spLocks noGrp="1"/>
          </p:cNvSpPr>
          <p:nvPr>
            <p:ph type="body" sz="quarter" idx="12"/>
          </p:nvPr>
        </p:nvSpPr>
        <p:spPr>
          <a:xfrm>
            <a:off x="699633" y="930961"/>
            <a:ext cx="10682444" cy="648000"/>
          </a:xfrm>
        </p:spPr>
        <p:txBody>
          <a:bodyPr/>
          <a:lstStyle/>
          <a:p>
            <a:r>
              <a:rPr lang="zh-CN" altLang="en-US" dirty="0"/>
              <a:t>中国残疾人康复协会对孤独症儿童康复服务标准有明确要求，如在尚未达到康复机构要求下，对外宣传为康复机构，则会违反虚假宣传相关法律法规</a:t>
            </a:r>
            <a:endParaRPr lang="zh-CN" altLang="en-US" dirty="0"/>
          </a:p>
        </p:txBody>
      </p:sp>
      <p:sp>
        <p:nvSpPr>
          <p:cNvPr id="3" name="灯片编号占位符 2"/>
          <p:cNvSpPr>
            <a:spLocks noGrp="1"/>
          </p:cNvSpPr>
          <p:nvPr>
            <p:ph type="sldNum" sz="quarter" idx="14"/>
          </p:nvPr>
        </p:nvSpPr>
        <p:spPr/>
        <p:txBody>
          <a:bodyPr/>
          <a:lstStyle/>
          <a:p>
            <a:fld id="{E6049C3D-CCF1-41B9-A681-D61E0CAE4A17}" type="slidenum">
              <a:rPr lang="en-US" altLang="zh-CN" smtClean="0"/>
            </a:fld>
            <a:endParaRPr lang="en-US" dirty="0"/>
          </a:p>
        </p:txBody>
      </p:sp>
      <p:sp>
        <p:nvSpPr>
          <p:cNvPr id="14" name="文本占位符 13"/>
          <p:cNvSpPr>
            <a:spLocks noGrp="1"/>
          </p:cNvSpPr>
          <p:nvPr>
            <p:ph type="body" sz="quarter" idx="15"/>
          </p:nvPr>
        </p:nvSpPr>
        <p:spPr/>
        <p:txBody>
          <a:bodyPr/>
          <a:lstStyle/>
          <a:p>
            <a:endParaRPr lang="zh-CN" altLang="en-US"/>
          </a:p>
        </p:txBody>
      </p:sp>
      <p:sp>
        <p:nvSpPr>
          <p:cNvPr id="6" name="文本框 63"/>
          <p:cNvSpPr/>
          <p:nvPr/>
        </p:nvSpPr>
        <p:spPr>
          <a:xfrm>
            <a:off x="7037294" y="6410004"/>
            <a:ext cx="4804186" cy="461665"/>
          </a:xfrm>
          <a:prstGeom prst="rect">
            <a:avLst/>
          </a:prstGeom>
          <a:noFill/>
        </p:spPr>
        <p:txBody>
          <a:bodyPr wrap="square" rtlCol="0">
            <a:spAutoFit/>
          </a:bodyPr>
          <a:lstStyle/>
          <a:p>
            <a:r>
              <a:rPr kumimoji="0" lang="en-US" altLang="zh-CN"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rPr>
              <a:t>Source</a:t>
            </a:r>
            <a:r>
              <a:rPr lang="zh-CN" altLang="en-US" sz="1200" dirty="0">
                <a:solidFill>
                  <a:prstClr val="black"/>
                </a:solidFill>
                <a:latin typeface="Heiti SC Light" panose="02000000000000000000" charset="-122"/>
                <a:ea typeface="Heiti SC Light" panose="02000000000000000000" charset="-122"/>
                <a:cs typeface="Heiti SC Light" panose="02000000000000000000" charset="-122"/>
              </a:rPr>
              <a:t>：中国残疾人康复协会</a:t>
            </a:r>
            <a:r>
              <a:rPr lang="en-US" altLang="zh-CN" sz="1200" dirty="0">
                <a:solidFill>
                  <a:prstClr val="black"/>
                </a:solidFill>
                <a:latin typeface="Heiti SC Light" panose="02000000000000000000" charset="-122"/>
                <a:ea typeface="Heiti SC Light" panose="02000000000000000000" charset="-122"/>
                <a:cs typeface="Heiti SC Light" panose="02000000000000000000" charset="-122"/>
              </a:rPr>
              <a:t>《</a:t>
            </a:r>
            <a:r>
              <a:rPr lang="zh-CN" altLang="en-US" sz="1200" dirty="0">
                <a:solidFill>
                  <a:prstClr val="black"/>
                </a:solidFill>
                <a:latin typeface="Heiti SC Light" panose="02000000000000000000" charset="-122"/>
                <a:ea typeface="Heiti SC Light" panose="02000000000000000000" charset="-122"/>
                <a:cs typeface="Heiti SC Light" panose="02000000000000000000" charset="-122"/>
              </a:rPr>
              <a:t>孤独症儿童康复服务 团体标准</a:t>
            </a:r>
            <a:r>
              <a:rPr lang="en-US" altLang="zh-CN" sz="1200" dirty="0">
                <a:solidFill>
                  <a:prstClr val="black"/>
                </a:solidFill>
                <a:latin typeface="Heiti SC Light" panose="02000000000000000000" charset="-122"/>
                <a:ea typeface="Heiti SC Light" panose="02000000000000000000" charset="-122"/>
                <a:cs typeface="Heiti SC Light" panose="02000000000000000000" charset="-122"/>
              </a:rPr>
              <a:t>》</a:t>
            </a:r>
            <a:r>
              <a:rPr lang="en-US" altLang="zh-CN" sz="1200" dirty="0">
                <a:latin typeface="Times New Roman" panose="02020603050405020304" pitchFamily="18" charset="0"/>
              </a:rPr>
              <a:t>T / CARD 001-2020</a:t>
            </a:r>
            <a:r>
              <a:rPr lang="zh-CN" altLang="en-US" sz="1200" dirty="0">
                <a:latin typeface="Times New Roman" panose="02020603050405020304" pitchFamily="18" charset="0"/>
              </a:rPr>
              <a:t>，简称“标准”</a:t>
            </a:r>
            <a:endParaRPr kumimoji="0" lang="zh-CN" altLang="en-US" sz="1200" b="0" i="0" u="none" strike="noStrike" kern="1200" cap="none" spc="0" normalizeH="0" baseline="0" noProof="0" dirty="0">
              <a:ln>
                <a:noFill/>
              </a:ln>
              <a:solidFill>
                <a:prstClr val="black"/>
              </a:solidFill>
              <a:effectLst/>
              <a:uLnTx/>
              <a:uFillTx/>
              <a:latin typeface="Heiti SC Light" panose="02000000000000000000" charset="-122"/>
              <a:ea typeface="Heiti SC Light" panose="02000000000000000000" charset="-122"/>
              <a:cs typeface="Heiti SC Light" panose="02000000000000000000" charset="-122"/>
            </a:endParaRPr>
          </a:p>
        </p:txBody>
      </p:sp>
      <p:sp>
        <p:nvSpPr>
          <p:cNvPr id="7" name="文本框 6"/>
          <p:cNvSpPr/>
          <p:nvPr/>
        </p:nvSpPr>
        <p:spPr>
          <a:xfrm>
            <a:off x="601434" y="2085655"/>
            <a:ext cx="4416253" cy="2247900"/>
          </a:xfrm>
          <a:prstGeom prst="rect">
            <a:avLst/>
          </a:prstGeom>
          <a:noFill/>
        </p:spPr>
        <p:txBody>
          <a:bodyPr wrap="square" rtlCol="0">
            <a:noAutofit/>
          </a:bodyPr>
          <a:lstStyle/>
          <a:p>
            <a:pPr indent="0" algn="l">
              <a:spcAft>
                <a:spcPts val="600"/>
              </a:spcAft>
              <a:buClr>
                <a:srgbClr val="2D97C8"/>
              </a:buClr>
              <a:buFont typeface="Arial" panose="020B0604020202020204"/>
              <a:buNone/>
            </a:pPr>
            <a:r>
              <a:rPr lang="zh-CN" altLang="en-US" sz="1400" b="1" dirty="0">
                <a:solidFill>
                  <a:schemeClr val="accent1"/>
                </a:solidFill>
                <a:effectLst>
                  <a:outerShdw blurRad="38100" dist="25400" dir="5400000" algn="ctr" rotWithShape="0">
                    <a:srgbClr val="6E747A">
                      <a:alpha val="43000"/>
                      <a:alpha val="43000"/>
                    </a:srgbClr>
                  </a:outerShdw>
                </a:effectLst>
                <a:latin typeface="+mn-ea"/>
                <a:cs typeface="+mn-ea"/>
              </a:rPr>
              <a:t>机构基本条件：</a:t>
            </a:r>
            <a:endParaRPr lang="zh-CN" altLang="en-US" sz="1400" b="1" dirty="0">
              <a:solidFill>
                <a:schemeClr val="accent1"/>
              </a:solidFill>
              <a:effectLst>
                <a:outerShdw blurRad="38100" dist="25400" dir="5400000" algn="ctr" rotWithShape="0">
                  <a:srgbClr val="6E747A">
                    <a:alpha val="43000"/>
                    <a:alpha val="43000"/>
                  </a:srgbClr>
                </a:outerShdw>
              </a:effectLst>
              <a:latin typeface="+mn-ea"/>
              <a:cs typeface="+mn-ea"/>
            </a:endParaRPr>
          </a:p>
          <a:p>
            <a:pPr marL="285750" indent="-285750" algn="l">
              <a:spcAft>
                <a:spcPts val="600"/>
              </a:spcAft>
              <a:buClr>
                <a:srgbClr val="2D97C8"/>
              </a:buClr>
              <a:buFont typeface="Arial" panose="020B0604020202020204"/>
              <a:buChar char="•"/>
            </a:pPr>
            <a:r>
              <a:rPr lang="zh-CN" altLang="en-US" sz="1200" dirty="0">
                <a:latin typeface="+mn-ea"/>
                <a:cs typeface="+mn-ea"/>
              </a:rPr>
              <a:t>1.机构开展服务应包括：</a:t>
            </a:r>
            <a:r>
              <a:rPr lang="zh-CN" altLang="en-US" sz="1200" dirty="0">
                <a:solidFill>
                  <a:srgbClr val="FF0000"/>
                </a:solidFill>
                <a:latin typeface="+mn-ea"/>
                <a:cs typeface="+mn-ea"/>
              </a:rPr>
              <a:t>为孤独症儿童提供符合康复干预原则的康复干预</a:t>
            </a:r>
            <a:r>
              <a:rPr lang="zh-CN" altLang="en-US" sz="1200" dirty="0">
                <a:latin typeface="+mn-ea"/>
                <a:cs typeface="+mn-ea"/>
              </a:rPr>
              <a:t>，为家长提供家庭指导和培训，为后续融合服务机构提供指导、转介和支持。</a:t>
            </a:r>
            <a:endParaRPr lang="zh-CN" altLang="en-US" sz="1200" dirty="0">
              <a:latin typeface="+mn-ea"/>
              <a:cs typeface="+mn-ea"/>
            </a:endParaRPr>
          </a:p>
          <a:p>
            <a:pPr marL="285750" indent="-285750" algn="l">
              <a:spcAft>
                <a:spcPts val="600"/>
              </a:spcAft>
              <a:buClr>
                <a:srgbClr val="2D97C8"/>
              </a:buClr>
              <a:buFont typeface="Arial" panose="020B0604020202020204"/>
              <a:buChar char="•"/>
            </a:pPr>
            <a:r>
              <a:rPr lang="zh-CN" altLang="en-US" sz="1200" dirty="0">
                <a:latin typeface="+mn-ea"/>
                <a:cs typeface="+mn-ea"/>
              </a:rPr>
              <a:t>2.机构场所应符合国家相关安全规定、消防及GB 50763无障碍相应要求。</a:t>
            </a:r>
            <a:endParaRPr lang="zh-CN" altLang="en-US" sz="1200" dirty="0">
              <a:latin typeface="+mn-ea"/>
              <a:cs typeface="+mn-ea"/>
            </a:endParaRPr>
          </a:p>
          <a:p>
            <a:pPr marL="285750" indent="-285750" algn="l">
              <a:spcAft>
                <a:spcPts val="600"/>
              </a:spcAft>
              <a:buClr>
                <a:srgbClr val="2D97C8"/>
              </a:buClr>
              <a:buFont typeface="Arial" panose="020B0604020202020204"/>
              <a:buChar char="•"/>
            </a:pPr>
            <a:r>
              <a:rPr lang="zh-CN" altLang="en-US" sz="1200" dirty="0">
                <a:latin typeface="+mn-ea"/>
                <a:cs typeface="+mn-ea"/>
              </a:rPr>
              <a:t>3.机构应设有相应的场地、配置符合国家安全标准的基础康复设备、材料及玩教具等。</a:t>
            </a:r>
            <a:r>
              <a:rPr lang="zh-CN" altLang="en-US" sz="1200" dirty="0">
                <a:solidFill>
                  <a:srgbClr val="FF0000"/>
                </a:solidFill>
                <a:latin typeface="+mn-ea"/>
                <a:cs typeface="+mn-ea"/>
              </a:rPr>
              <a:t>机构内功能分区应涵盖个别化干预区、集体教室、档案保存室及可用的户外活动场所等</a:t>
            </a:r>
            <a:r>
              <a:rPr lang="zh-CN" altLang="en-US" sz="1200" dirty="0">
                <a:latin typeface="+mn-ea"/>
                <a:cs typeface="+mn-ea"/>
              </a:rPr>
              <a:t>。</a:t>
            </a:r>
            <a:endParaRPr lang="zh-CN" altLang="en-US" sz="1200" dirty="0">
              <a:latin typeface="+mn-ea"/>
              <a:cs typeface="+mn-ea"/>
            </a:endParaRPr>
          </a:p>
        </p:txBody>
      </p:sp>
      <p:sp>
        <p:nvSpPr>
          <p:cNvPr id="8" name="文本框 7"/>
          <p:cNvSpPr/>
          <p:nvPr/>
        </p:nvSpPr>
        <p:spPr>
          <a:xfrm>
            <a:off x="601274" y="4124483"/>
            <a:ext cx="4416496" cy="2246769"/>
          </a:xfrm>
          <a:prstGeom prst="rect">
            <a:avLst/>
          </a:prstGeom>
          <a:noFill/>
        </p:spPr>
        <p:txBody>
          <a:bodyPr wrap="square" rtlCol="0" anchor="t">
            <a:noAutofit/>
          </a:bodyPr>
          <a:lstStyle/>
          <a:p>
            <a:pPr indent="0" algn="l">
              <a:spcAft>
                <a:spcPts val="600"/>
              </a:spcAft>
              <a:buClr>
                <a:srgbClr val="2D97C8"/>
              </a:buClr>
              <a:buFont typeface="Arial" panose="020B0604020202020204"/>
              <a:buNone/>
            </a:pPr>
            <a:r>
              <a:rPr lang="zh-CN" altLang="en-US" sz="1400" b="1" dirty="0">
                <a:solidFill>
                  <a:schemeClr val="accent1"/>
                </a:solidFill>
                <a:effectLst>
                  <a:outerShdw blurRad="38100" dist="25400" dir="5400000" algn="ctr" rotWithShape="0">
                    <a:srgbClr val="6E747A">
                      <a:alpha val="43000"/>
                      <a:alpha val="43000"/>
                    </a:srgbClr>
                  </a:outerShdw>
                </a:effectLst>
                <a:latin typeface="+mn-ea"/>
                <a:cs typeface="+mn-ea"/>
                <a:sym typeface="+mn-ea"/>
              </a:rPr>
              <a:t>人员条件：</a:t>
            </a:r>
            <a:endParaRPr lang="zh-CN" altLang="en-US" sz="1400" b="1" dirty="0">
              <a:solidFill>
                <a:schemeClr val="accent1"/>
              </a:solidFill>
              <a:effectLst>
                <a:outerShdw blurRad="38100" dist="25400" dir="5400000" algn="ctr" rotWithShape="0">
                  <a:srgbClr val="6E747A">
                    <a:alpha val="43000"/>
                    <a:alpha val="43000"/>
                  </a:srgbClr>
                </a:outerShdw>
              </a:effectLst>
              <a:latin typeface="+mn-ea"/>
              <a:cs typeface="+mn-ea"/>
            </a:endParaRPr>
          </a:p>
          <a:p>
            <a:pPr marL="285750" indent="-285750" algn="l">
              <a:spcAft>
                <a:spcPts val="600"/>
              </a:spcAft>
              <a:buClr>
                <a:srgbClr val="2D97C8"/>
              </a:buClr>
              <a:buFont typeface="Arial" panose="020B0604020202020204"/>
              <a:buChar char="•"/>
            </a:pPr>
            <a:r>
              <a:rPr lang="zh-CN" altLang="en-US" sz="1200" dirty="0">
                <a:latin typeface="+mn-ea"/>
                <a:cs typeface="+mn-ea"/>
                <a:sym typeface="+mn-ea"/>
              </a:rPr>
              <a:t>(1)</a:t>
            </a:r>
            <a:r>
              <a:rPr lang="zh-CN" altLang="en-US" sz="1200" dirty="0">
                <a:solidFill>
                  <a:srgbClr val="FF0000"/>
                </a:solidFill>
                <a:latin typeface="+mn-ea"/>
                <a:cs typeface="+mn-ea"/>
                <a:sym typeface="+mn-ea"/>
              </a:rPr>
              <a:t>专业康复团队包括：教师、康复治疗师</a:t>
            </a:r>
            <a:r>
              <a:rPr lang="zh-CN" altLang="en-US" sz="1200" dirty="0">
                <a:latin typeface="+mn-ea"/>
                <a:cs typeface="+mn-ea"/>
                <a:sym typeface="+mn-ea"/>
              </a:rPr>
              <a:t>(行为分析师、言语语言治疗师、作业治疗师、物理治疗师、心理治疗师)、</a:t>
            </a:r>
            <a:r>
              <a:rPr lang="zh-CN" altLang="en-US" sz="1200" dirty="0">
                <a:solidFill>
                  <a:srgbClr val="FF0000"/>
                </a:solidFill>
                <a:latin typeface="+mn-ea"/>
                <a:cs typeface="+mn-ea"/>
                <a:sym typeface="+mn-ea"/>
              </a:rPr>
              <a:t>医师、志愿者、其他相关专业人员等，有医疗资质的机构应配备适量的康复护士。</a:t>
            </a:r>
            <a:endParaRPr lang="zh-CN" altLang="en-US" sz="1200" dirty="0">
              <a:latin typeface="+mn-ea"/>
              <a:cs typeface="+mn-ea"/>
            </a:endParaRPr>
          </a:p>
          <a:p>
            <a:pPr marL="285750" indent="-285750" algn="l">
              <a:spcAft>
                <a:spcPts val="600"/>
              </a:spcAft>
              <a:buClr>
                <a:srgbClr val="2D97C8"/>
              </a:buClr>
              <a:buFont typeface="Arial" panose="020B0604020202020204"/>
              <a:buChar char="•"/>
            </a:pPr>
            <a:r>
              <a:rPr lang="zh-CN" altLang="en-US" sz="1200" dirty="0">
                <a:latin typeface="+mn-ea"/>
                <a:cs typeface="+mn-ea"/>
                <a:sym typeface="+mn-ea"/>
              </a:rPr>
              <a:t>(2)康复教育的专业人员应</a:t>
            </a:r>
            <a:r>
              <a:rPr lang="zh-CN" altLang="en-US" sz="1200" dirty="0">
                <a:solidFill>
                  <a:srgbClr val="FF0000"/>
                </a:solidFill>
                <a:latin typeface="+mn-ea"/>
                <a:cs typeface="+mn-ea"/>
                <a:sym typeface="+mn-ea"/>
              </a:rPr>
              <a:t>全部接受过孤独症康复教育的岗前培训并符合任职要</a:t>
            </a:r>
            <a:r>
              <a:rPr lang="zh-CN" altLang="en-US" sz="1200" dirty="0">
                <a:latin typeface="+mn-ea"/>
                <a:cs typeface="+mn-ea"/>
                <a:sym typeface="+mn-ea"/>
              </a:rPr>
              <a:t>求。</a:t>
            </a:r>
            <a:endParaRPr lang="zh-CN" altLang="en-US" sz="1200" dirty="0">
              <a:latin typeface="+mn-ea"/>
              <a:cs typeface="+mn-ea"/>
            </a:endParaRPr>
          </a:p>
          <a:p>
            <a:pPr marL="285750" indent="-285750" algn="l">
              <a:spcAft>
                <a:spcPts val="600"/>
              </a:spcAft>
              <a:buClr>
                <a:srgbClr val="2D97C8"/>
              </a:buClr>
              <a:buFont typeface="Arial" panose="020B0604020202020204"/>
              <a:buChar char="•"/>
            </a:pPr>
            <a:r>
              <a:rPr lang="zh-CN" altLang="en-US" sz="1200" dirty="0">
                <a:latin typeface="+mn-ea"/>
                <a:cs typeface="+mn-ea"/>
                <a:sym typeface="+mn-ea"/>
              </a:rPr>
              <a:t>(3)对已经开展的服务短期内难以配备符合条件的专业人员的机构应与具备条件的机构建立合作机构，</a:t>
            </a:r>
            <a:r>
              <a:rPr lang="zh-CN" altLang="en-US" sz="1200" dirty="0">
                <a:solidFill>
                  <a:srgbClr val="FF0000"/>
                </a:solidFill>
                <a:latin typeface="+mn-ea"/>
                <a:cs typeface="+mn-ea"/>
                <a:sym typeface="+mn-ea"/>
              </a:rPr>
              <a:t>机构内干预人员与儿童配比不少于1：4 。</a:t>
            </a:r>
            <a:endParaRPr lang="zh-CN" altLang="en-US" sz="1200" dirty="0">
              <a:solidFill>
                <a:srgbClr val="FF0000"/>
              </a:solidFill>
              <a:latin typeface="Heiti SC Light" panose="02000000000000000000" charset="-122"/>
              <a:ea typeface="Heiti SC Light" panose="02000000000000000000" charset="-122"/>
              <a:cs typeface="Heiti SC Light" panose="02000000000000000000" charset="-122"/>
            </a:endParaRPr>
          </a:p>
        </p:txBody>
      </p:sp>
      <p:cxnSp>
        <p:nvCxnSpPr>
          <p:cNvPr id="9" name="直接连接符 8"/>
          <p:cNvCxnSpPr/>
          <p:nvPr/>
        </p:nvCxnSpPr>
        <p:spPr>
          <a:xfrm>
            <a:off x="692150" y="1997457"/>
            <a:ext cx="423689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TextBox 45"/>
          <p:cNvSpPr/>
          <p:nvPr/>
        </p:nvSpPr>
        <p:spPr>
          <a:xfrm>
            <a:off x="623327" y="1571398"/>
            <a:ext cx="4577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b="1" dirty="0">
                <a:solidFill>
                  <a:srgbClr val="2D97C8"/>
                </a:solidFill>
                <a:latin typeface="微软雅黑" pitchFamily="34" charset="-122"/>
                <a:cs typeface="Calibri"/>
              </a:rPr>
              <a:t>康复机构基本要求（具体详见“标准”）</a:t>
            </a:r>
            <a:endParaRPr lang="zh-CN" altLang="en-US" b="1" dirty="0">
              <a:solidFill>
                <a:srgbClr val="2D97C8"/>
              </a:solidFill>
              <a:latin typeface="微软雅黑" pitchFamily="34" charset="-122"/>
              <a:cs typeface="Calibri"/>
            </a:endParaRPr>
          </a:p>
        </p:txBody>
      </p:sp>
      <p:cxnSp>
        <p:nvCxnSpPr>
          <p:cNvPr id="18" name="直接连接符 17"/>
          <p:cNvCxnSpPr/>
          <p:nvPr/>
        </p:nvCxnSpPr>
        <p:spPr>
          <a:xfrm>
            <a:off x="5269230" y="1997457"/>
            <a:ext cx="611284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TextBox 45"/>
          <p:cNvSpPr/>
          <p:nvPr/>
        </p:nvSpPr>
        <p:spPr>
          <a:xfrm>
            <a:off x="5269230" y="1571398"/>
            <a:ext cx="4919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b="1" dirty="0">
                <a:solidFill>
                  <a:srgbClr val="2D97C8"/>
                </a:solidFill>
                <a:latin typeface="微软雅黑" pitchFamily="34" charset="-122"/>
                <a:cs typeface="Calibri"/>
              </a:rPr>
              <a:t>虚假宣传相关法律法规</a:t>
            </a:r>
            <a:endParaRPr lang="zh-CN" altLang="en-US" b="1" dirty="0">
              <a:solidFill>
                <a:srgbClr val="2D97C8"/>
              </a:solidFill>
              <a:latin typeface="微软雅黑" pitchFamily="34" charset="-122"/>
              <a:cs typeface="Calibri"/>
            </a:endParaRPr>
          </a:p>
        </p:txBody>
      </p:sp>
      <p:sp>
        <p:nvSpPr>
          <p:cNvPr id="21" name="文本框 14"/>
          <p:cNvSpPr/>
          <p:nvPr/>
        </p:nvSpPr>
        <p:spPr>
          <a:xfrm>
            <a:off x="6965950" y="3936707"/>
            <a:ext cx="4416253" cy="637223"/>
          </a:xfrm>
          <a:prstGeom prst="rect">
            <a:avLst/>
          </a:prstGeom>
          <a:noFill/>
        </p:spPr>
        <p:txBody>
          <a:bodyPr wrap="square" rtlCol="0" anchor="t">
            <a:noAutofit/>
          </a:bodyPr>
          <a:lstStyle/>
          <a:p>
            <a:pPr marL="179705" indent="-179705">
              <a:buClr>
                <a:srgbClr val="2D97C8"/>
              </a:buClr>
              <a:buFont typeface="Arial" panose="020B0604020202020204"/>
              <a:buChar char="•"/>
            </a:pPr>
            <a:r>
              <a:rPr lang="zh-CN" altLang="en-US" sz="1200" dirty="0">
                <a:solidFill>
                  <a:schemeClr val="accent1"/>
                </a:solidFill>
                <a:effectLst>
                  <a:outerShdw blurRad="38100" dist="25400" dir="5400000" algn="ctr" rotWithShape="0">
                    <a:srgbClr val="6E747A">
                      <a:alpha val="43000"/>
                      <a:alpha val="43000"/>
                    </a:srgbClr>
                  </a:outerShdw>
                </a:effectLst>
                <a:latin typeface="微软雅黑" pitchFamily="34" charset="-122"/>
                <a:ea typeface="微软雅黑" pitchFamily="34" charset="-122"/>
                <a:cs typeface="微软雅黑" pitchFamily="34" charset="-122"/>
              </a:rPr>
              <a:t>反不正当竞争法第九条规定：</a:t>
            </a:r>
            <a:r>
              <a:rPr lang="zh-CN" altLang="en-US" sz="1200" dirty="0">
                <a:latin typeface="微软雅黑" pitchFamily="34" charset="-122"/>
                <a:ea typeface="微软雅黑" pitchFamily="34" charset="-122"/>
                <a:cs typeface="微软雅黑" pitchFamily="34" charset="-122"/>
              </a:rPr>
              <a:t>“经营者不得利用广告或者其他方法，对</a:t>
            </a:r>
            <a:r>
              <a:rPr lang="zh-CN" altLang="en-US" sz="1200" dirty="0">
                <a:solidFill>
                  <a:srgbClr val="FF0000"/>
                </a:solidFill>
                <a:latin typeface="微软雅黑" pitchFamily="34" charset="-122"/>
                <a:ea typeface="微软雅黑" pitchFamily="34" charset="-122"/>
                <a:cs typeface="微软雅黑" pitchFamily="34" charset="-122"/>
              </a:rPr>
              <a:t>商品的质量、制作成分、性能、用途、生产者、有效期限、产地等作引人误解的虚假宣传</a:t>
            </a:r>
            <a:endParaRPr lang="zh-CN" altLang="en-US" sz="1200" dirty="0">
              <a:latin typeface="微软雅黑" pitchFamily="34" charset="-122"/>
              <a:ea typeface="微软雅黑" pitchFamily="34" charset="-122"/>
              <a:cs typeface="微软雅黑" pitchFamily="34" charset="-122"/>
            </a:endParaRPr>
          </a:p>
        </p:txBody>
      </p:sp>
      <p:sp>
        <p:nvSpPr>
          <p:cNvPr id="22" name="文本框 6"/>
          <p:cNvSpPr/>
          <p:nvPr/>
        </p:nvSpPr>
        <p:spPr>
          <a:xfrm>
            <a:off x="6965858" y="2224650"/>
            <a:ext cx="4416738" cy="646331"/>
          </a:xfrm>
          <a:prstGeom prst="rect">
            <a:avLst/>
          </a:prstGeom>
          <a:noFill/>
        </p:spPr>
        <p:txBody>
          <a:bodyPr wrap="square" rtlCol="0">
            <a:spAutoFit/>
          </a:bodyPr>
          <a:lstStyle/>
          <a:p>
            <a:pPr marL="179705" indent="-179705" algn="l">
              <a:buClr>
                <a:srgbClr val="2D97C8"/>
              </a:buClr>
              <a:buFont typeface="Arial" panose="020B0604020202020204"/>
              <a:buChar char="•"/>
            </a:pPr>
            <a:r>
              <a:rPr lang="zh-CN" altLang="en-US" sz="1200" dirty="0">
                <a:solidFill>
                  <a:schemeClr val="accent1"/>
                </a:solidFill>
                <a:effectLst>
                  <a:outerShdw blurRad="38100" dist="25400" dir="5400000" algn="ctr" rotWithShape="0">
                    <a:srgbClr val="6E747A">
                      <a:alpha val="43000"/>
                      <a:alpha val="43000"/>
                    </a:srgbClr>
                  </a:outerShdw>
                </a:effectLst>
                <a:latin typeface="微软雅黑" pitchFamily="34" charset="-122"/>
                <a:ea typeface="微软雅黑" pitchFamily="34" charset="-122"/>
                <a:cs typeface="微软雅黑" pitchFamily="34" charset="-122"/>
              </a:rPr>
              <a:t>反不正当竞争法第八条第一款规定:</a:t>
            </a:r>
            <a:r>
              <a:rPr lang="zh-CN" altLang="en-US" sz="1200" dirty="0">
                <a:latin typeface="微软雅黑" pitchFamily="34" charset="-122"/>
                <a:ea typeface="微软雅黑" pitchFamily="34" charset="-122"/>
                <a:cs typeface="微软雅黑" pitchFamily="34" charset="-122"/>
              </a:rPr>
              <a:t>“经营者不得对其商品的性能、功能、质量、销售状况、用户评价、曾获荣誉等作虚假或者引人误解的商业宣传，欺骗、误导消费者。”</a:t>
            </a:r>
            <a:endParaRPr lang="zh-CN" altLang="en-US" sz="1200" dirty="0">
              <a:latin typeface="微软雅黑" pitchFamily="34" charset="-122"/>
              <a:ea typeface="微软雅黑" pitchFamily="34" charset="-122"/>
              <a:cs typeface="微软雅黑" pitchFamily="34" charset="-122"/>
            </a:endParaRPr>
          </a:p>
        </p:txBody>
      </p:sp>
      <p:sp>
        <p:nvSpPr>
          <p:cNvPr id="23" name="AutoShape 5"/>
          <p:cNvSpPr>
            <a:spLocks noChangeArrowheads="1"/>
          </p:cNvSpPr>
          <p:nvPr/>
        </p:nvSpPr>
        <p:spPr bwMode="auto">
          <a:xfrm>
            <a:off x="5293153" y="5572462"/>
            <a:ext cx="1670165" cy="728745"/>
          </a:xfrm>
          <a:prstGeom prst="roundRect">
            <a:avLst>
              <a:gd name="adj" fmla="val 16667"/>
            </a:avLst>
          </a:prstGeom>
          <a:solidFill>
            <a:schemeClr val="accent1"/>
          </a:solidFill>
          <a:ln w="38100">
            <a:solidFill>
              <a:schemeClr val="bg1"/>
            </a:solidFill>
            <a:round/>
          </a:ln>
          <a:effectLst>
            <a:outerShdw blurRad="40000" dist="20000" dir="5400000" rotWithShape="0">
              <a:srgbClr val="000000">
                <a:alpha val="37999"/>
              </a:srgbClr>
            </a:outerShdw>
          </a:effectLst>
        </p:spPr>
        <p:txBody>
          <a:bodyPr lIns="0" tIns="36000" rIns="0" bIns="36000" anchor="ctr"/>
          <a:lstStyle/>
          <a:p>
            <a:pPr algn="ctr"/>
            <a:r>
              <a:rPr lang="zh-CN" altLang="en-US" sz="1400" b="1" dirty="0">
                <a:solidFill>
                  <a:srgbClr val="FFFFFF"/>
                </a:solidFill>
                <a:latin typeface="微软雅黑" pitchFamily="34" charset="-122"/>
                <a:ea typeface="微软雅黑" pitchFamily="34" charset="-122"/>
              </a:rPr>
              <a:t>造成实际的</a:t>
            </a:r>
            <a:endParaRPr lang="en-US" altLang="zh-CN" sz="1400" b="1" dirty="0">
              <a:solidFill>
                <a:srgbClr val="FFFFFF"/>
              </a:solidFill>
              <a:latin typeface="微软雅黑" pitchFamily="34" charset="-122"/>
              <a:ea typeface="微软雅黑" pitchFamily="34" charset="-122"/>
            </a:endParaRPr>
          </a:p>
          <a:p>
            <a:pPr algn="ctr"/>
            <a:r>
              <a:rPr lang="zh-CN" altLang="en-US" sz="1400" b="1" dirty="0">
                <a:solidFill>
                  <a:srgbClr val="FFFFFF"/>
                </a:solidFill>
                <a:latin typeface="微软雅黑" pitchFamily="34" charset="-122"/>
                <a:ea typeface="微软雅黑" pitchFamily="34" charset="-122"/>
              </a:rPr>
              <a:t>欺骗行为</a:t>
            </a:r>
            <a:endParaRPr lang="zh-CN" altLang="en-US" sz="1400" b="1" dirty="0">
              <a:solidFill>
                <a:srgbClr val="FFFFFF"/>
              </a:solidFill>
              <a:latin typeface="微软雅黑" pitchFamily="34" charset="-122"/>
              <a:ea typeface="微软雅黑" pitchFamily="34" charset="-122"/>
            </a:endParaRPr>
          </a:p>
        </p:txBody>
      </p:sp>
      <p:sp>
        <p:nvSpPr>
          <p:cNvPr id="24" name="AutoShape 5"/>
          <p:cNvSpPr>
            <a:spLocks noChangeArrowheads="1"/>
          </p:cNvSpPr>
          <p:nvPr/>
        </p:nvSpPr>
        <p:spPr bwMode="auto">
          <a:xfrm>
            <a:off x="5326291" y="3041440"/>
            <a:ext cx="1649184" cy="728301"/>
          </a:xfrm>
          <a:prstGeom prst="roundRect">
            <a:avLst>
              <a:gd name="adj" fmla="val 16667"/>
            </a:avLst>
          </a:prstGeom>
          <a:solidFill>
            <a:schemeClr val="accent1"/>
          </a:solidFill>
          <a:ln w="38100">
            <a:solidFill>
              <a:schemeClr val="bg1"/>
            </a:solidFill>
            <a:round/>
          </a:ln>
          <a:effectLst>
            <a:outerShdw blurRad="40000" dist="20000" dir="5400000" rotWithShape="0">
              <a:srgbClr val="000000">
                <a:alpha val="37999"/>
              </a:srgbClr>
            </a:outerShdw>
          </a:effectLst>
        </p:spPr>
        <p:txBody>
          <a:bodyPr lIns="0" tIns="36000" rIns="0" bIns="36000" anchor="ctr"/>
          <a:lstStyle/>
          <a:p>
            <a:pPr algn="ctr"/>
            <a:r>
              <a:rPr lang="zh-CN" altLang="en-US" sz="1400" b="1" dirty="0">
                <a:solidFill>
                  <a:srgbClr val="FFFFFF"/>
                </a:solidFill>
                <a:latin typeface="微软雅黑" pitchFamily="34" charset="-122"/>
                <a:ea typeface="微软雅黑" pitchFamily="34" charset="-122"/>
              </a:rPr>
              <a:t>容易引起误解的虚假宣传行为</a:t>
            </a:r>
            <a:endParaRPr lang="zh-CN" altLang="en-US" sz="1400" b="1" dirty="0">
              <a:solidFill>
                <a:srgbClr val="FFFFFF"/>
              </a:solidFill>
              <a:latin typeface="微软雅黑" pitchFamily="34" charset="-122"/>
              <a:ea typeface="微软雅黑" pitchFamily="34" charset="-122"/>
            </a:endParaRPr>
          </a:p>
        </p:txBody>
      </p:sp>
      <p:sp>
        <p:nvSpPr>
          <p:cNvPr id="25" name="AutoShape 5"/>
          <p:cNvSpPr>
            <a:spLocks noChangeArrowheads="1"/>
          </p:cNvSpPr>
          <p:nvPr/>
        </p:nvSpPr>
        <p:spPr bwMode="auto">
          <a:xfrm>
            <a:off x="5310463" y="3890724"/>
            <a:ext cx="1635545" cy="729188"/>
          </a:xfrm>
          <a:prstGeom prst="roundRect">
            <a:avLst>
              <a:gd name="adj" fmla="val 16667"/>
            </a:avLst>
          </a:prstGeom>
          <a:solidFill>
            <a:schemeClr val="accent1"/>
          </a:solidFill>
          <a:ln w="38100">
            <a:solidFill>
              <a:schemeClr val="bg1"/>
            </a:solidFill>
            <a:round/>
          </a:ln>
          <a:effectLst>
            <a:outerShdw blurRad="40000" dist="20000" dir="5400000" rotWithShape="0">
              <a:srgbClr val="000000">
                <a:alpha val="37999"/>
              </a:srgbClr>
            </a:outerShdw>
          </a:effectLst>
        </p:spPr>
        <p:txBody>
          <a:bodyPr lIns="0" tIns="36000" rIns="0" bIns="36000" anchor="ctr"/>
          <a:lstStyle/>
          <a:p>
            <a:pPr algn="ctr"/>
            <a:r>
              <a:rPr lang="zh-CN" altLang="en-US" sz="1400" b="1" dirty="0">
                <a:solidFill>
                  <a:srgbClr val="FFFFFF"/>
                </a:solidFill>
                <a:latin typeface="微软雅黑" pitchFamily="34" charset="-122"/>
                <a:ea typeface="微软雅黑" pitchFamily="34" charset="-122"/>
              </a:rPr>
              <a:t>虚假宣传的</a:t>
            </a:r>
            <a:endParaRPr lang="en-US" altLang="zh-CN" sz="1400" b="1" dirty="0">
              <a:solidFill>
                <a:srgbClr val="FFFFFF"/>
              </a:solidFill>
              <a:latin typeface="微软雅黑" pitchFamily="34" charset="-122"/>
              <a:ea typeface="微软雅黑" pitchFamily="34" charset="-122"/>
            </a:endParaRPr>
          </a:p>
          <a:p>
            <a:pPr algn="ctr"/>
            <a:r>
              <a:rPr lang="zh-CN" altLang="en-US" sz="1400" b="1" dirty="0">
                <a:solidFill>
                  <a:srgbClr val="FFFFFF"/>
                </a:solidFill>
                <a:latin typeface="微软雅黑" pitchFamily="34" charset="-122"/>
                <a:ea typeface="微软雅黑" pitchFamily="34" charset="-122"/>
              </a:rPr>
              <a:t>概念判定</a:t>
            </a:r>
            <a:endParaRPr lang="zh-CN" altLang="en-US" sz="1400" b="1" dirty="0">
              <a:solidFill>
                <a:srgbClr val="FFFFFF"/>
              </a:solidFill>
              <a:latin typeface="微软雅黑" pitchFamily="34" charset="-122"/>
              <a:ea typeface="微软雅黑" pitchFamily="34" charset="-122"/>
            </a:endParaRPr>
          </a:p>
        </p:txBody>
      </p:sp>
      <p:sp>
        <p:nvSpPr>
          <p:cNvPr id="26" name="AutoShape 5"/>
          <p:cNvSpPr>
            <a:spLocks noChangeArrowheads="1"/>
          </p:cNvSpPr>
          <p:nvPr/>
        </p:nvSpPr>
        <p:spPr bwMode="auto">
          <a:xfrm>
            <a:off x="5303381" y="4731593"/>
            <a:ext cx="1649708" cy="729188"/>
          </a:xfrm>
          <a:prstGeom prst="roundRect">
            <a:avLst>
              <a:gd name="adj" fmla="val 16667"/>
            </a:avLst>
          </a:prstGeom>
          <a:solidFill>
            <a:schemeClr val="accent1"/>
          </a:solidFill>
          <a:ln w="38100">
            <a:solidFill>
              <a:schemeClr val="bg1"/>
            </a:solidFill>
            <a:round/>
          </a:ln>
          <a:effectLst>
            <a:outerShdw blurRad="40000" dist="20000" dir="5400000" rotWithShape="0">
              <a:srgbClr val="000000">
                <a:alpha val="37999"/>
              </a:srgbClr>
            </a:outerShdw>
          </a:effectLst>
        </p:spPr>
        <p:txBody>
          <a:bodyPr lIns="0" tIns="36000" rIns="0" bIns="36000" anchor="ctr"/>
          <a:lstStyle/>
          <a:p>
            <a:pPr algn="ctr"/>
            <a:r>
              <a:rPr lang="zh-CN" altLang="en-US" sz="1400" b="1" dirty="0">
                <a:solidFill>
                  <a:srgbClr val="FFFFFF"/>
                </a:solidFill>
                <a:latin typeface="微软雅黑" pitchFamily="34" charset="-122"/>
                <a:ea typeface="微软雅黑" pitchFamily="34" charset="-122"/>
              </a:rPr>
              <a:t>虚假宣传的认定视角普通消费者感知</a:t>
            </a:r>
            <a:endParaRPr lang="zh-CN" altLang="en-US" sz="1400" b="1" dirty="0">
              <a:solidFill>
                <a:srgbClr val="FFFFFF"/>
              </a:solidFill>
              <a:latin typeface="微软雅黑" pitchFamily="34" charset="-122"/>
              <a:ea typeface="微软雅黑" pitchFamily="34" charset="-122"/>
            </a:endParaRPr>
          </a:p>
        </p:txBody>
      </p:sp>
      <p:sp>
        <p:nvSpPr>
          <p:cNvPr id="27" name="文本框 29"/>
          <p:cNvSpPr/>
          <p:nvPr/>
        </p:nvSpPr>
        <p:spPr>
          <a:xfrm>
            <a:off x="6962775" y="4614451"/>
            <a:ext cx="4416253" cy="1015663"/>
          </a:xfrm>
          <a:prstGeom prst="rect">
            <a:avLst/>
          </a:prstGeom>
          <a:noFill/>
        </p:spPr>
        <p:txBody>
          <a:bodyPr wrap="square" rtlCol="0" anchor="t">
            <a:noAutofit/>
          </a:bodyPr>
          <a:lstStyle/>
          <a:p>
            <a:pPr marL="179705" indent="-179705">
              <a:buClr>
                <a:srgbClr val="2D97C8"/>
              </a:buClr>
              <a:buFont typeface="Arial" panose="020B0604020202020204"/>
              <a:buChar char="•"/>
            </a:pPr>
            <a:r>
              <a:rPr lang="zh-CN" altLang="en-US" sz="1200" dirty="0">
                <a:solidFill>
                  <a:schemeClr val="accent1"/>
                </a:solidFill>
                <a:effectLst>
                  <a:outerShdw blurRad="38100" dist="25400" dir="5400000" algn="ctr" rotWithShape="0">
                    <a:srgbClr val="6E747A">
                      <a:alpha val="43000"/>
                      <a:alpha val="43000"/>
                    </a:srgbClr>
                  </a:outerShdw>
                </a:effectLst>
                <a:latin typeface="微软雅黑" pitchFamily="34" charset="-122"/>
                <a:ea typeface="微软雅黑" pitchFamily="34" charset="-122"/>
                <a:cs typeface="微软雅黑" pitchFamily="34" charset="-122"/>
              </a:rPr>
              <a:t>(法释〔2007〕2号)第八条第三款规定:</a:t>
            </a:r>
            <a:r>
              <a:rPr lang="zh-CN" altLang="en-US" sz="1200" dirty="0">
                <a:latin typeface="微软雅黑" pitchFamily="34" charset="-122"/>
                <a:ea typeface="微软雅黑" pitchFamily="34" charset="-122"/>
                <a:cs typeface="微软雅黑" pitchFamily="34" charset="-122"/>
              </a:rPr>
              <a:t>“人民法院应当根据日常生活经验、相关公众一般注意力、发生误解的事实和被宣传对象的实际情况等因素，对引人误解的虚假宣传行为进行认定。即：</a:t>
            </a:r>
            <a:r>
              <a:rPr lang="zh-CN" altLang="en-US" sz="1200" dirty="0">
                <a:solidFill>
                  <a:srgbClr val="FF0000"/>
                </a:solidFill>
                <a:latin typeface="微软雅黑" pitchFamily="34" charset="-122"/>
                <a:ea typeface="微软雅黑" pitchFamily="34" charset="-122"/>
                <a:cs typeface="微软雅黑" pitchFamily="34" charset="-122"/>
              </a:rPr>
              <a:t>以普通消费者的一般注意力来判断</a:t>
            </a:r>
            <a:r>
              <a:rPr lang="zh-CN" altLang="en-US" sz="1200" dirty="0">
                <a:latin typeface="微软雅黑" pitchFamily="34" charset="-122"/>
                <a:ea typeface="微软雅黑" pitchFamily="34" charset="-122"/>
                <a:cs typeface="微软雅黑" pitchFamily="34" charset="-122"/>
              </a:rPr>
              <a:t>，不能以专家、技术人员或使用专门研究等方法来判断。</a:t>
            </a:r>
            <a:endParaRPr lang="zh-CN" altLang="en-US" sz="1200" dirty="0">
              <a:latin typeface="微软雅黑" pitchFamily="34" charset="-122"/>
              <a:ea typeface="微软雅黑" pitchFamily="34" charset="-122"/>
              <a:cs typeface="微软雅黑" pitchFamily="34" charset="-122"/>
            </a:endParaRPr>
          </a:p>
        </p:txBody>
      </p:sp>
      <p:sp>
        <p:nvSpPr>
          <p:cNvPr id="28" name="文本框 33"/>
          <p:cNvSpPr/>
          <p:nvPr/>
        </p:nvSpPr>
        <p:spPr>
          <a:xfrm>
            <a:off x="6965858" y="5613669"/>
            <a:ext cx="4416048" cy="646331"/>
          </a:xfrm>
          <a:prstGeom prst="rect">
            <a:avLst/>
          </a:prstGeom>
          <a:noFill/>
        </p:spPr>
        <p:txBody>
          <a:bodyPr wrap="square" rtlCol="0" anchor="t">
            <a:spAutoFit/>
          </a:bodyPr>
          <a:lstStyle/>
          <a:p>
            <a:pPr marL="179705" indent="-179705">
              <a:buClr>
                <a:srgbClr val="2D97C8"/>
              </a:buClr>
              <a:buFont typeface="Arial" panose="020B0604020202020204"/>
              <a:buChar char="•"/>
            </a:pPr>
            <a:r>
              <a:rPr lang="zh-CN" altLang="en-US" sz="1200" dirty="0">
                <a:solidFill>
                  <a:schemeClr val="accent1"/>
                </a:solidFill>
                <a:effectLst>
                  <a:outerShdw blurRad="38100" dist="25400" dir="5400000" algn="ctr" rotWithShape="0">
                    <a:srgbClr val="6E747A">
                      <a:alpha val="43000"/>
                      <a:alpha val="43000"/>
                    </a:srgbClr>
                  </a:outerShdw>
                </a:effectLst>
                <a:latin typeface="微软雅黑" pitchFamily="34" charset="-122"/>
                <a:ea typeface="微软雅黑" pitchFamily="34" charset="-122"/>
                <a:cs typeface="微软雅黑" pitchFamily="34" charset="-122"/>
              </a:rPr>
              <a:t>(法释〔2007〕2号)第八条第二款延伸：</a:t>
            </a:r>
            <a:r>
              <a:rPr lang="zh-CN" altLang="en-US" sz="1200" dirty="0">
                <a:latin typeface="微软雅黑" pitchFamily="34" charset="-122"/>
                <a:ea typeface="微软雅黑" pitchFamily="34" charset="-122"/>
                <a:cs typeface="微软雅黑" pitchFamily="34" charset="-122"/>
              </a:rPr>
              <a:t>实务中注意，</a:t>
            </a:r>
            <a:r>
              <a:rPr lang="zh-CN" altLang="en-US" sz="1200" dirty="0">
                <a:solidFill>
                  <a:srgbClr val="FF0000"/>
                </a:solidFill>
                <a:latin typeface="微软雅黑" pitchFamily="34" charset="-122"/>
                <a:ea typeface="微软雅黑" pitchFamily="34" charset="-122"/>
                <a:cs typeface="微软雅黑" pitchFamily="34" charset="-122"/>
              </a:rPr>
              <a:t>即使内容真实但容易产生“误导”的宣传，也应当认定为“引人误解”的虚假宣传。</a:t>
            </a:r>
            <a:endParaRPr lang="zh-CN" altLang="en-US" sz="1200" dirty="0">
              <a:latin typeface="微软雅黑" pitchFamily="34" charset="-122"/>
              <a:ea typeface="微软雅黑" pitchFamily="34" charset="-122"/>
              <a:cs typeface="微软雅黑" pitchFamily="34" charset="-122"/>
            </a:endParaRPr>
          </a:p>
        </p:txBody>
      </p:sp>
      <p:sp>
        <p:nvSpPr>
          <p:cNvPr id="29" name="AutoShape 5"/>
          <p:cNvSpPr>
            <a:spLocks noChangeArrowheads="1"/>
          </p:cNvSpPr>
          <p:nvPr/>
        </p:nvSpPr>
        <p:spPr bwMode="auto">
          <a:xfrm>
            <a:off x="5300758" y="2183665"/>
            <a:ext cx="1654954" cy="728301"/>
          </a:xfrm>
          <a:prstGeom prst="roundRect">
            <a:avLst>
              <a:gd name="adj" fmla="val 16667"/>
            </a:avLst>
          </a:prstGeom>
          <a:solidFill>
            <a:schemeClr val="accent1"/>
          </a:solidFill>
          <a:ln w="38100">
            <a:solidFill>
              <a:schemeClr val="bg1"/>
            </a:solidFill>
            <a:round/>
          </a:ln>
          <a:effectLst>
            <a:outerShdw blurRad="40000" dist="20000" dir="5400000" rotWithShape="0">
              <a:srgbClr val="000000">
                <a:alpha val="37999"/>
              </a:srgbClr>
            </a:outerShdw>
          </a:effectLst>
        </p:spPr>
        <p:txBody>
          <a:bodyPr lIns="0" tIns="36000" rIns="0" bIns="36000" anchor="ctr"/>
          <a:lstStyle/>
          <a:p>
            <a:pPr algn="ctr"/>
            <a:r>
              <a:rPr lang="zh-CN" altLang="en-US" sz="1400" b="1" dirty="0">
                <a:solidFill>
                  <a:srgbClr val="FFFFFF"/>
                </a:solidFill>
                <a:latin typeface="微软雅黑" pitchFamily="34" charset="-122"/>
                <a:ea typeface="微软雅黑" pitchFamily="34" charset="-122"/>
              </a:rPr>
              <a:t>虚假宣传的</a:t>
            </a:r>
            <a:endParaRPr lang="en-US" altLang="zh-CN" sz="1400" b="1" dirty="0">
              <a:solidFill>
                <a:srgbClr val="FFFFFF"/>
              </a:solidFill>
              <a:latin typeface="微软雅黑" pitchFamily="34" charset="-122"/>
              <a:ea typeface="微软雅黑" pitchFamily="34" charset="-122"/>
            </a:endParaRPr>
          </a:p>
          <a:p>
            <a:pPr algn="ctr"/>
            <a:r>
              <a:rPr lang="zh-CN" altLang="en-US" sz="1400" b="1" dirty="0">
                <a:solidFill>
                  <a:srgbClr val="FFFFFF"/>
                </a:solidFill>
                <a:latin typeface="微软雅黑" pitchFamily="34" charset="-122"/>
                <a:ea typeface="微软雅黑" pitchFamily="34" charset="-122"/>
              </a:rPr>
              <a:t>判定范围</a:t>
            </a:r>
            <a:endParaRPr lang="zh-CN" altLang="en-US" sz="1400" b="1" dirty="0">
              <a:solidFill>
                <a:srgbClr val="FFFFFF"/>
              </a:solidFill>
              <a:latin typeface="微软雅黑" pitchFamily="34" charset="-122"/>
              <a:ea typeface="微软雅黑" pitchFamily="34" charset="-122"/>
            </a:endParaRPr>
          </a:p>
        </p:txBody>
      </p:sp>
      <p:sp>
        <p:nvSpPr>
          <p:cNvPr id="30" name="文本框 13"/>
          <p:cNvSpPr/>
          <p:nvPr/>
        </p:nvSpPr>
        <p:spPr>
          <a:xfrm>
            <a:off x="6975475" y="2990092"/>
            <a:ext cx="4416253" cy="830997"/>
          </a:xfrm>
          <a:prstGeom prst="rect">
            <a:avLst/>
          </a:prstGeom>
          <a:noFill/>
        </p:spPr>
        <p:txBody>
          <a:bodyPr wrap="square" rtlCol="0">
            <a:noAutofit/>
          </a:bodyPr>
          <a:lstStyle/>
          <a:p>
            <a:pPr marL="179705" indent="-179705" algn="l">
              <a:buClr>
                <a:srgbClr val="2D97C8"/>
              </a:buClr>
              <a:buFont typeface="Arial" panose="020B0604020202020204"/>
              <a:buChar char="•"/>
            </a:pPr>
            <a:r>
              <a:rPr lang="zh-CN" altLang="en-US" sz="1200" dirty="0">
                <a:solidFill>
                  <a:schemeClr val="accent1"/>
                </a:solidFill>
                <a:effectLst>
                  <a:outerShdw blurRad="38100" dist="25400" dir="5400000" algn="ctr" rotWithShape="0">
                    <a:srgbClr val="6E747A">
                      <a:alpha val="43000"/>
                      <a:alpha val="43000"/>
                    </a:srgbClr>
                  </a:outerShdw>
                </a:effectLst>
                <a:latin typeface="微软雅黑" pitchFamily="34" charset="-122"/>
                <a:ea typeface="微软雅黑" pitchFamily="34" charset="-122"/>
                <a:cs typeface="微软雅黑" pitchFamily="34" charset="-122"/>
                <a:sym typeface="+mn-ea"/>
              </a:rPr>
              <a:t>反不正当竞争法第九条第一款规定：</a:t>
            </a:r>
            <a:r>
              <a:rPr lang="zh-CN" altLang="en-US" sz="1200" dirty="0">
                <a:latin typeface="微软雅黑" pitchFamily="34" charset="-122"/>
                <a:ea typeface="微软雅黑" pitchFamily="34" charset="-122"/>
                <a:cs typeface="微软雅黑" pitchFamily="34" charset="-122"/>
                <a:sym typeface="+mn-ea"/>
              </a:rPr>
              <a:t>“(一)对商品作片面的宣传或者对比的;(二)</a:t>
            </a:r>
            <a:r>
              <a:rPr lang="zh-CN" altLang="en-US" sz="1200" dirty="0">
                <a:solidFill>
                  <a:srgbClr val="FF0000"/>
                </a:solidFill>
                <a:latin typeface="微软雅黑" pitchFamily="34" charset="-122"/>
                <a:ea typeface="微软雅黑" pitchFamily="34" charset="-122"/>
                <a:cs typeface="微软雅黑" pitchFamily="34" charset="-122"/>
                <a:sym typeface="+mn-ea"/>
              </a:rPr>
              <a:t>将科学上未定论的观点、现象等当作定论的事实用于商品宣传的</a:t>
            </a:r>
            <a:r>
              <a:rPr lang="zh-CN" altLang="en-US" sz="1200" dirty="0">
                <a:latin typeface="微软雅黑" pitchFamily="34" charset="-122"/>
                <a:ea typeface="微软雅黑" pitchFamily="34" charset="-122"/>
                <a:cs typeface="微软雅黑" pitchFamily="34" charset="-122"/>
                <a:sym typeface="+mn-ea"/>
              </a:rPr>
              <a:t>;(三)以歧义性语言或者其他引人误解的方式进行商品宣传的。”</a:t>
            </a:r>
            <a:endParaRPr lang="zh-CN" altLang="en-US" sz="1200" dirty="0">
              <a:latin typeface="微软雅黑" pitchFamily="34" charset="-122"/>
              <a:ea typeface="微软雅黑" pitchFamily="34" charset="-122"/>
              <a:cs typeface="微软雅黑"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对象 7" hidden="1"/>
          <p:cNvPicPr/>
          <p:nvPr/>
        </p:nvPicPr>
        <p:blipFill>
          <a:blip r:embed="rId1"/>
          <a:stretch>
            <a:fillRect/>
          </a:stretch>
        </p:blipFill>
        <p:spPr>
          <a:xfrm>
            <a:off x="1588" y="1588"/>
            <a:ext cx="1588" cy="1588"/>
          </a:xfrm>
          <a:prstGeom prst="rect">
            <a:avLst/>
          </a:prstGeom>
        </p:spPr>
      </p:pic>
      <p:sp>
        <p:nvSpPr>
          <p:cNvPr id="2" name="标题 1"/>
          <p:cNvSpPr>
            <a:spLocks noGrp="1"/>
          </p:cNvSpPr>
          <p:nvPr>
            <p:ph type="title"/>
          </p:nvPr>
        </p:nvSpPr>
        <p:spPr/>
        <p:txBody>
          <a:bodyPr vert="horz"/>
          <a:lstStyle/>
          <a:p>
            <a:r>
              <a:rPr lang="en-US" altLang="zh-CN" dirty="0"/>
              <a:t>“</a:t>
            </a:r>
            <a:r>
              <a:rPr lang="zh-CN" altLang="en-US" dirty="0"/>
              <a:t>康复相关”宣传方向建议</a:t>
            </a:r>
            <a:endParaRPr lang="zh-CN" altLang="en-US" dirty="0"/>
          </a:p>
        </p:txBody>
      </p:sp>
      <p:sp>
        <p:nvSpPr>
          <p:cNvPr id="5" name="文本占位符 4"/>
          <p:cNvSpPr>
            <a:spLocks noGrp="1"/>
          </p:cNvSpPr>
          <p:nvPr>
            <p:ph type="body" sz="quarter" idx="12"/>
          </p:nvPr>
        </p:nvSpPr>
        <p:spPr/>
        <p:txBody>
          <a:bodyPr/>
          <a:lstStyle/>
          <a:p>
            <a:r>
              <a:rPr lang="zh-CN" altLang="en-US" dirty="0"/>
              <a:t>鉴于羽之爱尚未取得专业康复机构认证，康复课程研发还在进程中，建议现阶段品牌方向以“运动”为重点，未来若康复课程研发成功，可将其作为子品牌或独立业务线发展</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p:txBody>
          <a:bodyPr/>
          <a:lstStyle/>
          <a:p>
            <a:endParaRPr lang="zh-CN" altLang="en-US"/>
          </a:p>
        </p:txBody>
      </p:sp>
      <p:sp>
        <p:nvSpPr>
          <p:cNvPr id="11" name="矩形 10"/>
          <p:cNvSpPr/>
          <p:nvPr/>
        </p:nvSpPr>
        <p:spPr>
          <a:xfrm>
            <a:off x="981704" y="1875721"/>
            <a:ext cx="4344676" cy="585490"/>
          </a:xfrm>
          <a:prstGeom prst="rect">
            <a:avLst/>
          </a:prstGeom>
          <a:gradFill>
            <a:gsLst>
              <a:gs pos="0">
                <a:schemeClr val="accent1">
                  <a:lumMod val="40000"/>
                  <a:lumOff val="60000"/>
                </a:schemeClr>
              </a:gs>
              <a:gs pos="100000">
                <a:schemeClr val="bg1">
                  <a:alpha val="9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6000" tIns="108000" rIns="96000" rtlCol="0" anchor="ctr"/>
          <a:lstStyle/>
          <a:p>
            <a:pPr algn="ctr" defTabSz="914400">
              <a:defRPr/>
            </a:pPr>
            <a:r>
              <a:rPr lang="zh-CN" altLang="en-US" sz="1865" b="1" dirty="0">
                <a:solidFill>
                  <a:srgbClr val="5BC2DC"/>
                </a:solidFill>
                <a:latin typeface="+mn-ea"/>
                <a:cs typeface="Calibri" panose="020F0502020204030204" pitchFamily="34" charset="0"/>
              </a:rPr>
              <a:t>羽之爱业务发展现状</a:t>
            </a:r>
            <a:endParaRPr lang="zh-CN" altLang="en-US" sz="1865" b="1" dirty="0">
              <a:solidFill>
                <a:srgbClr val="5BC2DC"/>
              </a:solidFill>
              <a:latin typeface="+mn-ea"/>
              <a:cs typeface="Calibri" panose="020F0502020204030204" pitchFamily="34" charset="0"/>
            </a:endParaRPr>
          </a:p>
        </p:txBody>
      </p:sp>
      <p:sp>
        <p:nvSpPr>
          <p:cNvPr id="15" name="矩形 14"/>
          <p:cNvSpPr/>
          <p:nvPr/>
        </p:nvSpPr>
        <p:spPr>
          <a:xfrm>
            <a:off x="981704" y="2618072"/>
            <a:ext cx="4344676" cy="3308967"/>
          </a:xfrm>
          <a:prstGeom prst="rect">
            <a:avLst/>
          </a:prstGeom>
          <a:noFill/>
          <a:ln>
            <a:gradFill>
              <a:gsLst>
                <a:gs pos="0">
                  <a:schemeClr val="accent1">
                    <a:lumMod val="40000"/>
                    <a:lumOff val="6000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80000" tIns="48000" bIns="96000" rtlCol="0" anchor="ctr"/>
          <a:lstStyle/>
          <a:p>
            <a:pPr marL="285750" indent="-285750">
              <a:spcAft>
                <a:spcPts val="1200"/>
              </a:spcAft>
              <a:buClr>
                <a:srgbClr val="2D97C8"/>
              </a:buClr>
              <a:buFont typeface="Arial" panose="020B0604020202020204"/>
              <a:buChar char="•"/>
            </a:pPr>
            <a:r>
              <a:rPr lang="zh-CN" altLang="en-US" sz="1400" dirty="0">
                <a:solidFill>
                  <a:srgbClr val="000000">
                    <a:lumMod val="75000"/>
                    <a:lumOff val="25000"/>
                  </a:srgbClr>
                </a:solidFill>
                <a:latin typeface="+mn-ea"/>
                <a:cs typeface="+mn-ea"/>
                <a:sym typeface="+mn-ea"/>
              </a:rPr>
              <a:t>羽之爱目前</a:t>
            </a:r>
            <a:r>
              <a:rPr lang="zh-CN" altLang="en-US" sz="1400" b="1" dirty="0">
                <a:solidFill>
                  <a:srgbClr val="000000">
                    <a:lumMod val="75000"/>
                    <a:lumOff val="25000"/>
                  </a:srgbClr>
                </a:solidFill>
                <a:latin typeface="+mn-ea"/>
                <a:cs typeface="+mn-ea"/>
                <a:sym typeface="+mn-ea"/>
              </a:rPr>
              <a:t>尚未取得专业康复认证</a:t>
            </a:r>
            <a:r>
              <a:rPr lang="zh-CN" altLang="en-US" sz="1400" dirty="0">
                <a:solidFill>
                  <a:srgbClr val="000000">
                    <a:lumMod val="75000"/>
                    <a:lumOff val="25000"/>
                  </a:srgbClr>
                </a:solidFill>
                <a:latin typeface="+mn-ea"/>
                <a:cs typeface="+mn-ea"/>
                <a:sym typeface="+mn-ea"/>
              </a:rPr>
              <a:t>，以运动培训为主，以运动的附加改善效果为辅助；</a:t>
            </a:r>
            <a:endParaRPr lang="zh-CN" altLang="en-US" sz="1400" dirty="0">
              <a:solidFill>
                <a:srgbClr val="000000">
                  <a:lumMod val="75000"/>
                  <a:lumOff val="25000"/>
                </a:srgbClr>
              </a:solidFill>
              <a:latin typeface="+mn-ea"/>
              <a:cs typeface="+mn-ea"/>
              <a:sym typeface="+mn-ea"/>
            </a:endParaRPr>
          </a:p>
          <a:p>
            <a:pPr marL="285750" indent="-285750">
              <a:spcAft>
                <a:spcPts val="1200"/>
              </a:spcAft>
              <a:buClr>
                <a:srgbClr val="2D97C8"/>
              </a:buClr>
              <a:buFont typeface="Arial" panose="020B0604020202020204"/>
              <a:buChar char="•"/>
            </a:pPr>
            <a:r>
              <a:rPr lang="zh-CN" altLang="en-US" sz="1400" dirty="0">
                <a:solidFill>
                  <a:srgbClr val="000000">
                    <a:lumMod val="75000"/>
                    <a:lumOff val="25000"/>
                  </a:srgbClr>
                </a:solidFill>
                <a:latin typeface="+mn-ea"/>
                <a:cs typeface="+mn-ea"/>
                <a:sym typeface="+mn-ea"/>
              </a:rPr>
              <a:t>羽之爱目前仅与球馆进行合作，以教练团队进行小班培训，尚无其余功能分区，</a:t>
            </a:r>
            <a:r>
              <a:rPr lang="zh-CN" altLang="en-US" sz="1400" b="1" dirty="0">
                <a:solidFill>
                  <a:srgbClr val="000000">
                    <a:lumMod val="75000"/>
                    <a:lumOff val="25000"/>
                  </a:srgbClr>
                </a:solidFill>
                <a:latin typeface="+mn-ea"/>
                <a:cs typeface="+mn-ea"/>
                <a:sym typeface="+mn-ea"/>
              </a:rPr>
              <a:t>暂时不符合对康复机构及相关康复人员资质要求</a:t>
            </a:r>
            <a:endParaRPr lang="en-US" altLang="zh-CN" sz="1400" b="1" dirty="0">
              <a:solidFill>
                <a:srgbClr val="000000">
                  <a:lumMod val="75000"/>
                  <a:lumOff val="25000"/>
                </a:srgbClr>
              </a:solidFill>
              <a:latin typeface="微软雅黑"/>
              <a:cs typeface="+mn-ea"/>
              <a:sym typeface="+mn-ea"/>
            </a:endParaRPr>
          </a:p>
        </p:txBody>
      </p:sp>
      <p:sp>
        <p:nvSpPr>
          <p:cNvPr id="17" name="等腰三角形 16"/>
          <p:cNvSpPr/>
          <p:nvPr/>
        </p:nvSpPr>
        <p:spPr>
          <a:xfrm rot="5400000">
            <a:off x="3775739" y="3824719"/>
            <a:ext cx="4640521" cy="388340"/>
          </a:xfrm>
          <a:prstGeom prst="triangle">
            <a:avLst/>
          </a:prstGeom>
          <a:gradFill>
            <a:gsLst>
              <a:gs pos="0">
                <a:schemeClr val="accent1">
                  <a:lumMod val="40000"/>
                  <a:lumOff val="60000"/>
                </a:schemeClr>
              </a:gs>
              <a:gs pos="30000">
                <a:schemeClr val="accent1">
                  <a:lumMod val="20000"/>
                  <a:lumOff val="80000"/>
                </a:schemeClr>
              </a:gs>
              <a:gs pos="100000">
                <a:schemeClr val="accent1">
                  <a:tint val="23500"/>
                  <a:satMod val="16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6865619" y="1875721"/>
            <a:ext cx="4344676" cy="585490"/>
          </a:xfrm>
          <a:prstGeom prst="rect">
            <a:avLst/>
          </a:prstGeom>
          <a:gradFill>
            <a:gsLst>
              <a:gs pos="0">
                <a:schemeClr val="accent1">
                  <a:lumMod val="40000"/>
                  <a:lumOff val="60000"/>
                </a:schemeClr>
              </a:gs>
              <a:gs pos="100000">
                <a:schemeClr val="bg1">
                  <a:alpha val="9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6000" tIns="108000" rIns="96000" rtlCol="0" anchor="ctr"/>
          <a:lstStyle/>
          <a:p>
            <a:pPr algn="ctr" defTabSz="914400">
              <a:defRPr/>
            </a:pPr>
            <a:r>
              <a:rPr lang="zh-CN" altLang="en-US" sz="1865" b="1" dirty="0">
                <a:solidFill>
                  <a:srgbClr val="5BC2DC"/>
                </a:solidFill>
                <a:latin typeface="+mn-ea"/>
                <a:cs typeface="Calibri" panose="020F0502020204030204" pitchFamily="34" charset="0"/>
              </a:rPr>
              <a:t>品牌宣传方向建议</a:t>
            </a:r>
            <a:endParaRPr lang="zh-CN" altLang="en-US" sz="1865" b="1" dirty="0">
              <a:solidFill>
                <a:srgbClr val="5BC2DC"/>
              </a:solidFill>
              <a:latin typeface="+mn-ea"/>
              <a:cs typeface="Calibri" panose="020F0502020204030204" pitchFamily="34" charset="0"/>
            </a:endParaRPr>
          </a:p>
        </p:txBody>
      </p:sp>
      <p:sp>
        <p:nvSpPr>
          <p:cNvPr id="19" name="矩形 18"/>
          <p:cNvSpPr/>
          <p:nvPr/>
        </p:nvSpPr>
        <p:spPr>
          <a:xfrm>
            <a:off x="6865619" y="2618072"/>
            <a:ext cx="4344676" cy="3308967"/>
          </a:xfrm>
          <a:prstGeom prst="rect">
            <a:avLst/>
          </a:prstGeom>
          <a:noFill/>
          <a:ln>
            <a:gradFill>
              <a:gsLst>
                <a:gs pos="0">
                  <a:schemeClr val="accent1">
                    <a:lumMod val="40000"/>
                    <a:lumOff val="6000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80000" tIns="48000" bIns="96000" rtlCol="0" anchor="ctr"/>
          <a:lstStyle/>
          <a:p>
            <a:pPr marL="285750" indent="-285750">
              <a:spcAft>
                <a:spcPts val="1200"/>
              </a:spcAft>
              <a:buClr>
                <a:srgbClr val="2D97C8"/>
              </a:buClr>
              <a:buFont typeface="Arial" panose="020B0604020202020204"/>
              <a:buChar char="•"/>
            </a:pPr>
            <a:r>
              <a:rPr lang="zh-CN" altLang="en-US" sz="1400" b="1" dirty="0">
                <a:solidFill>
                  <a:srgbClr val="000000">
                    <a:lumMod val="75000"/>
                    <a:lumOff val="25000"/>
                  </a:srgbClr>
                </a:solidFill>
                <a:latin typeface="+mn-ea"/>
                <a:cs typeface="+mn-ea"/>
                <a:sym typeface="+mn-ea"/>
              </a:rPr>
              <a:t>现阶段以“运动”方向为重点，</a:t>
            </a:r>
            <a:r>
              <a:rPr lang="zh-CN" altLang="en-US" sz="1600" dirty="0">
                <a:solidFill>
                  <a:prstClr val="black"/>
                </a:solidFill>
                <a:latin typeface="微软雅黑"/>
                <a:cs typeface="+mn-ea"/>
              </a:rPr>
              <a:t>尚未开发出康复课程之前，不使用康复及相关词语，</a:t>
            </a:r>
            <a:r>
              <a:rPr lang="zh-CN" altLang="en-US" sz="1600" dirty="0">
                <a:solidFill>
                  <a:schemeClr val="accent5">
                    <a:lumMod val="50000"/>
                  </a:schemeClr>
                </a:solidFill>
                <a:latin typeface="微软雅黑"/>
                <a:cs typeface="+mn-ea"/>
              </a:rPr>
              <a:t>避免陷入争议的虚假宣传</a:t>
            </a:r>
            <a:endParaRPr lang="en-US" altLang="zh-CN" sz="1600" dirty="0">
              <a:solidFill>
                <a:schemeClr val="accent5">
                  <a:lumMod val="50000"/>
                </a:schemeClr>
              </a:solidFill>
              <a:latin typeface="微软雅黑"/>
              <a:cs typeface="+mn-ea"/>
            </a:endParaRPr>
          </a:p>
          <a:p>
            <a:pPr marL="285750" indent="-285750">
              <a:spcAft>
                <a:spcPts val="1200"/>
              </a:spcAft>
              <a:buClr>
                <a:srgbClr val="2D97C8"/>
              </a:buClr>
              <a:buFont typeface="Arial" panose="020B0604020202020204"/>
              <a:buChar char="•"/>
            </a:pPr>
            <a:r>
              <a:rPr lang="zh-CN" altLang="en-US" sz="1400" b="1" dirty="0">
                <a:solidFill>
                  <a:schemeClr val="accent5">
                    <a:lumMod val="50000"/>
                  </a:schemeClr>
                </a:solidFill>
                <a:latin typeface="微软雅黑"/>
                <a:cs typeface="+mn-ea"/>
                <a:sym typeface="+mn-ea"/>
              </a:rPr>
              <a:t>未来若康复课程研发成功且满足国家认证标准，则可考虑将其规划为附属子品牌或独立业务线发展</a:t>
            </a:r>
            <a:endParaRPr lang="en-US" altLang="zh-CN" sz="1200" b="1" dirty="0">
              <a:solidFill>
                <a:schemeClr val="accent5">
                  <a:lumMod val="50000"/>
                </a:schemeClr>
              </a:solidFill>
              <a:latin typeface="微软雅黑"/>
              <a:cs typeface="+mn-ea"/>
              <a:sym typeface="+mn-ea"/>
            </a:endParaRPr>
          </a:p>
        </p:txBody>
      </p:sp>
      <p:sp>
        <p:nvSpPr>
          <p:cNvPr id="12"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vert="horz"/>
          <a:lstStyle/>
          <a:p>
            <a:r>
              <a:rPr lang="zh-CN" altLang="en-US" dirty="0"/>
              <a:t>品牌定位与品牌主张建议思路</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p:txBody>
          <a:bodyPr/>
          <a:lstStyle/>
          <a:p>
            <a:endParaRPr lang="zh-CN" altLang="en-US"/>
          </a:p>
        </p:txBody>
      </p:sp>
      <p:cxnSp>
        <p:nvCxnSpPr>
          <p:cNvPr id="9" name="直接连接符 8"/>
          <p:cNvCxnSpPr/>
          <p:nvPr/>
        </p:nvCxnSpPr>
        <p:spPr>
          <a:xfrm>
            <a:off x="623327" y="1665288"/>
            <a:ext cx="330097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Box 45"/>
          <p:cNvSpPr/>
          <p:nvPr/>
        </p:nvSpPr>
        <p:spPr>
          <a:xfrm>
            <a:off x="623327" y="1238023"/>
            <a:ext cx="23008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sz="1600" b="1" dirty="0">
                <a:solidFill>
                  <a:srgbClr val="2D97C8"/>
                </a:solidFill>
                <a:latin typeface="微软雅黑" pitchFamily="34" charset="-122"/>
                <a:cs typeface="Calibri"/>
              </a:rPr>
              <a:t>内外部品牌要素提炼</a:t>
            </a:r>
            <a:endParaRPr lang="zh-CN" altLang="en-US" sz="1600" b="1" dirty="0">
              <a:solidFill>
                <a:srgbClr val="2D97C8"/>
              </a:solidFill>
              <a:latin typeface="微软雅黑" pitchFamily="34" charset="-122"/>
              <a:cs typeface="Calibri"/>
            </a:endParaRPr>
          </a:p>
        </p:txBody>
      </p:sp>
      <p:cxnSp>
        <p:nvCxnSpPr>
          <p:cNvPr id="12" name="直接连接符 11"/>
          <p:cNvCxnSpPr/>
          <p:nvPr/>
        </p:nvCxnSpPr>
        <p:spPr>
          <a:xfrm>
            <a:off x="4446073" y="1663700"/>
            <a:ext cx="3300413"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TextBox 45"/>
          <p:cNvSpPr/>
          <p:nvPr/>
        </p:nvSpPr>
        <p:spPr>
          <a:xfrm>
            <a:off x="4446073" y="1238023"/>
            <a:ext cx="26691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sz="1600" b="1" dirty="0">
                <a:solidFill>
                  <a:srgbClr val="2D97C8"/>
                </a:solidFill>
                <a:latin typeface="微软雅黑" pitchFamily="34" charset="-122"/>
                <a:cs typeface="Calibri"/>
              </a:rPr>
              <a:t>品牌定位与品牌个性（</a:t>
            </a:r>
            <a:r>
              <a:rPr lang="en-US" altLang="zh-CN" sz="1600" b="1" dirty="0">
                <a:solidFill>
                  <a:srgbClr val="2D97C8"/>
                </a:solidFill>
                <a:latin typeface="微软雅黑" pitchFamily="34" charset="-122"/>
                <a:cs typeface="Calibri"/>
              </a:rPr>
              <a:t>WIP</a:t>
            </a:r>
            <a:r>
              <a:rPr lang="zh-CN" altLang="en-US" sz="1600" b="1" dirty="0">
                <a:solidFill>
                  <a:srgbClr val="2D97C8"/>
                </a:solidFill>
                <a:latin typeface="微软雅黑" pitchFamily="34" charset="-122"/>
                <a:cs typeface="Calibri"/>
              </a:rPr>
              <a:t>）</a:t>
            </a:r>
            <a:endParaRPr lang="zh-CN" altLang="en-US" sz="1600" b="1" dirty="0">
              <a:solidFill>
                <a:srgbClr val="2D97C8"/>
              </a:solidFill>
              <a:latin typeface="微软雅黑" pitchFamily="34" charset="-122"/>
              <a:cs typeface="Calibri"/>
            </a:endParaRPr>
          </a:p>
        </p:txBody>
      </p:sp>
      <p:cxnSp>
        <p:nvCxnSpPr>
          <p:cNvPr id="14" name="直接连接符 13"/>
          <p:cNvCxnSpPr/>
          <p:nvPr/>
        </p:nvCxnSpPr>
        <p:spPr>
          <a:xfrm>
            <a:off x="8268260" y="1663700"/>
            <a:ext cx="3300413"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45"/>
          <p:cNvSpPr/>
          <p:nvPr/>
        </p:nvSpPr>
        <p:spPr>
          <a:xfrm>
            <a:off x="8268260" y="1238023"/>
            <a:ext cx="23008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sz="1600" b="1" dirty="0">
                <a:solidFill>
                  <a:srgbClr val="2D97C8"/>
                </a:solidFill>
                <a:latin typeface="微软雅黑" pitchFamily="34" charset="-122"/>
                <a:cs typeface="Calibri"/>
              </a:rPr>
              <a:t>品牌主张建议（</a:t>
            </a:r>
            <a:r>
              <a:rPr lang="en-US" altLang="zh-CN" sz="1600" b="1" dirty="0">
                <a:solidFill>
                  <a:srgbClr val="2D97C8"/>
                </a:solidFill>
                <a:latin typeface="微软雅黑" pitchFamily="34" charset="-122"/>
                <a:cs typeface="Calibri"/>
              </a:rPr>
              <a:t>WIP</a:t>
            </a:r>
            <a:r>
              <a:rPr lang="zh-CN" altLang="en-US" sz="1600" b="1" dirty="0">
                <a:solidFill>
                  <a:srgbClr val="2D97C8"/>
                </a:solidFill>
                <a:latin typeface="微软雅黑" pitchFamily="34" charset="-122"/>
                <a:cs typeface="Calibri"/>
              </a:rPr>
              <a:t>）</a:t>
            </a:r>
            <a:endParaRPr lang="zh-CN" altLang="en-US" sz="1600" b="1" dirty="0">
              <a:solidFill>
                <a:srgbClr val="2D97C8"/>
              </a:solidFill>
              <a:latin typeface="微软雅黑" pitchFamily="34" charset="-122"/>
              <a:cs typeface="Calibri"/>
            </a:endParaRPr>
          </a:p>
        </p:txBody>
      </p:sp>
      <p:sp>
        <p:nvSpPr>
          <p:cNvPr id="22" name="矩形 21"/>
          <p:cNvSpPr/>
          <p:nvPr/>
        </p:nvSpPr>
        <p:spPr>
          <a:xfrm>
            <a:off x="623327" y="1796581"/>
            <a:ext cx="1024498" cy="136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品牌志向</a:t>
            </a:r>
            <a:endParaRPr lang="zh-CN" altLang="en-US" sz="1400" b="1" dirty="0"/>
          </a:p>
        </p:txBody>
      </p:sp>
      <p:sp>
        <p:nvSpPr>
          <p:cNvPr id="23" name="矩形 22"/>
          <p:cNvSpPr/>
          <p:nvPr/>
        </p:nvSpPr>
        <p:spPr>
          <a:xfrm>
            <a:off x="1761564" y="1796581"/>
            <a:ext cx="2162736" cy="13620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羽之爱有什么样的使命愿景，如何解读？</a:t>
            </a:r>
            <a:endParaRPr lang="zh-CN" altLang="en-US" sz="1400" dirty="0">
              <a:solidFill>
                <a:schemeClr val="accent5">
                  <a:lumMod val="50000"/>
                </a:schemeClr>
              </a:solidFill>
            </a:endParaRPr>
          </a:p>
        </p:txBody>
      </p:sp>
      <p:sp>
        <p:nvSpPr>
          <p:cNvPr id="24" name="矩形 23"/>
          <p:cNvSpPr/>
          <p:nvPr/>
        </p:nvSpPr>
        <p:spPr>
          <a:xfrm>
            <a:off x="623327" y="3275690"/>
            <a:ext cx="1024498" cy="136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核心价值与能力</a:t>
            </a:r>
            <a:endParaRPr lang="zh-CN" altLang="en-US" sz="1400" b="1" dirty="0"/>
          </a:p>
        </p:txBody>
      </p:sp>
      <p:sp>
        <p:nvSpPr>
          <p:cNvPr id="25" name="矩形 24"/>
          <p:cNvSpPr/>
          <p:nvPr/>
        </p:nvSpPr>
        <p:spPr>
          <a:xfrm>
            <a:off x="1761564" y="3275690"/>
            <a:ext cx="2162736" cy="13620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羽之爱应当体现哪些核心价值观与核心能力元素？</a:t>
            </a:r>
            <a:endParaRPr lang="zh-CN" altLang="en-US" sz="1400" dirty="0">
              <a:solidFill>
                <a:schemeClr val="accent5">
                  <a:lumMod val="50000"/>
                </a:schemeClr>
              </a:solidFill>
            </a:endParaRPr>
          </a:p>
        </p:txBody>
      </p:sp>
      <p:sp>
        <p:nvSpPr>
          <p:cNvPr id="26" name="矩形 25"/>
          <p:cNvSpPr/>
          <p:nvPr/>
        </p:nvSpPr>
        <p:spPr>
          <a:xfrm>
            <a:off x="623327" y="4749348"/>
            <a:ext cx="1024498" cy="136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目标受众驱动因素</a:t>
            </a:r>
            <a:endParaRPr lang="zh-CN" altLang="en-US" sz="1400" b="1" dirty="0"/>
          </a:p>
        </p:txBody>
      </p:sp>
      <p:sp>
        <p:nvSpPr>
          <p:cNvPr id="27" name="矩形 26"/>
          <p:cNvSpPr/>
          <p:nvPr/>
        </p:nvSpPr>
        <p:spPr>
          <a:xfrm>
            <a:off x="1761564" y="4749348"/>
            <a:ext cx="2162736" cy="13620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羽之爱应该用哪些元素来吸引受众？</a:t>
            </a:r>
            <a:endParaRPr lang="zh-CN" altLang="en-US" sz="1400" dirty="0">
              <a:solidFill>
                <a:schemeClr val="accent5">
                  <a:lumMod val="50000"/>
                </a:schemeClr>
              </a:solidFill>
            </a:endParaRPr>
          </a:p>
        </p:txBody>
      </p:sp>
      <p:sp>
        <p:nvSpPr>
          <p:cNvPr id="28" name="矩形 27"/>
          <p:cNvSpPr/>
          <p:nvPr/>
        </p:nvSpPr>
        <p:spPr>
          <a:xfrm>
            <a:off x="4445513" y="1796581"/>
            <a:ext cx="1024498" cy="210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品牌定位</a:t>
            </a:r>
            <a:endParaRPr lang="zh-CN" altLang="en-US" sz="1400" b="1" dirty="0"/>
          </a:p>
        </p:txBody>
      </p:sp>
      <p:sp>
        <p:nvSpPr>
          <p:cNvPr id="29" name="矩形 28"/>
          <p:cNvSpPr/>
          <p:nvPr/>
        </p:nvSpPr>
        <p:spPr>
          <a:xfrm>
            <a:off x="5583750" y="1796581"/>
            <a:ext cx="2162736" cy="21007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羽之爱如何差异化？</a:t>
            </a:r>
            <a:endParaRPr lang="zh-CN" altLang="en-US" sz="1400" dirty="0">
              <a:solidFill>
                <a:schemeClr val="accent5">
                  <a:lumMod val="50000"/>
                </a:schemeClr>
              </a:solidFill>
            </a:endParaRPr>
          </a:p>
        </p:txBody>
      </p:sp>
      <p:sp>
        <p:nvSpPr>
          <p:cNvPr id="30" name="矩形 29"/>
          <p:cNvSpPr/>
          <p:nvPr/>
        </p:nvSpPr>
        <p:spPr>
          <a:xfrm>
            <a:off x="4445513" y="4008885"/>
            <a:ext cx="1024498" cy="2102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品牌个性</a:t>
            </a:r>
            <a:endParaRPr lang="zh-CN" altLang="en-US" sz="1400" b="1" dirty="0"/>
          </a:p>
        </p:txBody>
      </p:sp>
      <p:sp>
        <p:nvSpPr>
          <p:cNvPr id="31" name="矩形 30"/>
          <p:cNvSpPr/>
          <p:nvPr/>
        </p:nvSpPr>
        <p:spPr>
          <a:xfrm>
            <a:off x="5583750" y="4008885"/>
            <a:ext cx="2162736" cy="210253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羽之爱的品牌形象应该具备哪些个性特征？</a:t>
            </a:r>
            <a:endParaRPr lang="zh-CN" altLang="en-US" sz="1400" dirty="0">
              <a:solidFill>
                <a:schemeClr val="accent5">
                  <a:lumMod val="50000"/>
                </a:schemeClr>
              </a:solidFill>
            </a:endParaRPr>
          </a:p>
        </p:txBody>
      </p:sp>
      <p:sp>
        <p:nvSpPr>
          <p:cNvPr id="32" name="矩形 31"/>
          <p:cNvSpPr/>
          <p:nvPr/>
        </p:nvSpPr>
        <p:spPr>
          <a:xfrm>
            <a:off x="8267699" y="1796580"/>
            <a:ext cx="3300413" cy="431484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羽之爱品牌主张方向</a:t>
            </a:r>
            <a:endParaRPr lang="zh-CN" altLang="en-US" sz="1400" dirty="0">
              <a:solidFill>
                <a:schemeClr val="accent5">
                  <a:lumMod val="50000"/>
                </a:schemeClr>
              </a:solidFill>
            </a:endParaRPr>
          </a:p>
        </p:txBody>
      </p:sp>
      <p:sp>
        <p:nvSpPr>
          <p:cNvPr id="33" name="等腰三角形 32"/>
          <p:cNvSpPr/>
          <p:nvPr/>
        </p:nvSpPr>
        <p:spPr>
          <a:xfrm rot="5400000">
            <a:off x="5658256" y="3824720"/>
            <a:ext cx="4640521" cy="388340"/>
          </a:xfrm>
          <a:prstGeom prst="triangle">
            <a:avLst/>
          </a:prstGeom>
          <a:gradFill>
            <a:gsLst>
              <a:gs pos="0">
                <a:schemeClr val="accent1">
                  <a:lumMod val="40000"/>
                  <a:lumOff val="60000"/>
                </a:schemeClr>
              </a:gs>
              <a:gs pos="30000">
                <a:schemeClr val="accent1">
                  <a:lumMod val="20000"/>
                  <a:lumOff val="80000"/>
                </a:schemeClr>
              </a:gs>
              <a:gs pos="100000">
                <a:schemeClr val="accent1">
                  <a:tint val="23500"/>
                  <a:satMod val="16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十字形 33"/>
          <p:cNvSpPr/>
          <p:nvPr/>
        </p:nvSpPr>
        <p:spPr>
          <a:xfrm>
            <a:off x="3994169" y="3774110"/>
            <a:ext cx="356655" cy="359779"/>
          </a:xfrm>
          <a:prstGeom prst="plus">
            <a:avLst>
              <a:gd name="adj" fmla="val 3593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对象 7"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vert="horz"/>
          <a:lstStyle/>
          <a:p>
            <a:r>
              <a:rPr lang="zh-CN" altLang="en-US" dirty="0"/>
              <a:t>品牌定位与品牌主张建议思路</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p:txBody>
          <a:bodyPr/>
          <a:lstStyle/>
          <a:p>
            <a:endParaRPr lang="zh-CN" altLang="en-US"/>
          </a:p>
        </p:txBody>
      </p:sp>
      <p:cxnSp>
        <p:nvCxnSpPr>
          <p:cNvPr id="9" name="直接连接符 8"/>
          <p:cNvCxnSpPr/>
          <p:nvPr/>
        </p:nvCxnSpPr>
        <p:spPr>
          <a:xfrm>
            <a:off x="623327" y="1665288"/>
            <a:ext cx="330097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Box 45"/>
          <p:cNvSpPr/>
          <p:nvPr/>
        </p:nvSpPr>
        <p:spPr>
          <a:xfrm>
            <a:off x="623327" y="1238023"/>
            <a:ext cx="23008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sz="1600" b="1" dirty="0">
                <a:solidFill>
                  <a:srgbClr val="2D97C8"/>
                </a:solidFill>
                <a:latin typeface="微软雅黑" pitchFamily="34" charset="-122"/>
                <a:cs typeface="Calibri"/>
              </a:rPr>
              <a:t>内外部品牌要素提炼</a:t>
            </a:r>
            <a:endParaRPr lang="zh-CN" altLang="en-US" sz="1600" b="1" dirty="0">
              <a:solidFill>
                <a:srgbClr val="2D97C8"/>
              </a:solidFill>
              <a:latin typeface="微软雅黑" pitchFamily="34" charset="-122"/>
              <a:cs typeface="Calibri"/>
            </a:endParaRPr>
          </a:p>
        </p:txBody>
      </p:sp>
      <p:cxnSp>
        <p:nvCxnSpPr>
          <p:cNvPr id="12" name="直接连接符 11"/>
          <p:cNvCxnSpPr/>
          <p:nvPr/>
        </p:nvCxnSpPr>
        <p:spPr>
          <a:xfrm>
            <a:off x="4446073" y="1663700"/>
            <a:ext cx="3300413"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TextBox 45"/>
          <p:cNvSpPr/>
          <p:nvPr/>
        </p:nvSpPr>
        <p:spPr>
          <a:xfrm>
            <a:off x="4446073" y="1238023"/>
            <a:ext cx="26691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sz="1600" b="1" dirty="0">
                <a:solidFill>
                  <a:srgbClr val="2D97C8"/>
                </a:solidFill>
                <a:latin typeface="微软雅黑" pitchFamily="34" charset="-122"/>
                <a:cs typeface="Calibri"/>
              </a:rPr>
              <a:t>品牌定位与品牌个性（</a:t>
            </a:r>
            <a:r>
              <a:rPr lang="en-US" altLang="zh-CN" sz="1600" b="1" dirty="0">
                <a:solidFill>
                  <a:srgbClr val="2D97C8"/>
                </a:solidFill>
                <a:latin typeface="微软雅黑" pitchFamily="34" charset="-122"/>
                <a:cs typeface="Calibri"/>
              </a:rPr>
              <a:t>WIP</a:t>
            </a:r>
            <a:r>
              <a:rPr lang="zh-CN" altLang="en-US" sz="1600" b="1" dirty="0">
                <a:solidFill>
                  <a:srgbClr val="2D97C8"/>
                </a:solidFill>
                <a:latin typeface="微软雅黑" pitchFamily="34" charset="-122"/>
                <a:cs typeface="Calibri"/>
              </a:rPr>
              <a:t>）</a:t>
            </a:r>
            <a:endParaRPr lang="zh-CN" altLang="en-US" sz="1600" b="1" dirty="0">
              <a:solidFill>
                <a:srgbClr val="2D97C8"/>
              </a:solidFill>
              <a:latin typeface="微软雅黑" pitchFamily="34" charset="-122"/>
              <a:cs typeface="Calibri"/>
            </a:endParaRPr>
          </a:p>
        </p:txBody>
      </p:sp>
      <p:cxnSp>
        <p:nvCxnSpPr>
          <p:cNvPr id="14" name="直接连接符 13"/>
          <p:cNvCxnSpPr/>
          <p:nvPr/>
        </p:nvCxnSpPr>
        <p:spPr>
          <a:xfrm>
            <a:off x="8268260" y="1663700"/>
            <a:ext cx="3300413"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45"/>
          <p:cNvSpPr/>
          <p:nvPr/>
        </p:nvSpPr>
        <p:spPr>
          <a:xfrm>
            <a:off x="8268260" y="1238023"/>
            <a:ext cx="23008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sz="1600" b="1" dirty="0">
                <a:solidFill>
                  <a:srgbClr val="2D97C8"/>
                </a:solidFill>
                <a:latin typeface="微软雅黑" pitchFamily="34" charset="-122"/>
                <a:cs typeface="Calibri"/>
              </a:rPr>
              <a:t>品牌主张建议（</a:t>
            </a:r>
            <a:r>
              <a:rPr lang="en-US" altLang="zh-CN" sz="1600" b="1" dirty="0">
                <a:solidFill>
                  <a:srgbClr val="2D97C8"/>
                </a:solidFill>
                <a:latin typeface="微软雅黑" pitchFamily="34" charset="-122"/>
                <a:cs typeface="Calibri"/>
              </a:rPr>
              <a:t>WIP</a:t>
            </a:r>
            <a:r>
              <a:rPr lang="zh-CN" altLang="en-US" sz="1600" b="1" dirty="0">
                <a:solidFill>
                  <a:srgbClr val="2D97C8"/>
                </a:solidFill>
                <a:latin typeface="微软雅黑" pitchFamily="34" charset="-122"/>
                <a:cs typeface="Calibri"/>
              </a:rPr>
              <a:t>）</a:t>
            </a:r>
            <a:endParaRPr lang="zh-CN" altLang="en-US" sz="1600" b="1" dirty="0">
              <a:solidFill>
                <a:srgbClr val="2D97C8"/>
              </a:solidFill>
              <a:latin typeface="微软雅黑" pitchFamily="34" charset="-122"/>
              <a:cs typeface="Calibri"/>
            </a:endParaRPr>
          </a:p>
        </p:txBody>
      </p:sp>
      <p:sp>
        <p:nvSpPr>
          <p:cNvPr id="22" name="矩形 21"/>
          <p:cNvSpPr/>
          <p:nvPr/>
        </p:nvSpPr>
        <p:spPr>
          <a:xfrm>
            <a:off x="623327" y="1796581"/>
            <a:ext cx="1024498" cy="136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品牌志向</a:t>
            </a:r>
            <a:endParaRPr lang="zh-CN" altLang="en-US" sz="1400" b="1" dirty="0"/>
          </a:p>
        </p:txBody>
      </p:sp>
      <p:sp>
        <p:nvSpPr>
          <p:cNvPr id="23" name="矩形 22"/>
          <p:cNvSpPr/>
          <p:nvPr/>
        </p:nvSpPr>
        <p:spPr>
          <a:xfrm>
            <a:off x="1761564" y="1796581"/>
            <a:ext cx="2162736" cy="13620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羽之爱有什么样的使命愿景，如何解读？</a:t>
            </a:r>
            <a:endParaRPr lang="zh-CN" altLang="en-US" sz="1400" dirty="0">
              <a:solidFill>
                <a:schemeClr val="accent5">
                  <a:lumMod val="50000"/>
                </a:schemeClr>
              </a:solidFill>
            </a:endParaRPr>
          </a:p>
        </p:txBody>
      </p:sp>
      <p:sp>
        <p:nvSpPr>
          <p:cNvPr id="24" name="矩形 23"/>
          <p:cNvSpPr/>
          <p:nvPr/>
        </p:nvSpPr>
        <p:spPr>
          <a:xfrm>
            <a:off x="623327" y="3275690"/>
            <a:ext cx="1024498" cy="136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核心价值与能力</a:t>
            </a:r>
            <a:endParaRPr lang="zh-CN" altLang="en-US" sz="1400" b="1" dirty="0"/>
          </a:p>
        </p:txBody>
      </p:sp>
      <p:sp>
        <p:nvSpPr>
          <p:cNvPr id="25" name="矩形 24"/>
          <p:cNvSpPr/>
          <p:nvPr/>
        </p:nvSpPr>
        <p:spPr>
          <a:xfrm>
            <a:off x="1761564" y="3275690"/>
            <a:ext cx="2162736" cy="13620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羽之爱应当体现哪些核心价值观与核心能力元素？</a:t>
            </a:r>
            <a:endParaRPr lang="zh-CN" altLang="en-US" sz="1400" dirty="0">
              <a:solidFill>
                <a:schemeClr val="accent5">
                  <a:lumMod val="50000"/>
                </a:schemeClr>
              </a:solidFill>
            </a:endParaRPr>
          </a:p>
        </p:txBody>
      </p:sp>
      <p:sp>
        <p:nvSpPr>
          <p:cNvPr id="26" name="矩形 25"/>
          <p:cNvSpPr/>
          <p:nvPr/>
        </p:nvSpPr>
        <p:spPr>
          <a:xfrm>
            <a:off x="623327" y="4749348"/>
            <a:ext cx="1024498" cy="136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目标受众驱动因素</a:t>
            </a:r>
            <a:endParaRPr lang="zh-CN" altLang="en-US" sz="1400" b="1" dirty="0"/>
          </a:p>
        </p:txBody>
      </p:sp>
      <p:sp>
        <p:nvSpPr>
          <p:cNvPr id="27" name="矩形 26"/>
          <p:cNvSpPr/>
          <p:nvPr/>
        </p:nvSpPr>
        <p:spPr>
          <a:xfrm>
            <a:off x="1761564" y="4749348"/>
            <a:ext cx="2162736" cy="13620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5">
                    <a:lumMod val="50000"/>
                  </a:schemeClr>
                </a:solidFill>
              </a:rPr>
              <a:t>羽之爱应该用哪些元素来吸引受众？</a:t>
            </a:r>
            <a:endParaRPr lang="zh-CN" altLang="en-US" sz="1400" dirty="0">
              <a:solidFill>
                <a:schemeClr val="accent5">
                  <a:lumMod val="50000"/>
                </a:schemeClr>
              </a:solidFill>
            </a:endParaRPr>
          </a:p>
        </p:txBody>
      </p:sp>
      <p:sp>
        <p:nvSpPr>
          <p:cNvPr id="28" name="矩形 27"/>
          <p:cNvSpPr/>
          <p:nvPr/>
        </p:nvSpPr>
        <p:spPr>
          <a:xfrm>
            <a:off x="4445513" y="1796581"/>
            <a:ext cx="1024498" cy="2100744"/>
          </a:xfrm>
          <a:prstGeom prst="rect">
            <a:avLst/>
          </a:prstGeom>
          <a:solidFill>
            <a:schemeClr val="accent6">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品牌定位</a:t>
            </a:r>
            <a:endParaRPr lang="zh-CN" altLang="en-US" sz="1400" dirty="0"/>
          </a:p>
        </p:txBody>
      </p:sp>
      <p:sp>
        <p:nvSpPr>
          <p:cNvPr id="29" name="矩形 28"/>
          <p:cNvSpPr/>
          <p:nvPr/>
        </p:nvSpPr>
        <p:spPr>
          <a:xfrm>
            <a:off x="5583750" y="1796581"/>
            <a:ext cx="2162736" cy="210074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羽之爱如何差异化？</a:t>
            </a:r>
            <a:endParaRPr lang="zh-CN" altLang="en-US" sz="1400" dirty="0"/>
          </a:p>
        </p:txBody>
      </p:sp>
      <p:sp>
        <p:nvSpPr>
          <p:cNvPr id="30" name="矩形 29"/>
          <p:cNvSpPr/>
          <p:nvPr/>
        </p:nvSpPr>
        <p:spPr>
          <a:xfrm>
            <a:off x="4445513" y="4008885"/>
            <a:ext cx="1024498" cy="2102537"/>
          </a:xfrm>
          <a:prstGeom prst="rect">
            <a:avLst/>
          </a:prstGeom>
          <a:solidFill>
            <a:schemeClr val="accent6">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品牌个性</a:t>
            </a:r>
            <a:endParaRPr lang="zh-CN" altLang="en-US" sz="1400" dirty="0"/>
          </a:p>
        </p:txBody>
      </p:sp>
      <p:sp>
        <p:nvSpPr>
          <p:cNvPr id="31" name="矩形 30"/>
          <p:cNvSpPr/>
          <p:nvPr/>
        </p:nvSpPr>
        <p:spPr>
          <a:xfrm>
            <a:off x="5583750" y="4008885"/>
            <a:ext cx="2162736" cy="21025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羽之爱的品牌形象应该具备哪些个性特征？</a:t>
            </a:r>
            <a:endParaRPr lang="zh-CN" altLang="en-US" sz="1400" dirty="0"/>
          </a:p>
        </p:txBody>
      </p:sp>
      <p:sp>
        <p:nvSpPr>
          <p:cNvPr id="32" name="矩形 31"/>
          <p:cNvSpPr/>
          <p:nvPr/>
        </p:nvSpPr>
        <p:spPr>
          <a:xfrm>
            <a:off x="8267699" y="1796580"/>
            <a:ext cx="3300413" cy="43148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羽之爱品牌主张方向</a:t>
            </a:r>
            <a:endParaRPr lang="zh-CN" altLang="en-US" sz="1400" dirty="0"/>
          </a:p>
        </p:txBody>
      </p:sp>
      <p:sp>
        <p:nvSpPr>
          <p:cNvPr id="33" name="等腰三角形 32"/>
          <p:cNvSpPr/>
          <p:nvPr/>
        </p:nvSpPr>
        <p:spPr>
          <a:xfrm rot="5400000">
            <a:off x="5658256" y="3824720"/>
            <a:ext cx="4640521" cy="388340"/>
          </a:xfrm>
          <a:prstGeom prst="triangle">
            <a:avLst/>
          </a:prstGeom>
          <a:gradFill>
            <a:gsLst>
              <a:gs pos="0">
                <a:schemeClr val="accent1">
                  <a:lumMod val="40000"/>
                  <a:lumOff val="60000"/>
                </a:schemeClr>
              </a:gs>
              <a:gs pos="30000">
                <a:schemeClr val="accent1">
                  <a:lumMod val="20000"/>
                  <a:lumOff val="80000"/>
                </a:schemeClr>
              </a:gs>
              <a:gs pos="100000">
                <a:schemeClr val="accent1">
                  <a:tint val="23500"/>
                  <a:satMod val="16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十字形 33"/>
          <p:cNvSpPr/>
          <p:nvPr/>
        </p:nvSpPr>
        <p:spPr>
          <a:xfrm>
            <a:off x="3994169" y="3774110"/>
            <a:ext cx="356655" cy="359779"/>
          </a:xfrm>
          <a:prstGeom prst="plus">
            <a:avLst>
              <a:gd name="adj" fmla="val 3593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9" name="矩形 28"/>
          <p:cNvSpPr/>
          <p:nvPr/>
        </p:nvSpPr>
        <p:spPr>
          <a:xfrm>
            <a:off x="981703" y="2341541"/>
            <a:ext cx="4714670" cy="380623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667407" y="2341541"/>
            <a:ext cx="4714670" cy="380623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vert="horz"/>
          <a:lstStyle/>
          <a:p>
            <a:r>
              <a:rPr lang="zh-CN" altLang="en-US" dirty="0"/>
              <a:t>使命愿景解读</a:t>
            </a:r>
            <a:endParaRPr lang="zh-CN" altLang="en-US" dirty="0"/>
          </a:p>
        </p:txBody>
      </p:sp>
      <p:sp>
        <p:nvSpPr>
          <p:cNvPr id="5" name="文本占位符 4"/>
          <p:cNvSpPr>
            <a:spLocks noGrp="1"/>
          </p:cNvSpPr>
          <p:nvPr>
            <p:ph type="body" sz="quarter" idx="12"/>
          </p:nvPr>
        </p:nvSpPr>
        <p:spPr/>
        <p:txBody>
          <a:bodyPr>
            <a:normAutofit/>
          </a:bodyPr>
          <a:lstStyle/>
          <a:p>
            <a:r>
              <a:rPr lang="zh-CN" altLang="en-US" dirty="0"/>
              <a:t>羽之爱的目标是让每个特殊儿童都有机会参与运动训练，帮助他们建立更健康的身体及心理健康，解决社会问题</a:t>
            </a:r>
            <a:endParaRPr lang="en-US" altLang="zh-CN"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p:txBody>
          <a:bodyPr/>
          <a:lstStyle/>
          <a:p>
            <a:endParaRPr lang="zh-CN" altLang="en-US"/>
          </a:p>
        </p:txBody>
      </p:sp>
      <p:sp>
        <p:nvSpPr>
          <p:cNvPr id="9" name="梯形 8"/>
          <p:cNvSpPr/>
          <p:nvPr/>
        </p:nvSpPr>
        <p:spPr>
          <a:xfrm>
            <a:off x="1870574" y="4232008"/>
            <a:ext cx="3673344" cy="1389227"/>
          </a:xfrm>
          <a:prstGeom prst="trapezoid">
            <a:avLst>
              <a:gd name="adj" fmla="val 0"/>
            </a:avLst>
          </a:prstGeom>
          <a:solidFill>
            <a:schemeClr val="accent3">
              <a:lumMod val="20000"/>
              <a:lumOff val="80000"/>
            </a:scheme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00" b="1" kern="0" dirty="0">
                <a:solidFill>
                  <a:schemeClr val="accent5">
                    <a:lumMod val="50000"/>
                  </a:schemeClr>
                </a:solidFill>
                <a:latin typeface="微软雅黑" charset="0"/>
                <a:ea typeface="微软雅黑" charset="0"/>
                <a:cs typeface="Arial" panose="020B0604020202020204" pitchFamily="34" charset="0"/>
              </a:rPr>
              <a:t>让中国</a:t>
            </a:r>
            <a:r>
              <a:rPr lang="zh-CN" altLang="en-US" sz="1300" b="1" kern="0" dirty="0">
                <a:solidFill>
                  <a:schemeClr val="accent2"/>
                </a:solidFill>
                <a:latin typeface="微软雅黑" charset="0"/>
                <a:ea typeface="微软雅黑" charset="0"/>
                <a:cs typeface="Arial" panose="020B0604020202020204" pitchFamily="34" charset="0"/>
              </a:rPr>
              <a:t>每一个孩子</a:t>
            </a:r>
            <a:r>
              <a:rPr lang="zh-CN" altLang="en-US" sz="1300" b="1" kern="0" dirty="0">
                <a:solidFill>
                  <a:schemeClr val="accent5">
                    <a:lumMod val="50000"/>
                  </a:schemeClr>
                </a:solidFill>
                <a:latin typeface="微软雅黑" charset="0"/>
                <a:ea typeface="微软雅黑" charset="0"/>
                <a:cs typeface="Arial" panose="020B0604020202020204" pitchFamily="34" charset="0"/>
              </a:rPr>
              <a:t>，都能获得</a:t>
            </a:r>
            <a:r>
              <a:rPr lang="zh-CN" altLang="en-US" sz="1300" b="1" kern="0" dirty="0">
                <a:solidFill>
                  <a:schemeClr val="accent2"/>
                </a:solidFill>
                <a:latin typeface="微软雅黑" charset="0"/>
                <a:ea typeface="微软雅黑" charset="0"/>
                <a:cs typeface="Arial" panose="020B0604020202020204" pitchFamily="34" charset="0"/>
              </a:rPr>
              <a:t>运动的快乐和健康</a:t>
            </a:r>
            <a:endParaRPr lang="zh-CN" altLang="en-US" sz="1300" b="1" kern="0" dirty="0">
              <a:solidFill>
                <a:schemeClr val="accent2"/>
              </a:solidFill>
              <a:latin typeface="微软雅黑" charset="0"/>
              <a:ea typeface="微软雅黑" charset="0"/>
              <a:cs typeface="Arial" panose="020B0604020202020204" pitchFamily="34" charset="0"/>
            </a:endParaRPr>
          </a:p>
        </p:txBody>
      </p:sp>
      <p:sp>
        <p:nvSpPr>
          <p:cNvPr id="10" name="矩形 9"/>
          <p:cNvSpPr/>
          <p:nvPr/>
        </p:nvSpPr>
        <p:spPr>
          <a:xfrm>
            <a:off x="1870574" y="2638301"/>
            <a:ext cx="3673344" cy="138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300" b="1" dirty="0">
                <a:solidFill>
                  <a:schemeClr val="accent2"/>
                </a:solidFill>
                <a:latin typeface="微软雅黑" charset="0"/>
                <a:ea typeface="微软雅黑" charset="0"/>
                <a:cs typeface="微软雅黑" charset="0"/>
              </a:rPr>
              <a:t>解决中国</a:t>
            </a:r>
            <a:r>
              <a:rPr lang="en-US" altLang="zh-CN" sz="1300" b="1" dirty="0">
                <a:solidFill>
                  <a:schemeClr val="accent2"/>
                </a:solidFill>
                <a:latin typeface="微软雅黑" charset="0"/>
                <a:ea typeface="微软雅黑" charset="0"/>
                <a:cs typeface="微软雅黑" charset="0"/>
              </a:rPr>
              <a:t>250</a:t>
            </a:r>
            <a:r>
              <a:rPr lang="zh-CN" altLang="en-US" sz="1300" b="1" dirty="0">
                <a:solidFill>
                  <a:schemeClr val="accent2"/>
                </a:solidFill>
                <a:latin typeface="微软雅黑" charset="0"/>
                <a:ea typeface="微软雅黑" charset="0"/>
                <a:cs typeface="微软雅黑" charset="0"/>
              </a:rPr>
              <a:t>万大龄特殊残障孩子</a:t>
            </a:r>
            <a:r>
              <a:rPr lang="zh-CN" altLang="en-US" sz="1300" b="1" dirty="0">
                <a:solidFill>
                  <a:schemeClr val="accent5">
                    <a:lumMod val="50000"/>
                  </a:schemeClr>
                </a:solidFill>
                <a:latin typeface="微软雅黑" charset="0"/>
                <a:ea typeface="微软雅黑" charset="0"/>
                <a:cs typeface="微软雅黑" charset="0"/>
              </a:rPr>
              <a:t>“缺乏运动环境、缺少康复路径”的社会问题</a:t>
            </a:r>
            <a:endParaRPr lang="en-US" altLang="zh-CN" sz="1300" b="1" dirty="0">
              <a:solidFill>
                <a:schemeClr val="accent5">
                  <a:lumMod val="50000"/>
                </a:schemeClr>
              </a:solidFill>
              <a:latin typeface="微软雅黑" charset="0"/>
              <a:ea typeface="微软雅黑" charset="0"/>
              <a:cs typeface="微软雅黑" charset="0"/>
            </a:endParaRPr>
          </a:p>
        </p:txBody>
      </p:sp>
      <p:sp>
        <p:nvSpPr>
          <p:cNvPr id="11" name="文本框 90"/>
          <p:cNvSpPr/>
          <p:nvPr/>
        </p:nvSpPr>
        <p:spPr>
          <a:xfrm>
            <a:off x="900031" y="4696221"/>
            <a:ext cx="888871" cy="4608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dirty="0">
                <a:latin typeface="微软雅黑" charset="0"/>
                <a:ea typeface="微软雅黑" charset="0"/>
                <a:cs typeface="Heiti SC Light" panose="02000000000000000000" charset="-122"/>
              </a:rPr>
              <a:t>愿景</a:t>
            </a:r>
            <a:endParaRPr lang="zh-CN" altLang="en-US" sz="1400" b="1" dirty="0">
              <a:latin typeface="微软雅黑" charset="0"/>
              <a:ea typeface="微软雅黑" charset="0"/>
              <a:cs typeface="Heiti SC Light" panose="02000000000000000000" charset="-122"/>
            </a:endParaRPr>
          </a:p>
        </p:txBody>
      </p:sp>
      <p:sp>
        <p:nvSpPr>
          <p:cNvPr id="12" name="文本框 92"/>
          <p:cNvSpPr/>
          <p:nvPr/>
        </p:nvSpPr>
        <p:spPr>
          <a:xfrm>
            <a:off x="900031" y="3102514"/>
            <a:ext cx="888871" cy="4608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dirty="0">
                <a:latin typeface="微软雅黑" charset="0"/>
                <a:ea typeface="微软雅黑" charset="0"/>
                <a:cs typeface="Heiti SC Light" panose="02000000000000000000" charset="-122"/>
              </a:rPr>
              <a:t>使命</a:t>
            </a:r>
            <a:endParaRPr lang="zh-CN" altLang="en-US" sz="1400" b="1" dirty="0">
              <a:latin typeface="微软雅黑" charset="0"/>
              <a:ea typeface="微软雅黑" charset="0"/>
              <a:cs typeface="Heiti SC Light" panose="02000000000000000000" charset="-122"/>
            </a:endParaRPr>
          </a:p>
        </p:txBody>
      </p:sp>
      <p:sp>
        <p:nvSpPr>
          <p:cNvPr id="13" name="等腰三角形 12"/>
          <p:cNvSpPr/>
          <p:nvPr/>
        </p:nvSpPr>
        <p:spPr>
          <a:xfrm rot="5400000">
            <a:off x="3914764" y="3705051"/>
            <a:ext cx="4640521" cy="388340"/>
          </a:xfrm>
          <a:prstGeom prst="triangle">
            <a:avLst/>
          </a:prstGeom>
          <a:gradFill>
            <a:gsLst>
              <a:gs pos="0">
                <a:schemeClr val="accent1">
                  <a:lumMod val="40000"/>
                  <a:lumOff val="60000"/>
                </a:schemeClr>
              </a:gs>
              <a:gs pos="30000">
                <a:schemeClr val="accent1">
                  <a:lumMod val="20000"/>
                  <a:lumOff val="80000"/>
                </a:schemeClr>
              </a:gs>
              <a:gs pos="100000">
                <a:schemeClr val="accent1">
                  <a:tint val="23500"/>
                  <a:satMod val="16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p:cNvPicPr>
            <a:picLocks noChangeAspect="1"/>
          </p:cNvPicPr>
          <p:nvPr/>
        </p:nvPicPr>
        <p:blipFill>
          <a:blip r:embed="rId4"/>
          <a:stretch>
            <a:fillRect/>
          </a:stretch>
        </p:blipFill>
        <p:spPr>
          <a:xfrm>
            <a:off x="9167085" y="3741721"/>
            <a:ext cx="1719859" cy="1131953"/>
          </a:xfrm>
          <a:prstGeom prst="rect">
            <a:avLst/>
          </a:prstGeom>
        </p:spPr>
      </p:pic>
      <p:sp>
        <p:nvSpPr>
          <p:cNvPr id="16" name="矩形 15"/>
          <p:cNvSpPr/>
          <p:nvPr/>
        </p:nvSpPr>
        <p:spPr>
          <a:xfrm>
            <a:off x="981704" y="1756051"/>
            <a:ext cx="4714670" cy="585490"/>
          </a:xfrm>
          <a:prstGeom prst="rect">
            <a:avLst/>
          </a:prstGeom>
          <a:gradFill>
            <a:gsLst>
              <a:gs pos="0">
                <a:schemeClr val="accent1">
                  <a:lumMod val="40000"/>
                  <a:lumOff val="60000"/>
                </a:schemeClr>
              </a:gs>
              <a:gs pos="100000">
                <a:schemeClr val="bg1">
                  <a:alpha val="9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6000" tIns="108000" rIns="96000" rtlCol="0" anchor="ctr"/>
          <a:lstStyle/>
          <a:p>
            <a:pPr algn="ctr" defTabSz="914400">
              <a:defRPr/>
            </a:pPr>
            <a:r>
              <a:rPr lang="zh-CN" altLang="en-US" b="1" dirty="0">
                <a:solidFill>
                  <a:srgbClr val="5BC2DC"/>
                </a:solidFill>
                <a:latin typeface="+mn-ea"/>
                <a:cs typeface="Calibri" panose="020F0502020204030204" pitchFamily="34" charset="0"/>
              </a:rPr>
              <a:t>羽之爱使命愿景</a:t>
            </a:r>
            <a:endParaRPr lang="zh-CN" altLang="en-US" b="1" dirty="0">
              <a:solidFill>
                <a:srgbClr val="5BC2DC"/>
              </a:solidFill>
              <a:latin typeface="+mn-ea"/>
              <a:cs typeface="Calibri" panose="020F0502020204030204" pitchFamily="34" charset="0"/>
            </a:endParaRPr>
          </a:p>
        </p:txBody>
      </p:sp>
      <p:sp>
        <p:nvSpPr>
          <p:cNvPr id="17" name="矩形 16"/>
          <p:cNvSpPr/>
          <p:nvPr/>
        </p:nvSpPr>
        <p:spPr>
          <a:xfrm>
            <a:off x="6667407" y="1756051"/>
            <a:ext cx="4714670" cy="585490"/>
          </a:xfrm>
          <a:prstGeom prst="rect">
            <a:avLst/>
          </a:prstGeom>
          <a:gradFill>
            <a:gsLst>
              <a:gs pos="0">
                <a:schemeClr val="accent1">
                  <a:lumMod val="40000"/>
                  <a:lumOff val="60000"/>
                </a:schemeClr>
              </a:gs>
              <a:gs pos="100000">
                <a:schemeClr val="bg1">
                  <a:alpha val="9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6000" tIns="108000" rIns="96000" rtlCol="0" anchor="ctr"/>
          <a:lstStyle/>
          <a:p>
            <a:pPr algn="ctr" defTabSz="914400">
              <a:defRPr/>
            </a:pPr>
            <a:r>
              <a:rPr lang="zh-CN" altLang="en-US" b="1" dirty="0">
                <a:solidFill>
                  <a:srgbClr val="5BC2DC"/>
                </a:solidFill>
                <a:latin typeface="+mn-ea"/>
                <a:cs typeface="Calibri" panose="020F0502020204030204" pitchFamily="34" charset="0"/>
              </a:rPr>
              <a:t>使命愿景解读</a:t>
            </a:r>
            <a:endParaRPr lang="zh-CN" altLang="en-US" b="1" dirty="0">
              <a:solidFill>
                <a:srgbClr val="5BC2DC"/>
              </a:solidFill>
              <a:latin typeface="+mn-ea"/>
              <a:cs typeface="Calibri" panose="020F0502020204030204" pitchFamily="34" charset="0"/>
            </a:endParaRPr>
          </a:p>
        </p:txBody>
      </p:sp>
      <p:pic>
        <p:nvPicPr>
          <p:cNvPr id="19" name="图片 18"/>
          <p:cNvPicPr>
            <a:picLocks noChangeAspect="1"/>
          </p:cNvPicPr>
          <p:nvPr/>
        </p:nvPicPr>
        <p:blipFill>
          <a:blip r:embed="rId5"/>
          <a:stretch>
            <a:fillRect/>
          </a:stretch>
        </p:blipFill>
        <p:spPr>
          <a:xfrm>
            <a:off x="9167085" y="2446964"/>
            <a:ext cx="1719859" cy="1116350"/>
          </a:xfrm>
          <a:prstGeom prst="rect">
            <a:avLst/>
          </a:prstGeom>
        </p:spPr>
      </p:pic>
      <p:pic>
        <p:nvPicPr>
          <p:cNvPr id="20" name="图片 19"/>
          <p:cNvPicPr>
            <a:picLocks noChangeAspect="1"/>
          </p:cNvPicPr>
          <p:nvPr/>
        </p:nvPicPr>
        <p:blipFill>
          <a:blip r:embed="rId6"/>
          <a:stretch>
            <a:fillRect/>
          </a:stretch>
        </p:blipFill>
        <p:spPr>
          <a:xfrm>
            <a:off x="9167682" y="4926993"/>
            <a:ext cx="1719263" cy="1131888"/>
          </a:xfrm>
          <a:prstGeom prst="rect">
            <a:avLst/>
          </a:prstGeom>
        </p:spPr>
      </p:pic>
      <p:sp>
        <p:nvSpPr>
          <p:cNvPr id="21" name="箭头: 左弧形 20"/>
          <p:cNvSpPr/>
          <p:nvPr/>
        </p:nvSpPr>
        <p:spPr>
          <a:xfrm>
            <a:off x="8346252" y="3102514"/>
            <a:ext cx="388341" cy="1340291"/>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文本框 92"/>
          <p:cNvSpPr/>
          <p:nvPr/>
        </p:nvSpPr>
        <p:spPr>
          <a:xfrm>
            <a:off x="6773675" y="3511321"/>
            <a:ext cx="1679512" cy="4608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dirty="0">
                <a:latin typeface="微软雅黑" charset="0"/>
                <a:ea typeface="微软雅黑" charset="0"/>
                <a:cs typeface="Heiti SC Light" panose="02000000000000000000" charset="-122"/>
              </a:rPr>
              <a:t>运动赋能</a:t>
            </a:r>
            <a:endParaRPr lang="en-US" altLang="zh-CN" sz="1400" b="1" dirty="0">
              <a:latin typeface="微软雅黑" charset="0"/>
              <a:ea typeface="微软雅黑" charset="0"/>
              <a:cs typeface="Heiti SC Light" panose="02000000000000000000" charset="-122"/>
            </a:endParaRPr>
          </a:p>
          <a:p>
            <a:pPr algn="ctr">
              <a:buClr>
                <a:srgbClr val="2D97C8"/>
              </a:buClr>
            </a:pPr>
            <a:r>
              <a:rPr lang="zh-CN" altLang="en-US" sz="1400" b="1" dirty="0">
                <a:latin typeface="微软雅黑" charset="0"/>
                <a:ea typeface="微软雅黑" charset="0"/>
                <a:cs typeface="Heiti SC Light" panose="02000000000000000000" charset="-122"/>
              </a:rPr>
              <a:t>特殊儿童</a:t>
            </a:r>
            <a:endParaRPr lang="zh-CN" altLang="en-US" sz="1400" b="1" dirty="0">
              <a:latin typeface="微软雅黑" charset="0"/>
              <a:ea typeface="微软雅黑" charset="0"/>
              <a:cs typeface="Heiti SC Light" panose="02000000000000000000" charset="-122"/>
            </a:endParaRPr>
          </a:p>
        </p:txBody>
      </p:sp>
      <p:sp>
        <p:nvSpPr>
          <p:cNvPr id="23" name="矩形 22"/>
          <p:cNvSpPr/>
          <p:nvPr/>
        </p:nvSpPr>
        <p:spPr>
          <a:xfrm>
            <a:off x="9167085" y="3057913"/>
            <a:ext cx="1719860" cy="505400"/>
          </a:xfrm>
          <a:prstGeom prst="rect">
            <a:avLst/>
          </a:prstGeom>
          <a:gradFill>
            <a:gsLst>
              <a:gs pos="0">
                <a:schemeClr val="accent5">
                  <a:lumMod val="75000"/>
                  <a:alpha val="8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6000" tIns="108000" rIns="96000" rtlCol="0" anchor="ctr"/>
          <a:lstStyle/>
          <a:p>
            <a:pPr algn="ctr" defTabSz="914400">
              <a:defRPr/>
            </a:pPr>
            <a:r>
              <a:rPr lang="zh-CN" altLang="en-US" sz="1200" b="1" dirty="0">
                <a:solidFill>
                  <a:schemeClr val="bg1"/>
                </a:solidFill>
                <a:latin typeface="+mn-ea"/>
                <a:cs typeface="Calibri" panose="020F0502020204030204" pitchFamily="34" charset="0"/>
              </a:rPr>
              <a:t>特殊儿童</a:t>
            </a:r>
            <a:endParaRPr lang="zh-CN" altLang="en-US" sz="1200" b="1" dirty="0">
              <a:solidFill>
                <a:schemeClr val="bg1"/>
              </a:solidFill>
              <a:latin typeface="+mn-ea"/>
              <a:cs typeface="Calibri" panose="020F0502020204030204" pitchFamily="34" charset="0"/>
            </a:endParaRPr>
          </a:p>
        </p:txBody>
      </p:sp>
      <p:sp>
        <p:nvSpPr>
          <p:cNvPr id="24" name="矩形 23"/>
          <p:cNvSpPr/>
          <p:nvPr/>
        </p:nvSpPr>
        <p:spPr>
          <a:xfrm>
            <a:off x="9167085" y="4368274"/>
            <a:ext cx="1719860" cy="505400"/>
          </a:xfrm>
          <a:prstGeom prst="rect">
            <a:avLst/>
          </a:prstGeom>
          <a:gradFill>
            <a:gsLst>
              <a:gs pos="0">
                <a:schemeClr val="accent5">
                  <a:lumMod val="75000"/>
                  <a:alpha val="8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6000" tIns="108000" rIns="96000" rtlCol="0" anchor="ctr"/>
          <a:lstStyle/>
          <a:p>
            <a:pPr algn="ctr" defTabSz="914400">
              <a:defRPr/>
            </a:pPr>
            <a:r>
              <a:rPr lang="zh-CN" altLang="en-US" sz="1200" b="1" dirty="0">
                <a:solidFill>
                  <a:schemeClr val="bg1"/>
                </a:solidFill>
                <a:latin typeface="+mn-ea"/>
                <a:cs typeface="Calibri" panose="020F0502020204030204" pitchFamily="34" charset="0"/>
              </a:rPr>
              <a:t>身心更加健康的儿童</a:t>
            </a:r>
            <a:endParaRPr lang="zh-CN" altLang="en-US" sz="1200" b="1" dirty="0">
              <a:solidFill>
                <a:schemeClr val="bg1"/>
              </a:solidFill>
              <a:latin typeface="+mn-ea"/>
              <a:cs typeface="Calibri" panose="020F0502020204030204" pitchFamily="34" charset="0"/>
            </a:endParaRPr>
          </a:p>
        </p:txBody>
      </p:sp>
      <p:sp>
        <p:nvSpPr>
          <p:cNvPr id="25" name="矩形 24"/>
          <p:cNvSpPr/>
          <p:nvPr/>
        </p:nvSpPr>
        <p:spPr>
          <a:xfrm>
            <a:off x="9167085" y="5554669"/>
            <a:ext cx="1719860" cy="505400"/>
          </a:xfrm>
          <a:prstGeom prst="rect">
            <a:avLst/>
          </a:prstGeom>
          <a:gradFill>
            <a:gsLst>
              <a:gs pos="0">
                <a:schemeClr val="accent5">
                  <a:lumMod val="75000"/>
                  <a:alpha val="8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6000" tIns="108000" rIns="96000" rtlCol="0" anchor="ctr"/>
          <a:lstStyle/>
          <a:p>
            <a:pPr algn="ctr" defTabSz="914400">
              <a:defRPr/>
            </a:pPr>
            <a:r>
              <a:rPr lang="zh-CN" altLang="en-US" sz="1200" b="1" dirty="0">
                <a:solidFill>
                  <a:schemeClr val="bg1"/>
                </a:solidFill>
                <a:latin typeface="+mn-ea"/>
                <a:cs typeface="Calibri" panose="020F0502020204030204" pitchFamily="34" charset="0"/>
              </a:rPr>
              <a:t>更加美好的社会</a:t>
            </a:r>
            <a:endParaRPr lang="zh-CN" altLang="en-US" sz="1200" b="1" dirty="0">
              <a:solidFill>
                <a:schemeClr val="bg1"/>
              </a:solidFill>
              <a:latin typeface="+mn-ea"/>
              <a:cs typeface="Calibri" panose="020F0502020204030204" pitchFamily="34" charset="0"/>
            </a:endParaRPr>
          </a:p>
        </p:txBody>
      </p:sp>
      <p:sp>
        <p:nvSpPr>
          <p:cNvPr id="26" name="箭头: 左弧形 25"/>
          <p:cNvSpPr/>
          <p:nvPr/>
        </p:nvSpPr>
        <p:spPr>
          <a:xfrm>
            <a:off x="8346252" y="4487269"/>
            <a:ext cx="388341" cy="1340291"/>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文本框 92"/>
          <p:cNvSpPr/>
          <p:nvPr/>
        </p:nvSpPr>
        <p:spPr>
          <a:xfrm>
            <a:off x="6773675" y="5032137"/>
            <a:ext cx="1679512" cy="4608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400" b="1" dirty="0">
                <a:latin typeface="微软雅黑" charset="0"/>
                <a:ea typeface="微软雅黑" charset="0"/>
                <a:cs typeface="Heiti SC Light" panose="02000000000000000000" charset="-122"/>
              </a:rPr>
              <a:t>帮助建立</a:t>
            </a:r>
            <a:endParaRPr lang="zh-CN" altLang="en-US" sz="1400" b="1" dirty="0">
              <a:latin typeface="微软雅黑" charset="0"/>
              <a:ea typeface="微软雅黑" charset="0"/>
              <a:cs typeface="Heiti SC Light" panose="02000000000000000000" charset="-122"/>
            </a:endParaRPr>
          </a:p>
        </p:txBody>
      </p:sp>
      <p:sp>
        <p:nvSpPr>
          <p:cNvPr id="30"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pic>
        <p:nvPicPr>
          <p:cNvPr id="9" name="对象 8" hidden="1"/>
          <p:cNvPicPr/>
          <p:nvPr/>
        </p:nvPicPr>
        <p:blipFill>
          <a:blip r:embed="rId4"/>
          <a:stretch>
            <a:fillRect/>
          </a:stretch>
        </p:blipFill>
        <p:spPr>
          <a:xfrm>
            <a:off x="1588" y="1588"/>
            <a:ext cx="1588" cy="1588"/>
          </a:xfrm>
          <a:prstGeom prst="rect">
            <a:avLst/>
          </a:prstGeom>
        </p:spPr>
      </p:pic>
      <p:sp>
        <p:nvSpPr>
          <p:cNvPr id="4" name="标题 3"/>
          <p:cNvSpPr>
            <a:spLocks noGrp="1"/>
          </p:cNvSpPr>
          <p:nvPr>
            <p:ph type="title"/>
          </p:nvPr>
        </p:nvSpPr>
        <p:spPr/>
        <p:txBody>
          <a:bodyPr vert="horz"/>
          <a:lstStyle/>
          <a:p>
            <a:r>
              <a:rPr lang="zh-CN" altLang="en-US" dirty="0"/>
              <a:t>核心价值与能力</a:t>
            </a:r>
            <a:endParaRPr lang="zh-CN" altLang="en-US" dirty="0"/>
          </a:p>
        </p:txBody>
      </p:sp>
      <p:sp>
        <p:nvSpPr>
          <p:cNvPr id="7" name="文本占位符 6"/>
          <p:cNvSpPr>
            <a:spLocks noGrp="1"/>
          </p:cNvSpPr>
          <p:nvPr>
            <p:ph type="body" sz="quarter" idx="12"/>
          </p:nvPr>
        </p:nvSpPr>
        <p:spPr/>
        <p:txBody>
          <a:bodyPr/>
          <a:lstStyle/>
          <a:p>
            <a:r>
              <a:rPr lang="zh-CN" altLang="en-US" dirty="0"/>
              <a:t>据内外部梳理总结，建立羽之爱能力矩阵，羽之爱核心竞争力体现在专注、专为特儿、行业先驱者、温暖有爱，未来需要加强课程能力，并通过高效的运营和执行能力，支持羽之爱发展为行业领先者</a:t>
            </a:r>
            <a:endParaRPr lang="zh-CN" altLang="en-US" dirty="0"/>
          </a:p>
        </p:txBody>
      </p:sp>
      <p:sp>
        <p:nvSpPr>
          <p:cNvPr id="2" name="灯片编号占位符 1"/>
          <p:cNvSpPr>
            <a:spLocks noGrp="1"/>
          </p:cNvSpPr>
          <p:nvPr>
            <p:ph type="sldNum" sz="quarter" idx="14"/>
          </p:nvPr>
        </p:nvSpPr>
        <p:spPr/>
        <p:txBody>
          <a:bodyPr/>
          <a:lstStyle/>
          <a:p>
            <a:fld id="{E6049C3D-CCF1-41B9-A681-D61E0CAE4A17}" type="slidenum">
              <a:rPr lang="en-US" altLang="zh-CN" smtClean="0"/>
            </a:fld>
            <a:endParaRPr lang="en-US" dirty="0"/>
          </a:p>
        </p:txBody>
      </p:sp>
      <p:sp>
        <p:nvSpPr>
          <p:cNvPr id="8" name="文本占位符 7"/>
          <p:cNvSpPr>
            <a:spLocks noGrp="1"/>
          </p:cNvSpPr>
          <p:nvPr>
            <p:ph type="body" sz="quarter" idx="15"/>
          </p:nvPr>
        </p:nvSpPr>
        <p:spPr/>
        <p:txBody>
          <a:bodyPr/>
          <a:lstStyle/>
          <a:p>
            <a:endParaRPr lang="zh-CN" altLang="en-US"/>
          </a:p>
        </p:txBody>
      </p:sp>
      <p:cxnSp>
        <p:nvCxnSpPr>
          <p:cNvPr id="11" name="直接箭头连接符 10"/>
          <p:cNvCxnSpPr/>
          <p:nvPr/>
        </p:nvCxnSpPr>
        <p:spPr>
          <a:xfrm flipV="1">
            <a:off x="718814" y="1592566"/>
            <a:ext cx="0" cy="4364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21684" y="6023959"/>
            <a:ext cx="8688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21683" y="1592566"/>
            <a:ext cx="4298958" cy="2137410"/>
          </a:xfrm>
          <a:prstGeom prst="rect">
            <a:avLst/>
          </a:prstGeom>
          <a:solidFill>
            <a:srgbClr val="FFD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a:solidFill>
                  <a:schemeClr val="accent5">
                    <a:lumMod val="50000"/>
                  </a:schemeClr>
                </a:solidFill>
              </a:rPr>
              <a:t>低估的能力</a:t>
            </a:r>
            <a:endParaRPr lang="zh-CN" altLang="en-US" b="1" dirty="0">
              <a:solidFill>
                <a:schemeClr val="accent5">
                  <a:lumMod val="50000"/>
                </a:schemeClr>
              </a:solidFill>
            </a:endParaRPr>
          </a:p>
        </p:txBody>
      </p:sp>
      <p:sp>
        <p:nvSpPr>
          <p:cNvPr id="18" name="矩形 17"/>
          <p:cNvSpPr/>
          <p:nvPr/>
        </p:nvSpPr>
        <p:spPr>
          <a:xfrm>
            <a:off x="5210800" y="1592566"/>
            <a:ext cx="4298950" cy="2137410"/>
          </a:xfrm>
          <a:prstGeom prst="rect">
            <a:avLst/>
          </a:prstGeom>
          <a:solidFill>
            <a:srgbClr val="F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a:solidFill>
                  <a:schemeClr val="accent5">
                    <a:lumMod val="50000"/>
                  </a:schemeClr>
                </a:solidFill>
              </a:rPr>
              <a:t>核心竞争力</a:t>
            </a:r>
            <a:endParaRPr lang="zh-CN" altLang="en-US" b="1" dirty="0">
              <a:solidFill>
                <a:schemeClr val="accent5">
                  <a:lumMod val="50000"/>
                </a:schemeClr>
              </a:solidFill>
            </a:endParaRPr>
          </a:p>
        </p:txBody>
      </p:sp>
      <p:sp>
        <p:nvSpPr>
          <p:cNvPr id="19" name="矩形 18"/>
          <p:cNvSpPr/>
          <p:nvPr/>
        </p:nvSpPr>
        <p:spPr>
          <a:xfrm>
            <a:off x="5210800" y="3808262"/>
            <a:ext cx="4298950" cy="2137410"/>
          </a:xfrm>
          <a:prstGeom prst="rect">
            <a:avLst/>
          </a:prstGeom>
          <a:solidFill>
            <a:srgbClr val="F5B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a:solidFill>
                  <a:schemeClr val="accent5">
                    <a:lumMod val="50000"/>
                  </a:schemeClr>
                </a:solidFill>
              </a:rPr>
              <a:t>高估的能力</a:t>
            </a:r>
            <a:endParaRPr lang="zh-CN" altLang="en-US" b="1" dirty="0">
              <a:solidFill>
                <a:schemeClr val="accent5">
                  <a:lumMod val="50000"/>
                </a:schemeClr>
              </a:solidFill>
            </a:endParaRPr>
          </a:p>
        </p:txBody>
      </p:sp>
      <p:sp>
        <p:nvSpPr>
          <p:cNvPr id="20" name="矩形 19"/>
          <p:cNvSpPr/>
          <p:nvPr/>
        </p:nvSpPr>
        <p:spPr>
          <a:xfrm>
            <a:off x="821683" y="3808262"/>
            <a:ext cx="4298958" cy="2137410"/>
          </a:xfrm>
          <a:prstGeom prst="rect">
            <a:avLst/>
          </a:prstGeom>
          <a:solidFill>
            <a:srgbClr val="ACC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a:solidFill>
                  <a:schemeClr val="accent5">
                    <a:lumMod val="50000"/>
                  </a:schemeClr>
                </a:solidFill>
              </a:rPr>
              <a:t>待加强的能力</a:t>
            </a:r>
            <a:endParaRPr lang="zh-CN" altLang="en-US" b="1" dirty="0">
              <a:solidFill>
                <a:schemeClr val="accent5">
                  <a:lumMod val="50000"/>
                </a:schemeClr>
              </a:solidFill>
            </a:endParaRPr>
          </a:p>
        </p:txBody>
      </p:sp>
      <p:sp>
        <p:nvSpPr>
          <p:cNvPr id="23" name="矩形: 圆角 40"/>
          <p:cNvSpPr/>
          <p:nvPr/>
        </p:nvSpPr>
        <p:spPr>
          <a:xfrm>
            <a:off x="5478169" y="2055899"/>
            <a:ext cx="1992566" cy="439090"/>
          </a:xfrm>
          <a:prstGeom prst="roundRect">
            <a:avLst/>
          </a:prstGeom>
          <a:solidFill>
            <a:srgbClr val="FF3333"/>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bg1"/>
                </a:solidFill>
                <a:effectLst/>
                <a:uLnTx/>
                <a:uFillTx/>
                <a:latin typeface="Arial" panose="020B0604020202020204"/>
                <a:ea typeface="微软雅黑"/>
                <a:cs typeface="+mn-cs"/>
              </a:rPr>
              <a:t>团队专业且富有爱心</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24" name="矩形: 圆角 40"/>
          <p:cNvSpPr/>
          <p:nvPr/>
        </p:nvSpPr>
        <p:spPr>
          <a:xfrm>
            <a:off x="1122950" y="2088198"/>
            <a:ext cx="1992347" cy="437832"/>
          </a:xfrm>
          <a:prstGeom prst="roundRect">
            <a:avLst/>
          </a:prstGeom>
          <a:solidFill>
            <a:srgbClr val="FFC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200" b="1" dirty="0">
                <a:solidFill>
                  <a:schemeClr val="bg1"/>
                </a:solidFill>
              </a:rPr>
              <a:t>运动可以全方位提升孩子身心健康</a:t>
            </a:r>
            <a:endParaRPr lang="ca-ES" altLang="zh-CN" sz="1200" b="1" dirty="0">
              <a:solidFill>
                <a:schemeClr val="bg1"/>
              </a:solidFill>
            </a:endParaRPr>
          </a:p>
        </p:txBody>
      </p:sp>
      <p:sp>
        <p:nvSpPr>
          <p:cNvPr id="25" name="矩形: 圆角 40"/>
          <p:cNvSpPr/>
          <p:nvPr/>
        </p:nvSpPr>
        <p:spPr>
          <a:xfrm>
            <a:off x="954101" y="4190048"/>
            <a:ext cx="1992286" cy="373063"/>
          </a:xfrm>
          <a:prstGeom prst="roundRect">
            <a:avLst/>
          </a:prstGeom>
          <a:solidFill>
            <a:srgbClr val="5B9BD5"/>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bg1"/>
                </a:solidFill>
                <a:effectLst/>
                <a:uLnTx/>
                <a:uFillTx/>
                <a:latin typeface="Arial" panose="020B0604020202020204"/>
                <a:ea typeface="微软雅黑"/>
                <a:cs typeface="+mn-cs"/>
              </a:rPr>
              <a:t>丰富课程多样性</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26" name="矩形: 圆角 40"/>
          <p:cNvSpPr/>
          <p:nvPr/>
        </p:nvSpPr>
        <p:spPr>
          <a:xfrm>
            <a:off x="5498553" y="4234681"/>
            <a:ext cx="1992240" cy="373119"/>
          </a:xfrm>
          <a:prstGeom prst="roundRect">
            <a:avLst/>
          </a:prstGeom>
          <a:solidFill>
            <a:srgbClr val="FF99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latin typeface="Arial" panose="020B0604020202020204"/>
                <a:ea typeface="微软雅黑"/>
              </a:rPr>
              <a:t>市场竞争环境复杂，如音乐艺术等</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28" name="矩形: 圆角 40"/>
          <p:cNvSpPr/>
          <p:nvPr/>
        </p:nvSpPr>
        <p:spPr>
          <a:xfrm>
            <a:off x="5478169" y="2598394"/>
            <a:ext cx="1992566" cy="439090"/>
          </a:xfrm>
          <a:prstGeom prst="roundRect">
            <a:avLst/>
          </a:prstGeom>
          <a:solidFill>
            <a:srgbClr val="FF3333"/>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latin typeface="Arial" panose="020B0604020202020204"/>
                <a:ea typeface="微软雅黑"/>
              </a:rPr>
              <a:t>专为特儿打造的课程体系</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29" name="矩形: 圆角 40"/>
          <p:cNvSpPr/>
          <p:nvPr/>
        </p:nvSpPr>
        <p:spPr>
          <a:xfrm>
            <a:off x="5498553" y="4711875"/>
            <a:ext cx="1992240" cy="373119"/>
          </a:xfrm>
          <a:prstGeom prst="roundRect">
            <a:avLst/>
          </a:prstGeom>
          <a:solidFill>
            <a:srgbClr val="FF99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bg1"/>
                </a:solidFill>
                <a:effectLst/>
                <a:uLnTx/>
                <a:uFillTx/>
                <a:latin typeface="Arial" panose="020B0604020202020204"/>
                <a:ea typeface="微软雅黑"/>
                <a:cs typeface="+mn-cs"/>
              </a:rPr>
              <a:t>康复课程研发有难度，短时内可能无法达成目标</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30" name="文本框 29"/>
          <p:cNvSpPr/>
          <p:nvPr/>
        </p:nvSpPr>
        <p:spPr>
          <a:xfrm>
            <a:off x="786442" y="6023610"/>
            <a:ext cx="435617" cy="307777"/>
          </a:xfrm>
          <a:prstGeom prst="rect">
            <a:avLst/>
          </a:prstGeom>
          <a:noFill/>
        </p:spPr>
        <p:txBody>
          <a:bodyPr wrap="square" rtlCol="0">
            <a:spAutoFit/>
          </a:bodyPr>
          <a:lstStyle/>
          <a:p>
            <a:pPr>
              <a:buClr>
                <a:srgbClr val="2D97C8"/>
              </a:buClr>
            </a:pPr>
            <a:r>
              <a:rPr lang="zh-CN" altLang="en-US" sz="1400" b="1" dirty="0">
                <a:latin typeface="Heiti SC Light" panose="02000000000000000000" charset="-122"/>
                <a:ea typeface="Heiti SC Light" panose="02000000000000000000" charset="-122"/>
                <a:cs typeface="Heiti SC Light" panose="02000000000000000000" charset="-122"/>
              </a:rPr>
              <a:t>弱</a:t>
            </a:r>
            <a:endParaRPr lang="zh-CN" altLang="en-US" sz="1400" b="1" dirty="0">
              <a:latin typeface="Heiti SC Light" panose="02000000000000000000" charset="-122"/>
              <a:ea typeface="Heiti SC Light" panose="02000000000000000000" charset="-122"/>
              <a:cs typeface="Heiti SC Light" panose="02000000000000000000" charset="-122"/>
            </a:endParaRPr>
          </a:p>
        </p:txBody>
      </p:sp>
      <p:sp>
        <p:nvSpPr>
          <p:cNvPr id="31" name="文本框 30"/>
          <p:cNvSpPr/>
          <p:nvPr/>
        </p:nvSpPr>
        <p:spPr>
          <a:xfrm>
            <a:off x="9209685" y="6023610"/>
            <a:ext cx="435617" cy="307777"/>
          </a:xfrm>
          <a:prstGeom prst="rect">
            <a:avLst/>
          </a:prstGeom>
          <a:noFill/>
        </p:spPr>
        <p:txBody>
          <a:bodyPr wrap="square" rtlCol="0">
            <a:spAutoFit/>
          </a:bodyPr>
          <a:lstStyle/>
          <a:p>
            <a:pPr>
              <a:buClr>
                <a:srgbClr val="2D97C8"/>
              </a:buClr>
            </a:pPr>
            <a:r>
              <a:rPr lang="zh-CN" altLang="en-US" sz="1400" b="1" dirty="0">
                <a:latin typeface="Heiti SC Light" panose="02000000000000000000" charset="-122"/>
                <a:ea typeface="Heiti SC Light" panose="02000000000000000000" charset="-122"/>
                <a:cs typeface="Heiti SC Light" panose="02000000000000000000" charset="-122"/>
              </a:rPr>
              <a:t>强</a:t>
            </a:r>
            <a:endParaRPr lang="zh-CN" altLang="en-US" sz="1400" b="1" dirty="0">
              <a:latin typeface="Heiti SC Light" panose="02000000000000000000" charset="-122"/>
              <a:ea typeface="Heiti SC Light" panose="02000000000000000000" charset="-122"/>
              <a:cs typeface="Heiti SC Light" panose="02000000000000000000" charset="-122"/>
            </a:endParaRPr>
          </a:p>
        </p:txBody>
      </p:sp>
      <p:sp>
        <p:nvSpPr>
          <p:cNvPr id="32" name="文本框 31"/>
          <p:cNvSpPr/>
          <p:nvPr/>
        </p:nvSpPr>
        <p:spPr>
          <a:xfrm>
            <a:off x="4196144" y="6023610"/>
            <a:ext cx="1252073" cy="307777"/>
          </a:xfrm>
          <a:prstGeom prst="rect">
            <a:avLst/>
          </a:prstGeom>
          <a:noFill/>
        </p:spPr>
        <p:txBody>
          <a:bodyPr wrap="square" rtlCol="0">
            <a:spAutoFit/>
          </a:bodyPr>
          <a:lstStyle/>
          <a:p>
            <a:pPr algn="ctr">
              <a:buClr>
                <a:srgbClr val="2D97C8"/>
              </a:buClr>
            </a:pPr>
            <a:r>
              <a:rPr lang="zh-CN" altLang="en-US" sz="1400" b="1" dirty="0">
                <a:latin typeface="Heiti SC Light" panose="02000000000000000000" charset="-122"/>
                <a:ea typeface="Heiti SC Light" panose="02000000000000000000" charset="-122"/>
                <a:cs typeface="Heiti SC Light" panose="02000000000000000000" charset="-122"/>
              </a:rPr>
              <a:t>内部认知</a:t>
            </a:r>
            <a:endParaRPr lang="zh-CN" altLang="en-US" sz="1400" b="1" dirty="0">
              <a:latin typeface="Heiti SC Light" panose="02000000000000000000" charset="-122"/>
              <a:ea typeface="Heiti SC Light" panose="02000000000000000000" charset="-122"/>
              <a:cs typeface="Heiti SC Light" panose="02000000000000000000" charset="-122"/>
            </a:endParaRPr>
          </a:p>
        </p:txBody>
      </p:sp>
      <p:sp>
        <p:nvSpPr>
          <p:cNvPr id="33" name="文本框 32"/>
          <p:cNvSpPr/>
          <p:nvPr/>
        </p:nvSpPr>
        <p:spPr>
          <a:xfrm>
            <a:off x="323564" y="5632994"/>
            <a:ext cx="435617" cy="307777"/>
          </a:xfrm>
          <a:prstGeom prst="rect">
            <a:avLst/>
          </a:prstGeom>
          <a:noFill/>
        </p:spPr>
        <p:txBody>
          <a:bodyPr wrap="square" rtlCol="0">
            <a:spAutoFit/>
          </a:bodyPr>
          <a:lstStyle/>
          <a:p>
            <a:pPr>
              <a:buClr>
                <a:srgbClr val="2D97C8"/>
              </a:buClr>
            </a:pPr>
            <a:r>
              <a:rPr lang="zh-CN" altLang="en-US" sz="1400" b="1" dirty="0">
                <a:latin typeface="Heiti SC Light" panose="02000000000000000000" charset="-122"/>
                <a:ea typeface="Heiti SC Light" panose="02000000000000000000" charset="-122"/>
                <a:cs typeface="Heiti SC Light" panose="02000000000000000000" charset="-122"/>
              </a:rPr>
              <a:t>弱</a:t>
            </a:r>
            <a:endParaRPr lang="zh-CN" altLang="en-US" sz="1400" b="1" dirty="0">
              <a:latin typeface="Heiti SC Light" panose="02000000000000000000" charset="-122"/>
              <a:ea typeface="Heiti SC Light" panose="02000000000000000000" charset="-122"/>
              <a:cs typeface="Heiti SC Light" panose="02000000000000000000" charset="-122"/>
            </a:endParaRPr>
          </a:p>
        </p:txBody>
      </p:sp>
      <p:sp>
        <p:nvSpPr>
          <p:cNvPr id="34" name="文本框 33"/>
          <p:cNvSpPr/>
          <p:nvPr/>
        </p:nvSpPr>
        <p:spPr>
          <a:xfrm>
            <a:off x="323564" y="1562232"/>
            <a:ext cx="435617" cy="307777"/>
          </a:xfrm>
          <a:prstGeom prst="rect">
            <a:avLst/>
          </a:prstGeom>
          <a:noFill/>
        </p:spPr>
        <p:txBody>
          <a:bodyPr wrap="square" rtlCol="0">
            <a:spAutoFit/>
          </a:bodyPr>
          <a:lstStyle/>
          <a:p>
            <a:pPr>
              <a:buClr>
                <a:srgbClr val="2D97C8"/>
              </a:buClr>
            </a:pPr>
            <a:r>
              <a:rPr lang="zh-CN" altLang="en-US" sz="1400" b="1" dirty="0">
                <a:latin typeface="Heiti SC Light" panose="02000000000000000000" charset="-122"/>
                <a:ea typeface="Heiti SC Light" panose="02000000000000000000" charset="-122"/>
                <a:cs typeface="Heiti SC Light" panose="02000000000000000000" charset="-122"/>
              </a:rPr>
              <a:t>强</a:t>
            </a:r>
            <a:endParaRPr lang="zh-CN" altLang="en-US" sz="1400" b="1" dirty="0">
              <a:latin typeface="Heiti SC Light" panose="02000000000000000000" charset="-122"/>
              <a:ea typeface="Heiti SC Light" panose="02000000000000000000" charset="-122"/>
              <a:cs typeface="Heiti SC Light" panose="02000000000000000000" charset="-122"/>
            </a:endParaRPr>
          </a:p>
        </p:txBody>
      </p:sp>
      <p:sp>
        <p:nvSpPr>
          <p:cNvPr id="35" name="文本框 34"/>
          <p:cNvSpPr/>
          <p:nvPr/>
        </p:nvSpPr>
        <p:spPr>
          <a:xfrm>
            <a:off x="323564" y="3307052"/>
            <a:ext cx="435617" cy="954107"/>
          </a:xfrm>
          <a:prstGeom prst="rect">
            <a:avLst/>
          </a:prstGeom>
          <a:noFill/>
        </p:spPr>
        <p:txBody>
          <a:bodyPr wrap="square" rtlCol="0">
            <a:spAutoFit/>
          </a:bodyPr>
          <a:lstStyle/>
          <a:p>
            <a:pPr>
              <a:buClr>
                <a:srgbClr val="2D97C8"/>
              </a:buClr>
            </a:pPr>
            <a:r>
              <a:rPr lang="zh-CN" altLang="en-US" sz="1400" b="1" dirty="0">
                <a:latin typeface="Heiti SC Light" panose="02000000000000000000" charset="-122"/>
                <a:ea typeface="Heiti SC Light" panose="02000000000000000000" charset="-122"/>
                <a:cs typeface="Heiti SC Light" panose="02000000000000000000" charset="-122"/>
              </a:rPr>
              <a:t>外部认知</a:t>
            </a:r>
            <a:endParaRPr lang="zh-CN" altLang="en-US" sz="1400" b="1" dirty="0">
              <a:latin typeface="Heiti SC Light" panose="02000000000000000000" charset="-122"/>
              <a:ea typeface="Heiti SC Light" panose="02000000000000000000" charset="-122"/>
              <a:cs typeface="Heiti SC Light" panose="02000000000000000000" charset="-122"/>
            </a:endParaRPr>
          </a:p>
        </p:txBody>
      </p:sp>
      <p:sp>
        <p:nvSpPr>
          <p:cNvPr id="36" name="矩形: 圆角 40"/>
          <p:cNvSpPr/>
          <p:nvPr/>
        </p:nvSpPr>
        <p:spPr>
          <a:xfrm>
            <a:off x="954219" y="4623743"/>
            <a:ext cx="1992347" cy="373119"/>
          </a:xfrm>
          <a:prstGeom prst="roundRect">
            <a:avLst/>
          </a:prstGeom>
          <a:solidFill>
            <a:srgbClr val="5B9BD5"/>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bg1"/>
                </a:solidFill>
                <a:effectLst/>
                <a:uLnTx/>
                <a:uFillTx/>
                <a:latin typeface="Arial" panose="020B0604020202020204"/>
                <a:ea typeface="微软雅黑"/>
                <a:cs typeface="+mn-cs"/>
              </a:rPr>
              <a:t>提升师资力量专业性</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37" name="矩形: 圆角 40"/>
          <p:cNvSpPr/>
          <p:nvPr/>
        </p:nvSpPr>
        <p:spPr>
          <a:xfrm>
            <a:off x="954219" y="5057490"/>
            <a:ext cx="1992347" cy="373119"/>
          </a:xfrm>
          <a:prstGeom prst="roundRect">
            <a:avLst/>
          </a:prstGeom>
          <a:solidFill>
            <a:srgbClr val="5B9BD5"/>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bg1"/>
                </a:solidFill>
                <a:effectLst/>
                <a:uLnTx/>
                <a:uFillTx/>
                <a:latin typeface="Arial" panose="020B0604020202020204"/>
                <a:ea typeface="微软雅黑"/>
                <a:cs typeface="+mn-cs"/>
              </a:rPr>
              <a:t>升级羽之爱品牌定位</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38" name="矩形: 圆角 40"/>
          <p:cNvSpPr/>
          <p:nvPr/>
        </p:nvSpPr>
        <p:spPr>
          <a:xfrm>
            <a:off x="954219" y="5490769"/>
            <a:ext cx="1992347" cy="373119"/>
          </a:xfrm>
          <a:prstGeom prst="roundRect">
            <a:avLst/>
          </a:prstGeom>
          <a:solidFill>
            <a:srgbClr val="5B9BD5"/>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latin typeface="Arial" panose="020B0604020202020204"/>
                <a:ea typeface="微软雅黑"/>
              </a:rPr>
              <a:t>制定有效的宣传推广策略</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39" name="矩形: 圆角 40"/>
          <p:cNvSpPr/>
          <p:nvPr/>
        </p:nvSpPr>
        <p:spPr>
          <a:xfrm>
            <a:off x="3041376" y="4190048"/>
            <a:ext cx="1992286" cy="373063"/>
          </a:xfrm>
          <a:prstGeom prst="roundRect">
            <a:avLst/>
          </a:prstGeom>
          <a:solidFill>
            <a:srgbClr val="5B9BD5"/>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latin typeface="Arial" panose="020B0604020202020204"/>
                <a:ea typeface="微软雅黑"/>
              </a:rPr>
              <a:t>课程缺少量化标准</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41" name="矩形 40"/>
          <p:cNvSpPr/>
          <p:nvPr/>
        </p:nvSpPr>
        <p:spPr>
          <a:xfrm>
            <a:off x="9725251" y="1491014"/>
            <a:ext cx="2264817" cy="4449757"/>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0"/>
          <p:cNvSpPr/>
          <p:nvPr/>
        </p:nvSpPr>
        <p:spPr>
          <a:xfrm>
            <a:off x="3041376" y="4623797"/>
            <a:ext cx="1992286" cy="373063"/>
          </a:xfrm>
          <a:prstGeom prst="roundRect">
            <a:avLst/>
          </a:prstGeom>
          <a:solidFill>
            <a:srgbClr val="5B9BD5"/>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bg1"/>
                </a:solidFill>
                <a:effectLst/>
                <a:uLnTx/>
                <a:uFillTx/>
                <a:latin typeface="Arial" panose="020B0604020202020204"/>
                <a:ea typeface="微软雅黑"/>
                <a:cs typeface="+mn-cs"/>
              </a:rPr>
              <a:t>聘请专业康复师研发课程</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45" name="矩形: 圆角 40"/>
          <p:cNvSpPr/>
          <p:nvPr/>
        </p:nvSpPr>
        <p:spPr>
          <a:xfrm>
            <a:off x="3041376" y="5057546"/>
            <a:ext cx="1992286" cy="373063"/>
          </a:xfrm>
          <a:prstGeom prst="roundRect">
            <a:avLst/>
          </a:prstGeom>
          <a:solidFill>
            <a:srgbClr val="5B9BD5"/>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latin typeface="Arial" panose="020B0604020202020204"/>
                <a:ea typeface="微软雅黑"/>
              </a:rPr>
              <a:t>打造数字化平台</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46" name="箭头: 右 45"/>
          <p:cNvSpPr/>
          <p:nvPr/>
        </p:nvSpPr>
        <p:spPr>
          <a:xfrm>
            <a:off x="8035290" y="2817939"/>
            <a:ext cx="1564619" cy="439090"/>
          </a:xfrm>
          <a:prstGeom prst="rightArrow">
            <a:avLst/>
          </a:prstGeom>
          <a:solidFill>
            <a:schemeClr val="accent6">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p:cNvSpPr/>
          <p:nvPr/>
        </p:nvSpPr>
        <p:spPr>
          <a:xfrm>
            <a:off x="5120641" y="4944897"/>
            <a:ext cx="4496859" cy="533829"/>
          </a:xfrm>
          <a:prstGeom prst="rightArrow">
            <a:avLst/>
          </a:prstGeom>
          <a:solidFill>
            <a:schemeClr val="accent6">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p:nvPr/>
        </p:nvSpPr>
        <p:spPr>
          <a:xfrm>
            <a:off x="9814733" y="1562232"/>
            <a:ext cx="655147" cy="338554"/>
          </a:xfrm>
          <a:prstGeom prst="rect">
            <a:avLst/>
          </a:prstGeom>
          <a:noFill/>
        </p:spPr>
        <p:txBody>
          <a:bodyPr wrap="square" rtlCol="0">
            <a:spAutoFit/>
          </a:bodyPr>
          <a:lstStyle/>
          <a:p>
            <a:pPr>
              <a:buClr>
                <a:srgbClr val="2D97C8"/>
              </a:buClr>
            </a:pPr>
            <a:r>
              <a:rPr lang="zh-CN" altLang="en-US" sz="1600" b="1" dirty="0">
                <a:latin typeface="+mn-ea"/>
                <a:cs typeface="Heiti SC Light" panose="02000000000000000000" charset="-122"/>
              </a:rPr>
              <a:t>现在</a:t>
            </a:r>
            <a:endParaRPr lang="zh-CN" altLang="en-US" sz="1600" b="1" dirty="0">
              <a:latin typeface="+mn-ea"/>
              <a:cs typeface="Heiti SC Light" panose="02000000000000000000" charset="-122"/>
            </a:endParaRPr>
          </a:p>
        </p:txBody>
      </p:sp>
      <p:sp>
        <p:nvSpPr>
          <p:cNvPr id="49" name="文本框 48"/>
          <p:cNvSpPr/>
          <p:nvPr/>
        </p:nvSpPr>
        <p:spPr>
          <a:xfrm>
            <a:off x="9814733" y="3715892"/>
            <a:ext cx="655147" cy="338554"/>
          </a:xfrm>
          <a:prstGeom prst="rect">
            <a:avLst/>
          </a:prstGeom>
          <a:noFill/>
        </p:spPr>
        <p:txBody>
          <a:bodyPr wrap="square" rtlCol="0">
            <a:spAutoFit/>
          </a:bodyPr>
          <a:lstStyle/>
          <a:p>
            <a:pPr>
              <a:buClr>
                <a:srgbClr val="2D97C8"/>
              </a:buClr>
            </a:pPr>
            <a:r>
              <a:rPr lang="zh-CN" altLang="en-US" sz="1600" b="1" dirty="0">
                <a:latin typeface="+mn-ea"/>
                <a:cs typeface="Heiti SC Light" panose="02000000000000000000" charset="-122"/>
              </a:rPr>
              <a:t>未来</a:t>
            </a:r>
            <a:endParaRPr lang="zh-CN" altLang="en-US" sz="1600" b="1" dirty="0">
              <a:latin typeface="+mn-ea"/>
              <a:cs typeface="Heiti SC Light" panose="02000000000000000000" charset="-122"/>
            </a:endParaRPr>
          </a:p>
        </p:txBody>
      </p:sp>
      <p:sp>
        <p:nvSpPr>
          <p:cNvPr id="50" name="矩形: 圆角 40"/>
          <p:cNvSpPr/>
          <p:nvPr/>
        </p:nvSpPr>
        <p:spPr>
          <a:xfrm>
            <a:off x="9861516" y="1921510"/>
            <a:ext cx="1992286" cy="373063"/>
          </a:xfrm>
          <a:prstGeom prst="roundRect">
            <a:avLst/>
          </a:prstGeom>
          <a:solidFill>
            <a:schemeClr val="accent2"/>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latin typeface="Arial" panose="020B0604020202020204"/>
                <a:ea typeface="微软雅黑"/>
              </a:rPr>
              <a:t>五年专注</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51" name="矩形: 圆角 40"/>
          <p:cNvSpPr/>
          <p:nvPr/>
        </p:nvSpPr>
        <p:spPr>
          <a:xfrm>
            <a:off x="9861516" y="2389128"/>
            <a:ext cx="1992286" cy="373063"/>
          </a:xfrm>
          <a:prstGeom prst="roundRect">
            <a:avLst/>
          </a:prstGeom>
          <a:solidFill>
            <a:schemeClr val="accent2"/>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latin typeface="Arial" panose="020B0604020202020204"/>
                <a:ea typeface="微软雅黑"/>
              </a:rPr>
              <a:t>专为特儿</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54" name="矩形: 圆角 40"/>
          <p:cNvSpPr/>
          <p:nvPr/>
        </p:nvSpPr>
        <p:spPr>
          <a:xfrm>
            <a:off x="9861516" y="2850952"/>
            <a:ext cx="1992286" cy="373063"/>
          </a:xfrm>
          <a:prstGeom prst="roundRect">
            <a:avLst/>
          </a:prstGeom>
          <a:solidFill>
            <a:schemeClr val="accent2"/>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latin typeface="Arial" panose="020B0604020202020204"/>
                <a:ea typeface="微软雅黑"/>
              </a:rPr>
              <a:t>行业先驱者</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55" name="矩形: 圆角 40"/>
          <p:cNvSpPr/>
          <p:nvPr/>
        </p:nvSpPr>
        <p:spPr>
          <a:xfrm>
            <a:off x="9861516" y="3307052"/>
            <a:ext cx="1992286" cy="373063"/>
          </a:xfrm>
          <a:prstGeom prst="roundRect">
            <a:avLst/>
          </a:prstGeom>
          <a:solidFill>
            <a:schemeClr val="accent2"/>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latin typeface="Arial" panose="020B0604020202020204"/>
                <a:ea typeface="微软雅黑"/>
              </a:rPr>
              <a:t>有爱温暖</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56" name="矩形: 圆角 40"/>
          <p:cNvSpPr/>
          <p:nvPr/>
        </p:nvSpPr>
        <p:spPr>
          <a:xfrm>
            <a:off x="9861516" y="4104276"/>
            <a:ext cx="1992286" cy="373063"/>
          </a:xfrm>
          <a:prstGeom prst="roundRect">
            <a:avLst/>
          </a:prstGeom>
          <a:solidFill>
            <a:schemeClr val="accent2"/>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200" b="1" dirty="0">
                <a:solidFill>
                  <a:schemeClr val="bg1"/>
                </a:solidFill>
              </a:rPr>
              <a:t>扎实有效</a:t>
            </a:r>
            <a:endParaRPr lang="ca-ES" altLang="zh-CN" sz="1200" b="1" dirty="0">
              <a:solidFill>
                <a:schemeClr val="bg1"/>
              </a:solidFill>
            </a:endParaRPr>
          </a:p>
        </p:txBody>
      </p:sp>
      <p:sp>
        <p:nvSpPr>
          <p:cNvPr id="57" name="矩形: 圆角 40"/>
          <p:cNvSpPr/>
          <p:nvPr/>
        </p:nvSpPr>
        <p:spPr>
          <a:xfrm>
            <a:off x="9861516" y="4543426"/>
            <a:ext cx="1992286" cy="373063"/>
          </a:xfrm>
          <a:prstGeom prst="roundRect">
            <a:avLst/>
          </a:prstGeom>
          <a:solidFill>
            <a:schemeClr val="accent2"/>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200" b="1" dirty="0">
                <a:solidFill>
                  <a:schemeClr val="bg1"/>
                </a:solidFill>
              </a:rPr>
              <a:t>行业领航者</a:t>
            </a:r>
            <a:endParaRPr lang="ca-ES" altLang="zh-CN" sz="1200" b="1" dirty="0">
              <a:solidFill>
                <a:schemeClr val="bg1"/>
              </a:solidFill>
            </a:endParaRPr>
          </a:p>
        </p:txBody>
      </p:sp>
      <p:sp>
        <p:nvSpPr>
          <p:cNvPr id="58" name="矩形: 圆角 40"/>
          <p:cNvSpPr/>
          <p:nvPr/>
        </p:nvSpPr>
        <p:spPr>
          <a:xfrm>
            <a:off x="9861516" y="4991894"/>
            <a:ext cx="1992286" cy="373063"/>
          </a:xfrm>
          <a:prstGeom prst="roundRect">
            <a:avLst/>
          </a:prstGeom>
          <a:solidFill>
            <a:schemeClr val="accent2"/>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bg1"/>
                </a:solidFill>
                <a:effectLst/>
                <a:uLnTx/>
                <a:uFillTx/>
                <a:latin typeface="Arial" panose="020B0604020202020204"/>
                <a:ea typeface="微软雅黑"/>
                <a:cs typeface="+mn-cs"/>
              </a:rPr>
              <a:t>卓越运营</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59" name="矩形: 圆角 40"/>
          <p:cNvSpPr/>
          <p:nvPr/>
        </p:nvSpPr>
        <p:spPr>
          <a:xfrm>
            <a:off x="9861516" y="5446462"/>
            <a:ext cx="1992286" cy="373063"/>
          </a:xfrm>
          <a:prstGeom prst="roundRect">
            <a:avLst/>
          </a:prstGeom>
          <a:solidFill>
            <a:schemeClr val="accent2"/>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bg1"/>
                </a:solidFill>
                <a:effectLst/>
                <a:uLnTx/>
                <a:uFillTx/>
                <a:latin typeface="Arial" panose="020B0604020202020204"/>
                <a:ea typeface="微软雅黑"/>
                <a:cs typeface="+mn-cs"/>
              </a:rPr>
              <a:t>高效执行</a:t>
            </a:r>
            <a:endParaRPr kumimoji="0" lang="ca-ES" sz="1200" b="1" i="0" u="none" strike="noStrike" kern="1200" cap="none" spc="0" normalizeH="0" baseline="0" noProof="0" dirty="0">
              <a:ln>
                <a:noFill/>
              </a:ln>
              <a:solidFill>
                <a:schemeClr val="bg1"/>
              </a:solidFill>
              <a:effectLst/>
              <a:uLnTx/>
              <a:uFillTx/>
              <a:latin typeface="Arial" panose="020B0604020202020204"/>
              <a:ea typeface="微软雅黑"/>
              <a:cs typeface="+mn-cs"/>
            </a:endParaRPr>
          </a:p>
        </p:txBody>
      </p:sp>
      <p:sp>
        <p:nvSpPr>
          <p:cNvPr id="52"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4" name="矩形 23"/>
          <p:cNvSpPr/>
          <p:nvPr/>
        </p:nvSpPr>
        <p:spPr>
          <a:xfrm>
            <a:off x="8329992" y="1956085"/>
            <a:ext cx="3300413" cy="156816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buClr>
                <a:srgbClr val="2D97C8"/>
              </a:buClr>
            </a:pPr>
            <a:r>
              <a:rPr lang="zh-CN" altLang="en-US" sz="1400" b="1" dirty="0">
                <a:solidFill>
                  <a:prstClr val="black"/>
                </a:solidFill>
                <a:latin typeface="微软雅黑" charset="0"/>
                <a:ea typeface="微软雅黑" charset="0"/>
                <a:cs typeface="Heiti SC Light" panose="02000000000000000000" charset="-122"/>
              </a:rPr>
              <a:t>希望通过专业的、有爱的运动机构，帮助孩子全方位改善身心健康，未来能够帮助孩子融入社会环境</a:t>
            </a:r>
            <a:endParaRPr lang="zh-CN" altLang="en-US" sz="1400" b="1" dirty="0">
              <a:solidFill>
                <a:prstClr val="black"/>
              </a:solidFill>
              <a:latin typeface="微软雅黑" charset="0"/>
              <a:ea typeface="微软雅黑" charset="0"/>
              <a:cs typeface="Heiti SC Light" panose="02000000000000000000" charset="-122"/>
            </a:endParaRPr>
          </a:p>
        </p:txBody>
      </p:sp>
      <p:sp>
        <p:nvSpPr>
          <p:cNvPr id="2" name="标题 1"/>
          <p:cNvSpPr>
            <a:spLocks noGrp="1"/>
          </p:cNvSpPr>
          <p:nvPr>
            <p:ph type="title"/>
          </p:nvPr>
        </p:nvSpPr>
        <p:spPr/>
        <p:txBody>
          <a:bodyPr vert="horz"/>
          <a:lstStyle/>
          <a:p>
            <a:r>
              <a:rPr lang="zh-CN" altLang="en-US" dirty="0"/>
              <a:t>家长的核心诉求</a:t>
            </a:r>
            <a:r>
              <a:rPr lang="en-US" altLang="zh-CN" dirty="0"/>
              <a:t>/</a:t>
            </a:r>
            <a:r>
              <a:rPr lang="zh-CN" altLang="en-US" dirty="0"/>
              <a:t>主要驱动因素</a:t>
            </a:r>
            <a:endParaRPr lang="zh-CN" altLang="en-US" dirty="0"/>
          </a:p>
        </p:txBody>
      </p:sp>
      <p:sp>
        <p:nvSpPr>
          <p:cNvPr id="5" name="文本占位符 4"/>
          <p:cNvSpPr>
            <a:spLocks noGrp="1"/>
          </p:cNvSpPr>
          <p:nvPr>
            <p:ph type="body" sz="quarter" idx="12"/>
          </p:nvPr>
        </p:nvSpPr>
        <p:spPr/>
        <p:txBody>
          <a:bodyPr/>
          <a:lstStyle/>
          <a:p>
            <a:r>
              <a:rPr lang="zh-CN" altLang="en-US" dirty="0"/>
              <a:t>将爱心耐心、有效改变、专业务实等关键词融入品牌元素</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p:txBody>
          <a:bodyPr/>
          <a:lstStyle/>
          <a:p>
            <a:endParaRPr lang="zh-CN" altLang="en-US"/>
          </a:p>
        </p:txBody>
      </p:sp>
      <p:sp>
        <p:nvSpPr>
          <p:cNvPr id="9"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pic>
        <p:nvPicPr>
          <p:cNvPr id="11" name="图片 10"/>
          <p:cNvPicPr>
            <a:picLocks noChangeAspect="1"/>
          </p:cNvPicPr>
          <p:nvPr/>
        </p:nvPicPr>
        <p:blipFill>
          <a:blip r:embed="rId4"/>
          <a:stretch>
            <a:fillRect/>
          </a:stretch>
        </p:blipFill>
        <p:spPr>
          <a:xfrm>
            <a:off x="699633" y="2005213"/>
            <a:ext cx="6622639" cy="3725234"/>
          </a:xfrm>
          <a:prstGeom prst="rect">
            <a:avLst/>
          </a:prstGeom>
          <a:effectLst>
            <a:outerShdw blurRad="50800" dist="38100" dir="2700000" algn="tl" rotWithShape="0">
              <a:prstClr val="black">
                <a:alpha val="40000"/>
              </a:prstClr>
            </a:outerShdw>
          </a:effectLst>
        </p:spPr>
      </p:pic>
      <p:sp>
        <p:nvSpPr>
          <p:cNvPr id="12" name="等腰三角形 11"/>
          <p:cNvSpPr/>
          <p:nvPr/>
        </p:nvSpPr>
        <p:spPr>
          <a:xfrm rot="5400000">
            <a:off x="5410189" y="3705052"/>
            <a:ext cx="4640521" cy="388340"/>
          </a:xfrm>
          <a:prstGeom prst="triangle">
            <a:avLst/>
          </a:prstGeom>
          <a:gradFill>
            <a:gsLst>
              <a:gs pos="0">
                <a:schemeClr val="accent1">
                  <a:lumMod val="40000"/>
                  <a:lumOff val="60000"/>
                </a:schemeClr>
              </a:gs>
              <a:gs pos="30000">
                <a:schemeClr val="accent1">
                  <a:lumMod val="20000"/>
                  <a:lumOff val="80000"/>
                </a:schemeClr>
              </a:gs>
              <a:gs pos="100000">
                <a:schemeClr val="accent1">
                  <a:tint val="23500"/>
                  <a:satMod val="16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圆角 40"/>
          <p:cNvSpPr/>
          <p:nvPr/>
        </p:nvSpPr>
        <p:spPr>
          <a:xfrm>
            <a:off x="8315893" y="1646794"/>
            <a:ext cx="3307671" cy="373063"/>
          </a:xfrm>
          <a:prstGeom prst="roundRect">
            <a:avLst/>
          </a:prstGeom>
          <a:solidFill>
            <a:schemeClr val="accent3"/>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solidFill>
                <a:latin typeface="Arial" panose="020B0604020202020204"/>
                <a:ea typeface="微软雅黑"/>
              </a:rPr>
              <a:t>家长核心诉求</a:t>
            </a:r>
            <a:endParaRPr kumimoji="0" lang="ca-ES" sz="1400" b="1" i="0" u="none" strike="noStrike" kern="1200" cap="none" spc="0" normalizeH="0" baseline="0" noProof="0" dirty="0">
              <a:ln>
                <a:noFill/>
              </a:ln>
              <a:solidFill>
                <a:schemeClr val="tx1"/>
              </a:solidFill>
              <a:effectLst/>
              <a:uLnTx/>
              <a:uFillTx/>
              <a:latin typeface="Arial" panose="020B0604020202020204"/>
              <a:ea typeface="微软雅黑"/>
            </a:endParaRPr>
          </a:p>
        </p:txBody>
      </p:sp>
      <p:sp>
        <p:nvSpPr>
          <p:cNvPr id="25" name="矩形 24"/>
          <p:cNvSpPr/>
          <p:nvPr/>
        </p:nvSpPr>
        <p:spPr>
          <a:xfrm>
            <a:off x="8329992" y="4164287"/>
            <a:ext cx="3300413" cy="156816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buClr>
                <a:srgbClr val="2D97C8"/>
              </a:buClr>
            </a:pPr>
            <a:r>
              <a:rPr lang="zh-CN" altLang="en-US" sz="1400" b="1" dirty="0">
                <a:solidFill>
                  <a:prstClr val="black"/>
                </a:solidFill>
                <a:latin typeface="微软雅黑" charset="0"/>
                <a:ea typeface="微软雅黑" charset="0"/>
                <a:cs typeface="Heiti SC Light" panose="02000000000000000000" charset="-122"/>
              </a:rPr>
              <a:t>专业务实</a:t>
            </a:r>
            <a:endParaRPr lang="en-US" altLang="zh-CN" sz="1400" b="1" dirty="0">
              <a:solidFill>
                <a:prstClr val="black"/>
              </a:solidFill>
              <a:latin typeface="微软雅黑" charset="0"/>
              <a:ea typeface="微软雅黑" charset="0"/>
              <a:cs typeface="Heiti SC Light" panose="02000000000000000000" charset="-122"/>
            </a:endParaRPr>
          </a:p>
          <a:p>
            <a:pPr lvl="0" algn="ctr">
              <a:spcAft>
                <a:spcPts val="600"/>
              </a:spcAft>
              <a:buClr>
                <a:srgbClr val="2D97C8"/>
              </a:buClr>
            </a:pPr>
            <a:r>
              <a:rPr lang="zh-CN" altLang="en-US" sz="1400" b="1" dirty="0">
                <a:solidFill>
                  <a:prstClr val="black"/>
                </a:solidFill>
                <a:latin typeface="微软雅黑" charset="0"/>
                <a:ea typeface="微软雅黑" charset="0"/>
                <a:cs typeface="Heiti SC Light" panose="02000000000000000000" charset="-122"/>
              </a:rPr>
              <a:t>有效改变</a:t>
            </a:r>
            <a:endParaRPr lang="en-US" altLang="zh-CN" sz="1400" b="1" dirty="0">
              <a:solidFill>
                <a:prstClr val="black"/>
              </a:solidFill>
              <a:latin typeface="微软雅黑" charset="0"/>
              <a:ea typeface="微软雅黑" charset="0"/>
              <a:cs typeface="Heiti SC Light" panose="02000000000000000000" charset="-122"/>
            </a:endParaRPr>
          </a:p>
          <a:p>
            <a:pPr lvl="0" algn="ctr">
              <a:spcAft>
                <a:spcPts val="600"/>
              </a:spcAft>
              <a:buClr>
                <a:srgbClr val="2D97C8"/>
              </a:buClr>
            </a:pPr>
            <a:r>
              <a:rPr lang="zh-CN" altLang="en-US" sz="1400" b="1" dirty="0">
                <a:solidFill>
                  <a:prstClr val="black"/>
                </a:solidFill>
                <a:latin typeface="微软雅黑" charset="0"/>
                <a:ea typeface="微软雅黑" charset="0"/>
                <a:cs typeface="Heiti SC Light" panose="02000000000000000000" charset="-122"/>
              </a:rPr>
              <a:t>爱心耐心</a:t>
            </a:r>
            <a:endParaRPr lang="zh-CN" altLang="en-US" sz="1400" b="1" dirty="0">
              <a:solidFill>
                <a:prstClr val="black"/>
              </a:solidFill>
              <a:latin typeface="微软雅黑" charset="0"/>
              <a:ea typeface="微软雅黑" charset="0"/>
              <a:cs typeface="Heiti SC Light" panose="02000000000000000000" charset="-122"/>
            </a:endParaRPr>
          </a:p>
        </p:txBody>
      </p:sp>
      <p:sp>
        <p:nvSpPr>
          <p:cNvPr id="26" name="矩形: 圆角 40"/>
          <p:cNvSpPr/>
          <p:nvPr/>
        </p:nvSpPr>
        <p:spPr>
          <a:xfrm>
            <a:off x="8315893" y="3854996"/>
            <a:ext cx="3307671" cy="373063"/>
          </a:xfrm>
          <a:prstGeom prst="roundRect">
            <a:avLst/>
          </a:prstGeom>
          <a:solidFill>
            <a:schemeClr val="accent3"/>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solidFill>
                <a:latin typeface="Arial" panose="020B0604020202020204"/>
                <a:ea typeface="微软雅黑"/>
              </a:rPr>
              <a:t>品牌元素提炼</a:t>
            </a:r>
            <a:endParaRPr kumimoji="0" lang="ca-ES" sz="1400" b="1" i="0" u="none" strike="noStrike" kern="1200" cap="none" spc="0" normalizeH="0" baseline="0" noProof="0" dirty="0">
              <a:ln>
                <a:noFill/>
              </a:ln>
              <a:solidFill>
                <a:schemeClr val="tx1"/>
              </a:solidFill>
              <a:effectLst/>
              <a:uLnTx/>
              <a:uFillTx/>
              <a:latin typeface="Arial" panose="020B0604020202020204"/>
              <a:ea typeface="微软雅黑"/>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对象 7" hidden="1"/>
          <p:cNvPicPr/>
          <p:nvPr/>
        </p:nvPicPr>
        <p:blipFill>
          <a:blip r:embed="rId1"/>
          <a:stretch>
            <a:fillRect/>
          </a:stretch>
        </p:blipFill>
        <p:spPr>
          <a:xfrm>
            <a:off x="1588" y="1588"/>
            <a:ext cx="1588" cy="1588"/>
          </a:xfrm>
          <a:prstGeom prst="rect">
            <a:avLst/>
          </a:prstGeom>
        </p:spPr>
      </p:pic>
      <p:sp>
        <p:nvSpPr>
          <p:cNvPr id="2" name="标题 1"/>
          <p:cNvSpPr>
            <a:spLocks noGrp="1"/>
          </p:cNvSpPr>
          <p:nvPr>
            <p:ph type="title"/>
          </p:nvPr>
        </p:nvSpPr>
        <p:spPr/>
        <p:txBody>
          <a:bodyPr vert="horz"/>
          <a:lstStyle/>
          <a:p>
            <a:r>
              <a:rPr lang="zh-CN" altLang="en-US" dirty="0"/>
              <a:t>品牌形象</a:t>
            </a:r>
            <a:r>
              <a:rPr lang="en-US" altLang="zh-CN" dirty="0"/>
              <a:t>guideline</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p:txBody>
          <a:bodyPr/>
          <a:lstStyle/>
          <a:p>
            <a:endParaRPr lang="zh-CN" altLang="en-US"/>
          </a:p>
        </p:txBody>
      </p:sp>
      <p:sp>
        <p:nvSpPr>
          <p:cNvPr id="21" name="矩形 20"/>
          <p:cNvSpPr/>
          <p:nvPr/>
        </p:nvSpPr>
        <p:spPr>
          <a:xfrm>
            <a:off x="727778" y="1701976"/>
            <a:ext cx="5233929" cy="585490"/>
          </a:xfrm>
          <a:prstGeom prst="rect">
            <a:avLst/>
          </a:prstGeom>
          <a:gradFill>
            <a:gsLst>
              <a:gs pos="0">
                <a:schemeClr val="accent1">
                  <a:lumMod val="40000"/>
                  <a:lumOff val="60000"/>
                </a:schemeClr>
              </a:gs>
              <a:gs pos="100000">
                <a:schemeClr val="bg1">
                  <a:alpha val="9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6000" tIns="336000" rIns="96000" rtlCol="0" anchor="ctr"/>
          <a:lstStyle/>
          <a:p>
            <a:pPr algn="ctr" defTabSz="914400">
              <a:defRPr/>
            </a:pPr>
            <a:endParaRPr lang="zh-CN" altLang="en-US" sz="1600" dirty="0">
              <a:solidFill>
                <a:srgbClr val="000000"/>
              </a:solidFill>
              <a:latin typeface="+mn-ea"/>
            </a:endParaRPr>
          </a:p>
        </p:txBody>
      </p:sp>
      <p:cxnSp>
        <p:nvCxnSpPr>
          <p:cNvPr id="22" name="直接连接符 21"/>
          <p:cNvCxnSpPr/>
          <p:nvPr/>
        </p:nvCxnSpPr>
        <p:spPr>
          <a:xfrm>
            <a:off x="596900" y="1638122"/>
            <a:ext cx="109982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904164" y="1070050"/>
            <a:ext cx="881155" cy="686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400" b="1" dirty="0">
              <a:solidFill>
                <a:schemeClr val="bg1"/>
              </a:solidFill>
            </a:endParaRPr>
          </a:p>
        </p:txBody>
      </p:sp>
      <p:sp>
        <p:nvSpPr>
          <p:cNvPr id="24" name="矩形 23"/>
          <p:cNvSpPr/>
          <p:nvPr/>
        </p:nvSpPr>
        <p:spPr>
          <a:xfrm>
            <a:off x="8406681" y="1111964"/>
            <a:ext cx="881155" cy="65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400" b="1" dirty="0">
              <a:solidFill>
                <a:schemeClr val="bg1"/>
              </a:solidFill>
            </a:endParaRPr>
          </a:p>
        </p:txBody>
      </p:sp>
      <p:sp>
        <p:nvSpPr>
          <p:cNvPr id="25" name="矩形 24"/>
          <p:cNvSpPr/>
          <p:nvPr/>
        </p:nvSpPr>
        <p:spPr>
          <a:xfrm>
            <a:off x="6230296" y="1701976"/>
            <a:ext cx="5233929" cy="585490"/>
          </a:xfrm>
          <a:prstGeom prst="rect">
            <a:avLst/>
          </a:prstGeom>
          <a:gradFill>
            <a:gsLst>
              <a:gs pos="0">
                <a:schemeClr val="accent1">
                  <a:lumMod val="40000"/>
                  <a:lumOff val="60000"/>
                </a:schemeClr>
              </a:gs>
              <a:gs pos="100000">
                <a:schemeClr val="bg1">
                  <a:alpha val="9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336000" rtlCol="0" anchor="ctr"/>
          <a:lstStyle/>
          <a:p>
            <a:pPr algn="ctr" defTabSz="914400">
              <a:defRPr/>
            </a:pPr>
            <a:endParaRPr lang="zh-CN" altLang="en-US" sz="1600" dirty="0">
              <a:solidFill>
                <a:srgbClr val="000000"/>
              </a:solidFill>
              <a:latin typeface="+mn-ea"/>
            </a:endParaRPr>
          </a:p>
        </p:txBody>
      </p:sp>
      <p:sp>
        <p:nvSpPr>
          <p:cNvPr id="26" name="矩形 25"/>
          <p:cNvSpPr/>
          <p:nvPr/>
        </p:nvSpPr>
        <p:spPr>
          <a:xfrm>
            <a:off x="6230296" y="2444327"/>
            <a:ext cx="5233928" cy="3820635"/>
          </a:xfrm>
          <a:prstGeom prst="rect">
            <a:avLst/>
          </a:prstGeom>
          <a:noFill/>
          <a:ln>
            <a:gradFill>
              <a:gsLst>
                <a:gs pos="0">
                  <a:schemeClr val="accent1">
                    <a:lumMod val="40000"/>
                    <a:lumOff val="6000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240000" tIns="48000" bIns="96000" rtlCol="0" anchor="ctr"/>
          <a:lstStyle/>
          <a:p>
            <a:pPr marL="180975" indent="-180975" defTabSz="914400">
              <a:spcAft>
                <a:spcPts val="600"/>
              </a:spcAft>
              <a:buClr>
                <a:schemeClr val="accent1">
                  <a:lumMod val="75000"/>
                </a:schemeClr>
              </a:buClr>
              <a:buFont typeface="Arial" panose="020B0604020202020204" pitchFamily="34" charset="0"/>
              <a:buChar char="•"/>
              <a:defRPr/>
            </a:pPr>
            <a:r>
              <a:rPr lang="zh-CN" altLang="en-US" sz="1400" b="1" dirty="0">
                <a:solidFill>
                  <a:schemeClr val="accent5">
                    <a:lumMod val="50000"/>
                  </a:schemeClr>
                </a:solidFill>
                <a:latin typeface="+mn-ea"/>
              </a:rPr>
              <a:t>利用孩子的残疾作为宣传点</a:t>
            </a:r>
            <a:r>
              <a:rPr lang="en-US" altLang="zh-CN" sz="1400" b="1" dirty="0">
                <a:solidFill>
                  <a:schemeClr val="accent5">
                    <a:lumMod val="50000"/>
                  </a:schemeClr>
                </a:solidFill>
                <a:latin typeface="+mn-ea"/>
              </a:rPr>
              <a:t>/</a:t>
            </a:r>
            <a:r>
              <a:rPr lang="zh-CN" altLang="en-US" sz="1400" b="1" dirty="0">
                <a:solidFill>
                  <a:schemeClr val="accent5">
                    <a:lumMod val="50000"/>
                  </a:schemeClr>
                </a:solidFill>
                <a:latin typeface="+mn-ea"/>
              </a:rPr>
              <a:t>以公益之名利用孩子宣传</a:t>
            </a:r>
            <a:endParaRPr lang="en-US" altLang="zh-CN" sz="1400" b="1" dirty="0">
              <a:solidFill>
                <a:schemeClr val="accent5">
                  <a:lumMod val="50000"/>
                </a:schemeClr>
              </a:solidFill>
              <a:latin typeface="+mn-ea"/>
            </a:endParaRPr>
          </a:p>
          <a:p>
            <a:pPr defTabSz="914400">
              <a:spcAft>
                <a:spcPts val="600"/>
              </a:spcAft>
              <a:buClr>
                <a:schemeClr val="accent1">
                  <a:lumMod val="75000"/>
                </a:schemeClr>
              </a:buClr>
              <a:defRPr/>
            </a:pPr>
            <a:r>
              <a:rPr lang="zh-CN" altLang="en-US" sz="1200" i="1" dirty="0">
                <a:solidFill>
                  <a:schemeClr val="accent5"/>
                </a:solidFill>
                <a:latin typeface="+mn-ea"/>
              </a:rPr>
              <a:t>“强调公益为由进行宣传，实际上只是为组织去宣传，而毫不在意孩子的感受，并且存在夸大的行为”</a:t>
            </a:r>
            <a:endParaRPr lang="en-US" altLang="zh-CN" sz="1200" i="1" dirty="0">
              <a:solidFill>
                <a:schemeClr val="accent5"/>
              </a:solidFill>
              <a:latin typeface="+mn-ea"/>
            </a:endParaRPr>
          </a:p>
          <a:p>
            <a:pPr marL="180975" indent="-180975" defTabSz="914400">
              <a:spcAft>
                <a:spcPts val="600"/>
              </a:spcAft>
              <a:buClr>
                <a:schemeClr val="accent1">
                  <a:lumMod val="75000"/>
                </a:schemeClr>
              </a:buClr>
              <a:buFont typeface="Arial" panose="020B0604020202020204" pitchFamily="34" charset="0"/>
              <a:buChar char="•"/>
              <a:defRPr/>
            </a:pPr>
            <a:r>
              <a:rPr lang="zh-CN" altLang="en-US" sz="1400" b="1" dirty="0">
                <a:solidFill>
                  <a:schemeClr val="accent5">
                    <a:lumMod val="50000"/>
                  </a:schemeClr>
                </a:solidFill>
                <a:latin typeface="+mn-ea"/>
              </a:rPr>
              <a:t>夸大训练结果和事实</a:t>
            </a:r>
            <a:endParaRPr lang="en-US" altLang="zh-CN" sz="1400" b="1" dirty="0">
              <a:solidFill>
                <a:schemeClr val="accent5">
                  <a:lumMod val="50000"/>
                </a:schemeClr>
              </a:solidFill>
              <a:latin typeface="+mn-ea"/>
            </a:endParaRPr>
          </a:p>
          <a:p>
            <a:pPr defTabSz="914400">
              <a:spcAft>
                <a:spcPts val="600"/>
              </a:spcAft>
              <a:buClr>
                <a:schemeClr val="accent1">
                  <a:lumMod val="75000"/>
                </a:schemeClr>
              </a:buClr>
              <a:defRPr/>
            </a:pPr>
            <a:r>
              <a:rPr lang="zh-CN" altLang="en-US" sz="1200" i="1" dirty="0">
                <a:solidFill>
                  <a:schemeClr val="accent5"/>
                </a:solidFill>
                <a:latin typeface="+mn-ea"/>
              </a:rPr>
              <a:t>“有些“在我这边训练几年，可以去上普校或者变正常”，像这种宣传导向是不正确的，就算是有残联资质，也不太会选择</a:t>
            </a:r>
            <a:r>
              <a:rPr lang="zh-CN" altLang="en-US" sz="1200" dirty="0">
                <a:solidFill>
                  <a:schemeClr val="accent5"/>
                </a:solidFill>
                <a:latin typeface="+mn-ea"/>
              </a:rPr>
              <a:t>”</a:t>
            </a:r>
            <a:endParaRPr lang="en-US" altLang="zh-CN" sz="1200" dirty="0">
              <a:solidFill>
                <a:schemeClr val="accent5"/>
              </a:solidFill>
              <a:latin typeface="+mn-ea"/>
            </a:endParaRPr>
          </a:p>
          <a:p>
            <a:pPr defTabSz="914400">
              <a:spcAft>
                <a:spcPts val="600"/>
              </a:spcAft>
              <a:buClr>
                <a:schemeClr val="accent1">
                  <a:lumMod val="75000"/>
                </a:schemeClr>
              </a:buClr>
              <a:defRPr/>
            </a:pPr>
            <a:r>
              <a:rPr lang="zh-CN" altLang="en-US" sz="1200" i="1" dirty="0">
                <a:solidFill>
                  <a:schemeClr val="accent5"/>
                </a:solidFill>
                <a:latin typeface="+mn-ea"/>
              </a:rPr>
              <a:t>“改善大脑”“改善生活”有点夸张承诺；运动肯定是会提升这方面孩子的理解力的。但是我觉得这个宣传也不是很恰当”</a:t>
            </a:r>
            <a:endParaRPr lang="en-US" altLang="zh-CN" sz="1200" i="1" dirty="0">
              <a:solidFill>
                <a:schemeClr val="accent5"/>
              </a:solidFill>
              <a:latin typeface="+mn-ea"/>
            </a:endParaRPr>
          </a:p>
          <a:p>
            <a:pPr marL="180975" indent="-180975" defTabSz="914400">
              <a:spcAft>
                <a:spcPts val="600"/>
              </a:spcAft>
              <a:buClr>
                <a:schemeClr val="accent1">
                  <a:lumMod val="75000"/>
                </a:schemeClr>
              </a:buClr>
              <a:buFont typeface="Arial" panose="020B0604020202020204" pitchFamily="34" charset="0"/>
              <a:buChar char="•"/>
              <a:defRPr/>
            </a:pPr>
            <a:r>
              <a:rPr lang="zh-CN" altLang="en-US" sz="1400" b="1" dirty="0">
                <a:solidFill>
                  <a:schemeClr val="accent5">
                    <a:lumMod val="50000"/>
                  </a:schemeClr>
                </a:solidFill>
                <a:latin typeface="+mn-ea"/>
              </a:rPr>
              <a:t>“康复”、“特儿”等词语会把孩子特殊化</a:t>
            </a:r>
            <a:endParaRPr lang="en-US" altLang="zh-CN" sz="1400" b="1" dirty="0">
              <a:solidFill>
                <a:schemeClr val="accent5">
                  <a:lumMod val="50000"/>
                </a:schemeClr>
              </a:solidFill>
              <a:latin typeface="+mn-ea"/>
            </a:endParaRPr>
          </a:p>
          <a:p>
            <a:pPr defTabSz="914400">
              <a:spcAft>
                <a:spcPts val="600"/>
              </a:spcAft>
              <a:buClr>
                <a:schemeClr val="accent1">
                  <a:lumMod val="75000"/>
                </a:schemeClr>
              </a:buClr>
              <a:defRPr/>
            </a:pPr>
            <a:r>
              <a:rPr lang="zh-CN" altLang="en-US" sz="1200" i="1" dirty="0">
                <a:solidFill>
                  <a:schemeClr val="accent5"/>
                </a:solidFill>
                <a:latin typeface="+mn-ea"/>
              </a:rPr>
              <a:t>“每个小孩子都有自己的成长节奏，不要把特殊儿童特殊化。不要说康复，变好。不贩卖焦虑“</a:t>
            </a:r>
            <a:endParaRPr lang="en-US" altLang="zh-CN" sz="1200" i="1" dirty="0">
              <a:solidFill>
                <a:schemeClr val="accent5"/>
              </a:solidFill>
              <a:latin typeface="+mn-ea"/>
            </a:endParaRPr>
          </a:p>
          <a:p>
            <a:pPr marL="180975" indent="-180975" defTabSz="914400">
              <a:spcAft>
                <a:spcPts val="600"/>
              </a:spcAft>
              <a:buClr>
                <a:schemeClr val="accent1">
                  <a:lumMod val="75000"/>
                </a:schemeClr>
              </a:buClr>
              <a:buFont typeface="Arial" panose="020B0604020202020204" pitchFamily="34" charset="0"/>
              <a:buChar char="•"/>
              <a:defRPr/>
            </a:pPr>
            <a:r>
              <a:rPr lang="zh-CN" altLang="en-US" sz="1400" b="1" dirty="0">
                <a:solidFill>
                  <a:schemeClr val="accent5">
                    <a:lumMod val="50000"/>
                  </a:schemeClr>
                </a:solidFill>
                <a:latin typeface="+mn-ea"/>
              </a:rPr>
              <a:t>运动宣传上不需要过于技术导向</a:t>
            </a:r>
            <a:endParaRPr lang="en-US" altLang="zh-CN" sz="1400" b="1" dirty="0">
              <a:solidFill>
                <a:schemeClr val="accent5">
                  <a:lumMod val="50000"/>
                </a:schemeClr>
              </a:solidFill>
              <a:latin typeface="+mn-ea"/>
            </a:endParaRPr>
          </a:p>
          <a:p>
            <a:pPr defTabSz="914400">
              <a:spcAft>
                <a:spcPts val="600"/>
              </a:spcAft>
              <a:buClr>
                <a:schemeClr val="accent1">
                  <a:lumMod val="75000"/>
                </a:schemeClr>
              </a:buClr>
              <a:defRPr/>
            </a:pPr>
            <a:r>
              <a:rPr lang="zh-CN" altLang="en-US" sz="1200" i="1" dirty="0">
                <a:solidFill>
                  <a:schemeClr val="accent5"/>
                </a:solidFill>
                <a:latin typeface="+mn-ea"/>
              </a:rPr>
              <a:t>“羽之爱：偏向技术性，培养特奥冠军；羽之爱可能偏向于技术性，他可能希望能培养出一个特奥冠军，但同时他也是带一些运动康复的。但我对我来说其实没什么差”</a:t>
            </a:r>
            <a:endParaRPr lang="en-US" altLang="zh-CN" sz="1200" i="1" dirty="0">
              <a:solidFill>
                <a:schemeClr val="accent5"/>
              </a:solidFill>
              <a:latin typeface="+mn-ea"/>
            </a:endParaRPr>
          </a:p>
        </p:txBody>
      </p:sp>
      <p:sp>
        <p:nvSpPr>
          <p:cNvPr id="27" name="矩形 26"/>
          <p:cNvSpPr/>
          <p:nvPr/>
        </p:nvSpPr>
        <p:spPr>
          <a:xfrm>
            <a:off x="1816751" y="1634800"/>
            <a:ext cx="3055983" cy="562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1865" b="1" dirty="0">
                <a:solidFill>
                  <a:srgbClr val="5BC2DC"/>
                </a:solidFill>
                <a:latin typeface="+mn-ea"/>
                <a:cs typeface="Calibri" panose="020F0502020204030204" pitchFamily="34" charset="0"/>
              </a:rPr>
              <a:t>家长心目中理想的机构形象</a:t>
            </a:r>
            <a:endParaRPr lang="zh-CN" altLang="en-US" sz="1865" b="1" dirty="0">
              <a:solidFill>
                <a:srgbClr val="5BC2DC"/>
              </a:solidFill>
              <a:latin typeface="+mn-ea"/>
              <a:cs typeface="Calibri" panose="020F0502020204030204" pitchFamily="34" charset="0"/>
            </a:endParaRPr>
          </a:p>
        </p:txBody>
      </p:sp>
      <p:pic>
        <p:nvPicPr>
          <p:cNvPr id="28" name="图形 27"/>
          <p:cNvPicPr>
            <a:picLocks noChangeAspect="1"/>
          </p:cNvPicPr>
          <p:nvPr/>
        </p:nvPicPr>
        <p:blipFill rotWithShape="1">
          <a:blip r:embed="rId2"/>
          <a:srcRect b="18269"/>
          <a:stretch>
            <a:fillRect/>
          </a:stretch>
        </p:blipFill>
        <p:spPr>
          <a:xfrm>
            <a:off x="2904164" y="1044446"/>
            <a:ext cx="881155" cy="720183"/>
          </a:xfrm>
          <a:prstGeom prst="rect">
            <a:avLst/>
          </a:prstGeom>
        </p:spPr>
      </p:pic>
      <p:sp>
        <p:nvSpPr>
          <p:cNvPr id="29" name="矩形 28"/>
          <p:cNvSpPr/>
          <p:nvPr/>
        </p:nvSpPr>
        <p:spPr>
          <a:xfrm>
            <a:off x="7438018" y="1634800"/>
            <a:ext cx="2818484" cy="562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1865" b="1" dirty="0">
                <a:solidFill>
                  <a:srgbClr val="5BC2DC"/>
                </a:solidFill>
                <a:latin typeface="+mn-ea"/>
                <a:cs typeface="Calibri" panose="020F0502020204030204" pitchFamily="34" charset="0"/>
              </a:rPr>
              <a:t>需要避免的品牌形象方向</a:t>
            </a:r>
            <a:endParaRPr lang="zh-CN" altLang="en-US" sz="1865" b="1" dirty="0">
              <a:solidFill>
                <a:srgbClr val="5BC2DC"/>
              </a:solidFill>
              <a:latin typeface="+mn-ea"/>
              <a:cs typeface="Calibri" panose="020F0502020204030204" pitchFamily="34" charset="0"/>
            </a:endParaRPr>
          </a:p>
        </p:txBody>
      </p:sp>
      <p:pic>
        <p:nvPicPr>
          <p:cNvPr id="30" name="图形 29"/>
          <p:cNvPicPr>
            <a:picLocks noChangeAspect="1"/>
          </p:cNvPicPr>
          <p:nvPr/>
        </p:nvPicPr>
        <p:blipFill rotWithShape="1">
          <a:blip r:embed="rId3"/>
          <a:srcRect t="6621" b="26420"/>
          <a:stretch>
            <a:fillRect/>
          </a:stretch>
        </p:blipFill>
        <p:spPr>
          <a:xfrm>
            <a:off x="8406681" y="1111963"/>
            <a:ext cx="881155" cy="590011"/>
          </a:xfrm>
          <a:prstGeom prst="rect">
            <a:avLst/>
          </a:prstGeom>
        </p:spPr>
      </p:pic>
      <p:sp>
        <p:nvSpPr>
          <p:cNvPr id="31" name="矩形 30"/>
          <p:cNvSpPr/>
          <p:nvPr/>
        </p:nvSpPr>
        <p:spPr>
          <a:xfrm>
            <a:off x="727777" y="2444327"/>
            <a:ext cx="5233928" cy="3820635"/>
          </a:xfrm>
          <a:prstGeom prst="rect">
            <a:avLst/>
          </a:prstGeom>
          <a:noFill/>
          <a:ln>
            <a:gradFill>
              <a:gsLst>
                <a:gs pos="0">
                  <a:schemeClr val="accent1">
                    <a:lumMod val="40000"/>
                    <a:lumOff val="6000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240000" tIns="48000" bIns="96000" rtlCol="0" anchor="t"/>
          <a:lstStyle/>
          <a:p>
            <a:pPr>
              <a:lnSpc>
                <a:spcPct val="125000"/>
              </a:lnSpc>
              <a:buClr>
                <a:schemeClr val="accent1">
                  <a:lumMod val="75000"/>
                </a:schemeClr>
              </a:buClr>
              <a:defRPr/>
            </a:pPr>
            <a:endParaRPr lang="en-US" altLang="zh-CN" sz="1335" dirty="0">
              <a:solidFill>
                <a:srgbClr val="000000"/>
              </a:solidFill>
              <a:latin typeface="+mn-ea"/>
            </a:endParaRPr>
          </a:p>
        </p:txBody>
      </p:sp>
      <p:pic>
        <p:nvPicPr>
          <p:cNvPr id="32" name="图片 31"/>
          <p:cNvPicPr>
            <a:picLocks noChangeAspect="1"/>
          </p:cNvPicPr>
          <p:nvPr/>
        </p:nvPicPr>
        <p:blipFill>
          <a:blip r:embed="rId4"/>
          <a:stretch>
            <a:fillRect/>
          </a:stretch>
        </p:blipFill>
        <p:spPr>
          <a:xfrm>
            <a:off x="907673" y="2570833"/>
            <a:ext cx="3965061" cy="1912968"/>
          </a:xfrm>
          <a:prstGeom prst="rect">
            <a:avLst/>
          </a:prstGeom>
        </p:spPr>
      </p:pic>
      <p:pic>
        <p:nvPicPr>
          <p:cNvPr id="33" name="图片 32"/>
          <p:cNvPicPr>
            <a:picLocks noChangeAspect="1"/>
          </p:cNvPicPr>
          <p:nvPr/>
        </p:nvPicPr>
        <p:blipFill>
          <a:blip r:embed="rId5"/>
          <a:stretch>
            <a:fillRect/>
          </a:stretch>
        </p:blipFill>
        <p:spPr>
          <a:xfrm>
            <a:off x="2455554" y="3858155"/>
            <a:ext cx="3436002" cy="1912968"/>
          </a:xfrm>
          <a:prstGeom prst="rect">
            <a:avLst/>
          </a:prstGeom>
        </p:spPr>
      </p:pic>
      <p:sp>
        <p:nvSpPr>
          <p:cNvPr id="34" name="矩形 33"/>
          <p:cNvSpPr/>
          <p:nvPr/>
        </p:nvSpPr>
        <p:spPr bwMode="auto">
          <a:xfrm>
            <a:off x="10016500" y="0"/>
            <a:ext cx="2175500" cy="899404"/>
          </a:xfrm>
          <a:prstGeom prst="rect">
            <a:avLst/>
          </a:prstGeom>
          <a:solidFill>
            <a:srgbClr val="FFC000"/>
          </a:solidFill>
          <a:ln w="12700" cap="flat" cmpd="sng" algn="ctr">
            <a:solidFill>
              <a:srgbClr val="040D13">
                <a:shade val="5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en-US" altLang="zh-CN" sz="1600" dirty="0">
                <a:solidFill>
                  <a:srgbClr val="19439C"/>
                </a:solidFill>
              </a:rPr>
              <a:t>WIP</a:t>
            </a:r>
            <a:endParaRPr lang="en-US" altLang="zh-CN" sz="1600" dirty="0">
              <a:solidFill>
                <a:srgbClr val="19439C"/>
              </a:solidFill>
            </a:endParaRPr>
          </a:p>
          <a:p>
            <a:pPr marL="0" marR="0" indent="0" algn="l"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r>
              <a:rPr lang="zh-CN" altLang="en-US" sz="1600" dirty="0">
                <a:solidFill>
                  <a:srgbClr val="19439C"/>
                </a:solidFill>
              </a:rPr>
              <a:t>待问卷数据补充验证</a:t>
            </a:r>
            <a:endParaRPr sz="1600" dirty="0">
              <a:solidFill>
                <a:srgbClr val="19439C"/>
              </a:solidFill>
            </a:endParaRPr>
          </a:p>
        </p:txBody>
      </p:sp>
      <p:sp>
        <p:nvSpPr>
          <p:cNvPr id="20"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对象 7"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vert="horz"/>
          <a:lstStyle/>
          <a:p>
            <a:r>
              <a:rPr lang="zh-CN" altLang="en-US" dirty="0"/>
              <a:t>品牌定位与品牌主张建议思路</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fld>
            <a:endParaRPr lang="en-US" dirty="0"/>
          </a:p>
        </p:txBody>
      </p:sp>
      <p:sp>
        <p:nvSpPr>
          <p:cNvPr id="7" name="文本占位符 6"/>
          <p:cNvSpPr>
            <a:spLocks noGrp="1"/>
          </p:cNvSpPr>
          <p:nvPr>
            <p:ph type="body" sz="quarter" idx="15"/>
          </p:nvPr>
        </p:nvSpPr>
        <p:spPr/>
        <p:txBody>
          <a:bodyPr/>
          <a:lstStyle/>
          <a:p>
            <a:endParaRPr lang="zh-CN" altLang="en-US"/>
          </a:p>
        </p:txBody>
      </p:sp>
      <p:cxnSp>
        <p:nvCxnSpPr>
          <p:cNvPr id="9" name="直接连接符 8"/>
          <p:cNvCxnSpPr/>
          <p:nvPr/>
        </p:nvCxnSpPr>
        <p:spPr>
          <a:xfrm>
            <a:off x="623327" y="1665288"/>
            <a:ext cx="330097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Box 45"/>
          <p:cNvSpPr/>
          <p:nvPr/>
        </p:nvSpPr>
        <p:spPr>
          <a:xfrm>
            <a:off x="623327" y="1238023"/>
            <a:ext cx="23008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sz="1600" b="1" dirty="0">
                <a:solidFill>
                  <a:srgbClr val="2D97C8"/>
                </a:solidFill>
                <a:latin typeface="微软雅黑" pitchFamily="34" charset="-122"/>
                <a:cs typeface="Calibri"/>
              </a:rPr>
              <a:t>内外部品牌要素提炼</a:t>
            </a:r>
            <a:endParaRPr lang="zh-CN" altLang="en-US" sz="1600" b="1" dirty="0">
              <a:solidFill>
                <a:srgbClr val="2D97C8"/>
              </a:solidFill>
              <a:latin typeface="微软雅黑" pitchFamily="34" charset="-122"/>
              <a:cs typeface="Calibri"/>
            </a:endParaRPr>
          </a:p>
        </p:txBody>
      </p:sp>
      <p:cxnSp>
        <p:nvCxnSpPr>
          <p:cNvPr id="12" name="直接连接符 11"/>
          <p:cNvCxnSpPr/>
          <p:nvPr/>
        </p:nvCxnSpPr>
        <p:spPr>
          <a:xfrm>
            <a:off x="4446073" y="1663700"/>
            <a:ext cx="3300413"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TextBox 45"/>
          <p:cNvSpPr/>
          <p:nvPr/>
        </p:nvSpPr>
        <p:spPr>
          <a:xfrm>
            <a:off x="4446073" y="1238023"/>
            <a:ext cx="26691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sz="1600" b="1" dirty="0">
                <a:solidFill>
                  <a:srgbClr val="2D97C8"/>
                </a:solidFill>
                <a:latin typeface="微软雅黑" pitchFamily="34" charset="-122"/>
                <a:cs typeface="Calibri"/>
              </a:rPr>
              <a:t>品牌定位与品牌个性（</a:t>
            </a:r>
            <a:r>
              <a:rPr lang="en-US" altLang="zh-CN" sz="1600" b="1" dirty="0">
                <a:solidFill>
                  <a:srgbClr val="2D97C8"/>
                </a:solidFill>
                <a:latin typeface="微软雅黑" pitchFamily="34" charset="-122"/>
                <a:cs typeface="Calibri"/>
              </a:rPr>
              <a:t>WIP</a:t>
            </a:r>
            <a:r>
              <a:rPr lang="zh-CN" altLang="en-US" sz="1600" b="1" dirty="0">
                <a:solidFill>
                  <a:srgbClr val="2D97C8"/>
                </a:solidFill>
                <a:latin typeface="微软雅黑" pitchFamily="34" charset="-122"/>
                <a:cs typeface="Calibri"/>
              </a:rPr>
              <a:t>）</a:t>
            </a:r>
            <a:endParaRPr lang="zh-CN" altLang="en-US" sz="1600" b="1" dirty="0">
              <a:solidFill>
                <a:srgbClr val="2D97C8"/>
              </a:solidFill>
              <a:latin typeface="微软雅黑" pitchFamily="34" charset="-122"/>
              <a:cs typeface="Calibri"/>
            </a:endParaRPr>
          </a:p>
        </p:txBody>
      </p:sp>
      <p:cxnSp>
        <p:nvCxnSpPr>
          <p:cNvPr id="14" name="直接连接符 13"/>
          <p:cNvCxnSpPr/>
          <p:nvPr/>
        </p:nvCxnSpPr>
        <p:spPr>
          <a:xfrm>
            <a:off x="8268260" y="1663700"/>
            <a:ext cx="3300413"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45"/>
          <p:cNvSpPr/>
          <p:nvPr/>
        </p:nvSpPr>
        <p:spPr>
          <a:xfrm>
            <a:off x="8268260" y="1238023"/>
            <a:ext cx="23008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defTabSz="457200">
              <a:defRPr/>
            </a:pPr>
            <a:r>
              <a:rPr lang="zh-CN" altLang="en-US" sz="1600" b="1" dirty="0">
                <a:solidFill>
                  <a:srgbClr val="2D97C8"/>
                </a:solidFill>
                <a:latin typeface="微软雅黑" pitchFamily="34" charset="-122"/>
                <a:cs typeface="Calibri"/>
              </a:rPr>
              <a:t>品牌主张建议（</a:t>
            </a:r>
            <a:r>
              <a:rPr lang="en-US" altLang="zh-CN" sz="1600" b="1" dirty="0">
                <a:solidFill>
                  <a:srgbClr val="2D97C8"/>
                </a:solidFill>
                <a:latin typeface="微软雅黑" pitchFamily="34" charset="-122"/>
                <a:cs typeface="Calibri"/>
              </a:rPr>
              <a:t>WIP</a:t>
            </a:r>
            <a:r>
              <a:rPr lang="zh-CN" altLang="en-US" sz="1600" b="1" dirty="0">
                <a:solidFill>
                  <a:srgbClr val="2D97C8"/>
                </a:solidFill>
                <a:latin typeface="微软雅黑" pitchFamily="34" charset="-122"/>
                <a:cs typeface="Calibri"/>
              </a:rPr>
              <a:t>）</a:t>
            </a:r>
            <a:endParaRPr lang="zh-CN" altLang="en-US" sz="1600" b="1" dirty="0">
              <a:solidFill>
                <a:srgbClr val="2D97C8"/>
              </a:solidFill>
              <a:latin typeface="微软雅黑" pitchFamily="34" charset="-122"/>
              <a:cs typeface="Calibri"/>
            </a:endParaRPr>
          </a:p>
        </p:txBody>
      </p:sp>
      <p:sp>
        <p:nvSpPr>
          <p:cNvPr id="22" name="矩形 21"/>
          <p:cNvSpPr/>
          <p:nvPr/>
        </p:nvSpPr>
        <p:spPr>
          <a:xfrm>
            <a:off x="623327" y="1796581"/>
            <a:ext cx="1024498" cy="136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品牌志向</a:t>
            </a:r>
            <a:endParaRPr lang="zh-CN" altLang="en-US" sz="1400" b="1" dirty="0"/>
          </a:p>
        </p:txBody>
      </p:sp>
      <p:sp>
        <p:nvSpPr>
          <p:cNvPr id="23" name="矩形 22"/>
          <p:cNvSpPr/>
          <p:nvPr/>
        </p:nvSpPr>
        <p:spPr>
          <a:xfrm>
            <a:off x="1761564" y="1796581"/>
            <a:ext cx="2162736" cy="13620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让</a:t>
            </a:r>
            <a:r>
              <a:rPr lang="zh-CN" altLang="en-US" sz="1400" b="1" dirty="0">
                <a:solidFill>
                  <a:schemeClr val="tx1"/>
                </a:solidFill>
              </a:rPr>
              <a:t>每个特殊儿童都有机会参与运动训练</a:t>
            </a:r>
            <a:r>
              <a:rPr lang="zh-CN" altLang="en-US" sz="1400" dirty="0">
                <a:solidFill>
                  <a:schemeClr val="tx1"/>
                </a:solidFill>
              </a:rPr>
              <a:t>，帮助他们建立</a:t>
            </a:r>
            <a:r>
              <a:rPr lang="zh-CN" altLang="en-US" sz="1400" b="1" dirty="0">
                <a:solidFill>
                  <a:schemeClr val="tx1"/>
                </a:solidFill>
              </a:rPr>
              <a:t>更健康的身体及心理健康</a:t>
            </a:r>
            <a:r>
              <a:rPr lang="zh-CN" altLang="en-US" sz="1400" dirty="0">
                <a:solidFill>
                  <a:schemeClr val="tx1"/>
                </a:solidFill>
              </a:rPr>
              <a:t>，解决社会问题</a:t>
            </a:r>
            <a:endParaRPr lang="zh-CN" altLang="en-US" sz="1400" b="1" dirty="0">
              <a:solidFill>
                <a:schemeClr val="tx1"/>
              </a:solidFill>
            </a:endParaRPr>
          </a:p>
        </p:txBody>
      </p:sp>
      <p:sp>
        <p:nvSpPr>
          <p:cNvPr id="24" name="矩形 23"/>
          <p:cNvSpPr/>
          <p:nvPr/>
        </p:nvSpPr>
        <p:spPr>
          <a:xfrm>
            <a:off x="623327" y="3275690"/>
            <a:ext cx="1024498" cy="136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核心价值与能力</a:t>
            </a:r>
            <a:endParaRPr lang="zh-CN" altLang="en-US" sz="1400" b="1" dirty="0"/>
          </a:p>
        </p:txBody>
      </p:sp>
      <p:sp>
        <p:nvSpPr>
          <p:cNvPr id="25" name="矩形 24"/>
          <p:cNvSpPr/>
          <p:nvPr/>
        </p:nvSpPr>
        <p:spPr>
          <a:xfrm>
            <a:off x="1761564" y="3275690"/>
            <a:ext cx="2162736" cy="13620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行业先驱者</a:t>
            </a:r>
            <a:r>
              <a:rPr lang="en-US" altLang="zh-CN" sz="1400" b="1" dirty="0">
                <a:solidFill>
                  <a:schemeClr val="tx1"/>
                </a:solidFill>
              </a:rPr>
              <a:t>/</a:t>
            </a:r>
            <a:r>
              <a:rPr lang="zh-CN" altLang="en-US" sz="1400" b="1" dirty="0">
                <a:solidFill>
                  <a:schemeClr val="tx1"/>
                </a:solidFill>
              </a:rPr>
              <a:t>领航者，五年专注，专为特儿，温暖有爱，</a:t>
            </a:r>
            <a:r>
              <a:rPr lang="zh-CN" altLang="en-US" sz="1400" dirty="0">
                <a:solidFill>
                  <a:schemeClr val="tx1"/>
                </a:solidFill>
              </a:rPr>
              <a:t>扎实有效，卓越运营，高效执行</a:t>
            </a:r>
            <a:endParaRPr lang="zh-CN" altLang="en-US" sz="1400" dirty="0">
              <a:solidFill>
                <a:schemeClr val="tx1"/>
              </a:solidFill>
            </a:endParaRPr>
          </a:p>
        </p:txBody>
      </p:sp>
      <p:sp>
        <p:nvSpPr>
          <p:cNvPr id="26" name="矩形 25"/>
          <p:cNvSpPr/>
          <p:nvPr/>
        </p:nvSpPr>
        <p:spPr>
          <a:xfrm>
            <a:off x="623327" y="4749348"/>
            <a:ext cx="1024498" cy="136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目标受众驱动因素</a:t>
            </a:r>
            <a:endParaRPr lang="zh-CN" altLang="en-US" sz="1400" b="1" dirty="0"/>
          </a:p>
        </p:txBody>
      </p:sp>
      <p:sp>
        <p:nvSpPr>
          <p:cNvPr id="27" name="矩形 26"/>
          <p:cNvSpPr/>
          <p:nvPr/>
        </p:nvSpPr>
        <p:spPr>
          <a:xfrm>
            <a:off x="1761564" y="4749348"/>
            <a:ext cx="2162736" cy="13620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聚焦运动带来的孩子身心的改善</a:t>
            </a:r>
            <a:r>
              <a:rPr lang="zh-CN" altLang="en-US" sz="1400" dirty="0">
                <a:solidFill>
                  <a:schemeClr val="tx1"/>
                </a:solidFill>
              </a:rPr>
              <a:t>，将</a:t>
            </a:r>
            <a:r>
              <a:rPr lang="zh-CN" altLang="en-US" sz="1400" b="1" dirty="0">
                <a:solidFill>
                  <a:schemeClr val="tx1"/>
                </a:solidFill>
              </a:rPr>
              <a:t>爱心、专业、有效</a:t>
            </a:r>
            <a:r>
              <a:rPr lang="zh-CN" altLang="en-US" sz="1400" dirty="0">
                <a:solidFill>
                  <a:schemeClr val="tx1"/>
                </a:solidFill>
              </a:rPr>
              <a:t>等融入品牌元素中</a:t>
            </a:r>
            <a:endParaRPr lang="zh-CN" altLang="en-US" sz="1400" dirty="0">
              <a:solidFill>
                <a:schemeClr val="tx1"/>
              </a:solidFill>
            </a:endParaRPr>
          </a:p>
        </p:txBody>
      </p:sp>
      <p:sp>
        <p:nvSpPr>
          <p:cNvPr id="28" name="矩形 27"/>
          <p:cNvSpPr/>
          <p:nvPr/>
        </p:nvSpPr>
        <p:spPr>
          <a:xfrm>
            <a:off x="4445513" y="1796581"/>
            <a:ext cx="1024498" cy="2100744"/>
          </a:xfrm>
          <a:prstGeom prst="rect">
            <a:avLst/>
          </a:prstGeom>
          <a:solidFill>
            <a:schemeClr val="accent6">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品牌定位</a:t>
            </a:r>
            <a:endParaRPr lang="zh-CN" altLang="en-US" sz="1400" dirty="0"/>
          </a:p>
        </p:txBody>
      </p:sp>
      <p:sp>
        <p:nvSpPr>
          <p:cNvPr id="29" name="矩形 28"/>
          <p:cNvSpPr/>
          <p:nvPr/>
        </p:nvSpPr>
        <p:spPr>
          <a:xfrm>
            <a:off x="5583750" y="1796581"/>
            <a:ext cx="2162736" cy="210074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羽之爱如何差异化？</a:t>
            </a:r>
            <a:endParaRPr lang="zh-CN" altLang="en-US" sz="1400" dirty="0"/>
          </a:p>
        </p:txBody>
      </p:sp>
      <p:sp>
        <p:nvSpPr>
          <p:cNvPr id="30" name="矩形 29"/>
          <p:cNvSpPr/>
          <p:nvPr/>
        </p:nvSpPr>
        <p:spPr>
          <a:xfrm>
            <a:off x="4445513" y="4008885"/>
            <a:ext cx="1024498" cy="2102537"/>
          </a:xfrm>
          <a:prstGeom prst="rect">
            <a:avLst/>
          </a:prstGeom>
          <a:solidFill>
            <a:schemeClr val="accent6">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品牌个性</a:t>
            </a:r>
            <a:endParaRPr lang="zh-CN" altLang="en-US" sz="1400" dirty="0"/>
          </a:p>
        </p:txBody>
      </p:sp>
      <p:sp>
        <p:nvSpPr>
          <p:cNvPr id="31" name="矩形 30"/>
          <p:cNvSpPr/>
          <p:nvPr/>
        </p:nvSpPr>
        <p:spPr>
          <a:xfrm>
            <a:off x="5583750" y="4008885"/>
            <a:ext cx="2162736" cy="21025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羽之爱的品牌形象应该具备哪些个性特征？</a:t>
            </a:r>
            <a:endParaRPr lang="zh-CN" altLang="en-US" sz="1400" dirty="0"/>
          </a:p>
        </p:txBody>
      </p:sp>
      <p:sp>
        <p:nvSpPr>
          <p:cNvPr id="32" name="矩形 31"/>
          <p:cNvSpPr/>
          <p:nvPr/>
        </p:nvSpPr>
        <p:spPr>
          <a:xfrm>
            <a:off x="8267699" y="1796580"/>
            <a:ext cx="3300413" cy="43148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羽之爱品牌主张方向</a:t>
            </a:r>
            <a:endParaRPr lang="zh-CN" altLang="en-US" sz="1400" dirty="0"/>
          </a:p>
        </p:txBody>
      </p:sp>
      <p:sp>
        <p:nvSpPr>
          <p:cNvPr id="33" name="等腰三角形 32"/>
          <p:cNvSpPr/>
          <p:nvPr/>
        </p:nvSpPr>
        <p:spPr>
          <a:xfrm rot="5400000">
            <a:off x="5686831" y="3824721"/>
            <a:ext cx="4640521" cy="388340"/>
          </a:xfrm>
          <a:prstGeom prst="triangle">
            <a:avLst/>
          </a:prstGeom>
          <a:gradFill>
            <a:gsLst>
              <a:gs pos="0">
                <a:schemeClr val="accent1">
                  <a:lumMod val="40000"/>
                  <a:lumOff val="60000"/>
                </a:schemeClr>
              </a:gs>
              <a:gs pos="30000">
                <a:schemeClr val="accent1">
                  <a:lumMod val="20000"/>
                  <a:lumOff val="80000"/>
                </a:schemeClr>
              </a:gs>
              <a:gs pos="100000">
                <a:schemeClr val="accent1">
                  <a:tint val="23500"/>
                  <a:satMod val="16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十字形 33"/>
          <p:cNvSpPr/>
          <p:nvPr/>
        </p:nvSpPr>
        <p:spPr>
          <a:xfrm>
            <a:off x="3994169" y="3774110"/>
            <a:ext cx="356655" cy="359779"/>
          </a:xfrm>
          <a:prstGeom prst="plus">
            <a:avLst>
              <a:gd name="adj" fmla="val 3593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26"/>
          <p:cNvSpPr/>
          <p:nvPr/>
        </p:nvSpPr>
        <p:spPr>
          <a:xfrm>
            <a:off x="7037294" y="6410004"/>
            <a:ext cx="4344783" cy="276999"/>
          </a:xfrm>
          <a:prstGeom prst="rect">
            <a:avLst/>
          </a:prstGeom>
          <a:noFill/>
        </p:spPr>
        <p:txBody>
          <a:bodyPr wrap="square" rtlCol="0">
            <a:spAutoFit/>
          </a:bodyPr>
          <a:lstStyle/>
          <a:p>
            <a:pPr>
              <a:buClr>
                <a:srgbClr val="2D97C8"/>
              </a:buClr>
            </a:pPr>
            <a:r>
              <a:rPr lang="en-US" altLang="zh-CN" sz="1200" dirty="0">
                <a:latin typeface="Heiti SC Light" panose="02000000000000000000" charset="-122"/>
                <a:ea typeface="Heiti SC Light" panose="02000000000000000000" charset="-122"/>
                <a:cs typeface="Heiti SC Light" panose="02000000000000000000" charset="-122"/>
              </a:rPr>
              <a:t>Source</a:t>
            </a:r>
            <a:r>
              <a:rPr lang="zh-CN" altLang="en-US" sz="1200" dirty="0">
                <a:latin typeface="Heiti SC Light" panose="02000000000000000000" charset="-122"/>
                <a:ea typeface="Heiti SC Light" panose="02000000000000000000" charset="-122"/>
                <a:cs typeface="Heiti SC Light" panose="02000000000000000000" charset="-122"/>
              </a:rPr>
              <a:t>：</a:t>
            </a:r>
            <a:r>
              <a:rPr lang="en-US" altLang="zh-CN" sz="1200" dirty="0">
                <a:latin typeface="Heiti SC Light" panose="02000000000000000000" charset="-122"/>
                <a:ea typeface="Heiti SC Light" panose="02000000000000000000" charset="-122"/>
                <a:cs typeface="Heiti SC Light" panose="02000000000000000000" charset="-122"/>
              </a:rPr>
              <a:t>ABC</a:t>
            </a:r>
            <a:r>
              <a:rPr lang="zh-CN" altLang="en-US" sz="1200" dirty="0">
                <a:latin typeface="Heiti SC Light" panose="02000000000000000000" charset="-122"/>
                <a:ea typeface="Heiti SC Light" panose="02000000000000000000" charset="-122"/>
                <a:cs typeface="Heiti SC Light" panose="02000000000000000000" charset="-122"/>
              </a:rPr>
              <a:t>项目组分析</a:t>
            </a:r>
            <a:endParaRPr lang="zh-CN" altLang="en-US" sz="1200" dirty="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normAutofit/>
          </a:bodyPr>
          <a:lstStyle/>
          <a:p>
            <a:r>
              <a:rPr lang="zh-CN" altLang="en-US" sz="2400" dirty="0">
                <a:latin typeface="微软雅黑" charset="0"/>
                <a:ea typeface="微软雅黑" charset="0"/>
                <a:cs typeface="微软雅黑" pitchFamily="34" charset="-122"/>
              </a:rPr>
              <a:t>羽之爱做什么？</a:t>
            </a:r>
            <a:endParaRPr lang="zh-CN" altLang="en-US" dirty="0"/>
          </a:p>
        </p:txBody>
      </p:sp>
      <p:sp>
        <p:nvSpPr>
          <p:cNvPr id="5" name="灯片编号占位符 4"/>
          <p:cNvSpPr>
            <a:spLocks noGrp="1"/>
          </p:cNvSpPr>
          <p:nvPr>
            <p:ph type="sldNum" sz="quarter" idx="14"/>
          </p:nvPr>
        </p:nvSpPr>
        <p:spPr>
          <a:prstGeom prst="rect">
            <a:avLst/>
          </a:prstGeom>
        </p:spPr>
        <p:txBody>
          <a:bodyPr/>
          <a:lstStyle/>
          <a:p>
            <a:pPr>
              <a:defRPr/>
            </a:pPr>
            <a:fld id="{5BBA8DC3-42DE-406E-A646-E05CE4A35AB9}" type="slidenum">
              <a:rPr lang="en-US" altLang="zh-CN" smtClean="0">
                <a:latin typeface="微软雅黑" charset="0"/>
                <a:ea typeface="微软雅黑" charset="0"/>
              </a:rPr>
            </a:fld>
            <a:endParaRPr lang="en-US" altLang="zh-CN">
              <a:latin typeface="微软雅黑" charset="0"/>
              <a:ea typeface="微软雅黑" charset="0"/>
            </a:endParaRPr>
          </a:p>
        </p:txBody>
      </p:sp>
      <p:sp>
        <p:nvSpPr>
          <p:cNvPr id="12" name="文本占位符 11"/>
          <p:cNvSpPr>
            <a:spLocks noGrp="1"/>
          </p:cNvSpPr>
          <p:nvPr>
            <p:ph type="body" sz="quarter" idx="15"/>
          </p:nvPr>
        </p:nvSpPr>
        <p:spPr/>
        <p:txBody>
          <a:bodyPr/>
          <a:lstStyle/>
          <a:p>
            <a:endParaRPr lang="zh-CN" altLang="en-US"/>
          </a:p>
        </p:txBody>
      </p:sp>
      <p:sp>
        <p:nvSpPr>
          <p:cNvPr id="4" name="标题 1"/>
          <p:cNvSpPr/>
          <p:nvPr/>
        </p:nvSpPr>
        <p:spPr>
          <a:xfrm>
            <a:off x="491490" y="296545"/>
            <a:ext cx="10895044" cy="461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endParaRPr lang="zh-CN" altLang="en-US" sz="2700" dirty="0">
              <a:latin typeface="微软雅黑" charset="0"/>
              <a:ea typeface="微软雅黑" charset="0"/>
              <a:cs typeface="微软雅黑" pitchFamily="34" charset="-122"/>
            </a:endParaRPr>
          </a:p>
        </p:txBody>
      </p:sp>
      <p:sp>
        <p:nvSpPr>
          <p:cNvPr id="6" name="文本占位符 4"/>
          <p:cNvSpPr/>
          <p:nvPr/>
        </p:nvSpPr>
        <p:spPr>
          <a:xfrm>
            <a:off x="651124" y="882501"/>
            <a:ext cx="10901045" cy="343512"/>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0"/>
              </a:spcBef>
              <a:buClrTx/>
              <a:buFont typeface="Arial" panose="020B0604020202020204"/>
              <a:buNone/>
              <a:defRPr sz="1800" kern="1200">
                <a:solidFill>
                  <a:srgbClr val="2D97C8"/>
                </a:solidFill>
                <a:latin typeface="+mn-ea"/>
                <a:ea typeface="+mn-ea"/>
                <a:cs typeface="+mn-cs"/>
              </a:defRPr>
            </a:lvl1pPr>
            <a:lvl2pPr marL="284480" indent="-284480"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ea"/>
                <a:ea typeface="+mn-ea"/>
                <a:cs typeface="+mn-cs"/>
              </a:defRPr>
            </a:lvl2pPr>
            <a:lvl3pPr marL="799465" indent="-342265" algn="l" defTabSz="914400" rtl="0" eaLnBrk="1" latinLnBrk="0" hangingPunct="1">
              <a:lnSpc>
                <a:spcPct val="100000"/>
              </a:lnSpc>
              <a:spcBef>
                <a:spcPts val="0"/>
              </a:spcBef>
              <a:buClr>
                <a:srgbClr val="2D97C8"/>
              </a:buClr>
              <a:buFont typeface="Arial" panose="020B0604020202020204"/>
              <a:buChar char="•"/>
              <a:defRPr sz="1400" kern="1200">
                <a:solidFill>
                  <a:schemeClr val="tx1"/>
                </a:solidFill>
                <a:latin typeface="+mn-lt"/>
                <a:ea typeface="Heiti SC Light" panose="02000000000000000000" charset="-122"/>
                <a:cs typeface="+mn-cs"/>
              </a:defRPr>
            </a:lvl3pPr>
            <a:lvl4pPr marL="1313815" marR="0" indent="-228600" algn="l" defTabSz="914400" rtl="0" eaLnBrk="1" fontAlgn="auto" latinLnBrk="0" hangingPunct="1">
              <a:lnSpc>
                <a:spcPct val="100000"/>
              </a:lnSpc>
              <a:spcBef>
                <a:spcPts val="0"/>
              </a:spcBef>
              <a:spcAft>
                <a:spcPts val="0"/>
              </a:spcAft>
              <a:buClr>
                <a:srgbClr val="2D97C8"/>
              </a:buClr>
              <a:buSzTx/>
              <a:buFont typeface="Arial" panose="020B0604020202020204"/>
              <a:buChar char="•"/>
              <a:defRPr sz="1400" b="0" kern="1200">
                <a:solidFill>
                  <a:schemeClr val="tx1"/>
                </a:solidFill>
                <a:latin typeface="+mn-lt"/>
                <a:ea typeface="Heiti SC Light" panose="02000000000000000000" charset="-122"/>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panose="020B0604020202020204"/>
              <a:buChar char="•"/>
              <a:defRPr sz="1400" kern="1200">
                <a:solidFill>
                  <a:schemeClr val="tx1"/>
                </a:solidFill>
                <a:latin typeface="+mn-lt"/>
                <a:ea typeface="Heiti SC Light" panose="02000000000000000000"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dirty="0">
                <a:latin typeface="微软雅黑" charset="0"/>
                <a:ea typeface="微软雅黑" charset="0"/>
                <a:cs typeface="微软雅黑" pitchFamily="34" charset="-122"/>
              </a:rPr>
              <a:t>是一家通过专业运动</a:t>
            </a:r>
            <a:r>
              <a:rPr lang="zh-CN" altLang="en-US" dirty="0">
                <a:latin typeface="微软雅黑" charset="0"/>
                <a:ea typeface="微软雅黑" charset="0"/>
                <a:cs typeface="微软雅黑" pitchFamily="34" charset="-122"/>
                <a:sym typeface="+mn-ea"/>
              </a:rPr>
              <a:t>（如游泳、篮球、羽毛球等）</a:t>
            </a:r>
            <a:r>
              <a:rPr lang="zh-CN" altLang="en-US" dirty="0">
                <a:latin typeface="微软雅黑" charset="0"/>
                <a:ea typeface="微软雅黑" charset="0"/>
                <a:cs typeface="微软雅黑" pitchFamily="34" charset="-122"/>
              </a:rPr>
              <a:t>为特殊残障儿童做运动康复的公益性机构</a:t>
            </a:r>
            <a:endParaRPr lang="zh-CN" altLang="en-US" dirty="0">
              <a:latin typeface="微软雅黑" charset="0"/>
              <a:ea typeface="微软雅黑" charset="0"/>
              <a:cs typeface="微软雅黑" pitchFamily="34" charset="-122"/>
            </a:endParaRPr>
          </a:p>
        </p:txBody>
      </p:sp>
      <p:sp>
        <p:nvSpPr>
          <p:cNvPr id="32" name="矩形 31"/>
          <p:cNvSpPr/>
          <p:nvPr/>
        </p:nvSpPr>
        <p:spPr>
          <a:xfrm>
            <a:off x="2014220" y="1844675"/>
            <a:ext cx="2423795" cy="12896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charset="0"/>
              <a:ea typeface="微软雅黑" charset="0"/>
            </a:endParaRPr>
          </a:p>
        </p:txBody>
      </p:sp>
      <p:sp>
        <p:nvSpPr>
          <p:cNvPr id="41" name="灯片编号占位符 5"/>
          <p:cNvSpPr/>
          <p:nvPr/>
        </p:nvSpPr>
        <p:spPr>
          <a:xfrm>
            <a:off x="491436" y="6364514"/>
            <a:ext cx="490268" cy="365125"/>
          </a:xfrm>
          <a:prstGeom prst="rect">
            <a:avLst/>
          </a:prstGeom>
        </p:spPr>
        <p:txBody>
          <a:bodyPr vert="horz" lIns="91440" tIns="45720" rIns="91440" bIns="45720" rtlCol="0" anchor="ctr"/>
          <a:lstStyle>
            <a:defPPr>
              <a:defRPr lang="en-US"/>
            </a:defPPr>
            <a:lvl1pPr marL="0" algn="r" defTabSz="914400" rtl="0" eaLnBrk="1" latinLnBrk="0" hangingPunct="1">
              <a:defRPr lang="zh-CN" altLang="en-US" sz="1000" b="1" kern="1200" smtClean="0">
                <a:solidFill>
                  <a:prstClr val="black">
                    <a:alpha val="70000"/>
                  </a:prstClr>
                </a:solidFill>
                <a:latin typeface="+mn-ea"/>
                <a:ea typeface="+mn-ea"/>
                <a:cs typeface="Heiti SC Light" panose="020000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049C3D-CCF1-41B9-A681-D61E0CAE4A17}" type="slidenum">
              <a:rPr lang="en-US" altLang="zh-CN" smtClean="0">
                <a:latin typeface="微软雅黑" charset="0"/>
                <a:ea typeface="微软雅黑" charset="0"/>
              </a:rPr>
            </a:fld>
            <a:endParaRPr lang="en-US" altLang="zh-CN" dirty="0">
              <a:latin typeface="微软雅黑" charset="0"/>
              <a:ea typeface="微软雅黑" charset="0"/>
            </a:endParaRPr>
          </a:p>
        </p:txBody>
      </p:sp>
      <p:sp>
        <p:nvSpPr>
          <p:cNvPr id="43" name="文本框 42"/>
          <p:cNvSpPr/>
          <p:nvPr/>
        </p:nvSpPr>
        <p:spPr>
          <a:xfrm>
            <a:off x="642632" y="1366135"/>
            <a:ext cx="3799285" cy="400050"/>
          </a:xfrm>
          <a:prstGeom prst="rect">
            <a:avLst/>
          </a:prstGeom>
          <a:solidFill>
            <a:schemeClr val="accent2"/>
          </a:solidFill>
        </p:spPr>
        <p:txBody>
          <a:bodyPr wrap="square" rtlCol="0" anchor="ctr">
            <a:noAutofit/>
          </a:bodyPr>
          <a:lstStyle/>
          <a:p>
            <a:pPr algn="ctr">
              <a:buClr>
                <a:srgbClr val="2D97C8"/>
              </a:buClr>
            </a:pPr>
            <a:r>
              <a:rPr lang="zh-CN" altLang="en-US" sz="1400" b="1" dirty="0">
                <a:solidFill>
                  <a:schemeClr val="bg1"/>
                </a:solidFill>
                <a:latin typeface="微软雅黑" charset="0"/>
                <a:ea typeface="微软雅黑" charset="0"/>
                <a:cs typeface="Heiti SC Light" panose="02000000000000000000" charset="-122"/>
              </a:rPr>
              <a:t>痛点：大龄特殊儿童缺乏运动环境及康复路径</a:t>
            </a:r>
            <a:endParaRPr lang="zh-CN" altLang="en-US" sz="1400" b="1" dirty="0">
              <a:solidFill>
                <a:schemeClr val="bg1"/>
              </a:solidFill>
              <a:latin typeface="微软雅黑" charset="0"/>
              <a:ea typeface="微软雅黑" charset="0"/>
              <a:cs typeface="Heiti SC Light" panose="02000000000000000000" charset="-122"/>
            </a:endParaRPr>
          </a:p>
        </p:txBody>
      </p:sp>
      <p:sp>
        <p:nvSpPr>
          <p:cNvPr id="44" name="文本框 43"/>
          <p:cNvSpPr/>
          <p:nvPr/>
        </p:nvSpPr>
        <p:spPr>
          <a:xfrm>
            <a:off x="2014855" y="1858645"/>
            <a:ext cx="2426970" cy="391160"/>
          </a:xfrm>
          <a:prstGeom prst="rect">
            <a:avLst/>
          </a:prstGeom>
          <a:noFill/>
        </p:spPr>
        <p:txBody>
          <a:bodyPr wrap="square" rtlCol="0">
            <a:noAutofit/>
          </a:bodyPr>
          <a:lstStyle/>
          <a:p>
            <a:pPr algn="ctr">
              <a:buClr>
                <a:srgbClr val="2D97C8"/>
              </a:buClr>
            </a:pPr>
            <a:r>
              <a:rPr lang="en-US" altLang="zh-CN" sz="1400" dirty="0">
                <a:latin typeface="微软雅黑" charset="0"/>
                <a:ea typeface="微软雅黑" charset="0"/>
                <a:cs typeface="微软雅黑" charset="0"/>
              </a:rPr>
              <a:t>6-18</a:t>
            </a:r>
            <a:r>
              <a:rPr lang="zh-CN" altLang="en-US" sz="1400" dirty="0">
                <a:latin typeface="微软雅黑" charset="0"/>
                <a:ea typeface="微软雅黑" charset="0"/>
                <a:cs typeface="微软雅黑" charset="0"/>
              </a:rPr>
              <a:t>岁特殊儿童数量</a:t>
            </a:r>
            <a:endParaRPr lang="en-US" altLang="zh-CN" sz="1400" dirty="0">
              <a:latin typeface="微软雅黑" charset="0"/>
              <a:ea typeface="微软雅黑" charset="0"/>
              <a:cs typeface="微软雅黑" charset="0"/>
            </a:endParaRPr>
          </a:p>
          <a:p>
            <a:pPr algn="l">
              <a:buClr>
                <a:srgbClr val="2D97C8"/>
              </a:buClr>
            </a:pPr>
            <a:endParaRPr lang="en-US" altLang="zh-CN" sz="1400" dirty="0">
              <a:latin typeface="微软雅黑" charset="0"/>
              <a:ea typeface="微软雅黑" charset="0"/>
              <a:cs typeface="微软雅黑" charset="0"/>
            </a:endParaRPr>
          </a:p>
          <a:p>
            <a:pPr algn="l">
              <a:buClr>
                <a:srgbClr val="2D97C8"/>
              </a:buClr>
            </a:pPr>
            <a:endParaRPr lang="en-US" altLang="zh-CN" sz="1400" dirty="0">
              <a:latin typeface="微软雅黑" charset="0"/>
              <a:ea typeface="微软雅黑" charset="0"/>
              <a:cs typeface="微软雅黑" charset="0"/>
            </a:endParaRPr>
          </a:p>
          <a:p>
            <a:pPr algn="l">
              <a:buClr>
                <a:srgbClr val="2D97C8"/>
              </a:buClr>
            </a:pPr>
            <a:endParaRPr lang="zh-CN" altLang="en-US" sz="1400" dirty="0">
              <a:latin typeface="微软雅黑" charset="0"/>
              <a:ea typeface="微软雅黑" charset="0"/>
              <a:cs typeface="微软雅黑" charset="0"/>
            </a:endParaRPr>
          </a:p>
        </p:txBody>
      </p:sp>
      <p:sp>
        <p:nvSpPr>
          <p:cNvPr id="49" name="文本框 48"/>
          <p:cNvSpPr/>
          <p:nvPr/>
        </p:nvSpPr>
        <p:spPr>
          <a:xfrm>
            <a:off x="1925955" y="2053590"/>
            <a:ext cx="2681605" cy="788035"/>
          </a:xfrm>
          <a:prstGeom prst="rect">
            <a:avLst/>
          </a:prstGeom>
          <a:noFill/>
        </p:spPr>
        <p:txBody>
          <a:bodyPr wrap="square" rtlCol="0">
            <a:noAutofit/>
          </a:bodyPr>
          <a:lstStyle/>
          <a:p>
            <a:pPr algn="ctr">
              <a:lnSpc>
                <a:spcPct val="150000"/>
              </a:lnSpc>
              <a:buClr>
                <a:srgbClr val="2D97C8"/>
              </a:buClr>
            </a:pPr>
            <a:r>
              <a:rPr lang="zh-CN" altLang="en-US" sz="1400" dirty="0">
                <a:latin typeface="微软雅黑" charset="0"/>
                <a:ea typeface="微软雅黑" charset="0"/>
                <a:cs typeface="微软雅黑" charset="0"/>
              </a:rPr>
              <a:t>上海 </a:t>
            </a:r>
            <a:r>
              <a:rPr lang="en-US" altLang="zh-CN" sz="2000" b="1" dirty="0">
                <a:solidFill>
                  <a:schemeClr val="tx2"/>
                </a:solidFill>
                <a:latin typeface="微软雅黑" charset="0"/>
                <a:ea typeface="微软雅黑" charset="0"/>
                <a:cs typeface="微软雅黑" charset="0"/>
              </a:rPr>
              <a:t>2.5</a:t>
            </a:r>
            <a:r>
              <a:rPr lang="zh-CN" altLang="en-US" sz="2000" b="1" dirty="0">
                <a:solidFill>
                  <a:schemeClr val="tx2"/>
                </a:solidFill>
                <a:latin typeface="微软雅黑" charset="0"/>
                <a:ea typeface="微软雅黑" charset="0"/>
                <a:cs typeface="微软雅黑" charset="0"/>
              </a:rPr>
              <a:t>万</a:t>
            </a:r>
            <a:r>
              <a:rPr lang="zh-CN" altLang="en-US" sz="1600" dirty="0">
                <a:solidFill>
                  <a:schemeClr val="tx2"/>
                </a:solidFill>
                <a:latin typeface="微软雅黑" charset="0"/>
                <a:ea typeface="微软雅黑" charset="0"/>
                <a:cs typeface="微软雅黑" charset="0"/>
              </a:rPr>
              <a:t> </a:t>
            </a:r>
            <a:r>
              <a:rPr lang="zh-CN" altLang="en-US" sz="1400" dirty="0">
                <a:latin typeface="微软雅黑" charset="0"/>
                <a:ea typeface="微软雅黑" charset="0"/>
                <a:cs typeface="微软雅黑" charset="0"/>
              </a:rPr>
              <a:t>人</a:t>
            </a:r>
            <a:endParaRPr lang="en-US" altLang="zh-CN" sz="1600" dirty="0">
              <a:latin typeface="微软雅黑" charset="0"/>
              <a:ea typeface="微软雅黑" charset="0"/>
              <a:cs typeface="微软雅黑" charset="0"/>
            </a:endParaRPr>
          </a:p>
          <a:p>
            <a:pPr algn="ctr">
              <a:lnSpc>
                <a:spcPct val="150000"/>
              </a:lnSpc>
              <a:buClr>
                <a:srgbClr val="2D97C8"/>
              </a:buClr>
            </a:pPr>
            <a:r>
              <a:rPr lang="zh-CN" altLang="en-US" sz="1400" dirty="0">
                <a:latin typeface="微软雅黑" charset="0"/>
                <a:ea typeface="微软雅黑" charset="0"/>
                <a:cs typeface="微软雅黑" charset="0"/>
              </a:rPr>
              <a:t>全国 </a:t>
            </a:r>
            <a:r>
              <a:rPr lang="en-US" altLang="zh-CN" sz="2000" b="1" dirty="0">
                <a:solidFill>
                  <a:schemeClr val="tx2"/>
                </a:solidFill>
                <a:latin typeface="微软雅黑" charset="0"/>
                <a:ea typeface="微软雅黑" charset="0"/>
                <a:cs typeface="微软雅黑" charset="0"/>
              </a:rPr>
              <a:t>250</a:t>
            </a:r>
            <a:r>
              <a:rPr lang="zh-CN" altLang="en-US" sz="2000" b="1" dirty="0">
                <a:solidFill>
                  <a:schemeClr val="tx2"/>
                </a:solidFill>
                <a:latin typeface="微软雅黑" charset="0"/>
                <a:ea typeface="微软雅黑" charset="0"/>
                <a:cs typeface="微软雅黑" charset="0"/>
              </a:rPr>
              <a:t>万</a:t>
            </a:r>
            <a:r>
              <a:rPr lang="zh-CN" altLang="en-US" sz="1600" dirty="0">
                <a:solidFill>
                  <a:schemeClr val="tx2"/>
                </a:solidFill>
                <a:latin typeface="微软雅黑" charset="0"/>
                <a:ea typeface="微软雅黑" charset="0"/>
                <a:cs typeface="微软雅黑" charset="0"/>
              </a:rPr>
              <a:t> </a:t>
            </a:r>
            <a:r>
              <a:rPr lang="zh-CN" altLang="en-US" sz="1400" dirty="0">
                <a:latin typeface="微软雅黑" charset="0"/>
                <a:ea typeface="微软雅黑" charset="0"/>
                <a:cs typeface="微软雅黑" charset="0"/>
              </a:rPr>
              <a:t>人</a:t>
            </a:r>
            <a:endParaRPr lang="en-US" altLang="zh-CN" sz="1600" dirty="0">
              <a:latin typeface="微软雅黑" charset="0"/>
              <a:ea typeface="微软雅黑" charset="0"/>
              <a:cs typeface="微软雅黑" charset="0"/>
            </a:endParaRPr>
          </a:p>
          <a:p>
            <a:pPr algn="l">
              <a:buClr>
                <a:srgbClr val="2D97C8"/>
              </a:buClr>
            </a:pPr>
            <a:endParaRPr lang="en-US" altLang="zh-CN" sz="1400" dirty="0">
              <a:latin typeface="微软雅黑" charset="0"/>
              <a:ea typeface="微软雅黑" charset="0"/>
              <a:cs typeface="微软雅黑" charset="0"/>
            </a:endParaRPr>
          </a:p>
          <a:p>
            <a:pPr algn="l">
              <a:buClr>
                <a:srgbClr val="2D97C8"/>
              </a:buClr>
            </a:pPr>
            <a:endParaRPr lang="en-US" altLang="zh-CN" sz="1400" dirty="0">
              <a:latin typeface="微软雅黑" charset="0"/>
              <a:ea typeface="微软雅黑" charset="0"/>
              <a:cs typeface="微软雅黑" charset="0"/>
            </a:endParaRPr>
          </a:p>
          <a:p>
            <a:pPr algn="l">
              <a:buClr>
                <a:srgbClr val="2D97C8"/>
              </a:buClr>
            </a:pPr>
            <a:endParaRPr lang="zh-CN" altLang="en-US" sz="1400" dirty="0">
              <a:latin typeface="微软雅黑" charset="0"/>
              <a:ea typeface="微软雅黑" charset="0"/>
              <a:cs typeface="微软雅黑" charset="0"/>
            </a:endParaRPr>
          </a:p>
        </p:txBody>
      </p:sp>
      <p:sp>
        <p:nvSpPr>
          <p:cNvPr id="51" name="文本框 50"/>
          <p:cNvSpPr/>
          <p:nvPr/>
        </p:nvSpPr>
        <p:spPr>
          <a:xfrm>
            <a:off x="4821730" y="1366135"/>
            <a:ext cx="3994222" cy="390376"/>
          </a:xfrm>
          <a:prstGeom prst="rect">
            <a:avLst/>
          </a:prstGeom>
          <a:solidFill>
            <a:schemeClr val="accent2"/>
          </a:solidFill>
        </p:spPr>
        <p:txBody>
          <a:bodyPr wrap="square" rtlCol="0" anchor="ctr">
            <a:noAutofit/>
          </a:bodyPr>
          <a:lstStyle/>
          <a:p>
            <a:pPr algn="ctr">
              <a:buClr>
                <a:srgbClr val="2D97C8"/>
              </a:buClr>
            </a:pPr>
            <a:r>
              <a:rPr lang="zh-CN" altLang="en-US" sz="1400" b="1" dirty="0">
                <a:solidFill>
                  <a:schemeClr val="bg1"/>
                </a:solidFill>
                <a:latin typeface="微软雅黑" charset="0"/>
                <a:ea typeface="微软雅黑" charset="0"/>
                <a:cs typeface="Heiti SC Light" panose="02000000000000000000" charset="-122"/>
              </a:rPr>
              <a:t>羽之爱：通过专业运动为特殊儿童提供运动康复</a:t>
            </a:r>
            <a:endParaRPr lang="zh-CN" altLang="en-US" sz="1400" b="1" dirty="0">
              <a:solidFill>
                <a:schemeClr val="bg1"/>
              </a:solidFill>
              <a:latin typeface="微软雅黑" charset="0"/>
              <a:ea typeface="微软雅黑" charset="0"/>
              <a:cs typeface="Heiti SC Light" panose="02000000000000000000" charset="-122"/>
            </a:endParaRPr>
          </a:p>
        </p:txBody>
      </p:sp>
      <p:sp>
        <p:nvSpPr>
          <p:cNvPr id="52" name="文本框 51"/>
          <p:cNvSpPr/>
          <p:nvPr/>
        </p:nvSpPr>
        <p:spPr>
          <a:xfrm>
            <a:off x="748665" y="3391626"/>
            <a:ext cx="3449668" cy="290830"/>
          </a:xfrm>
          <a:prstGeom prst="rect">
            <a:avLst/>
          </a:prstGeom>
          <a:noFill/>
        </p:spPr>
        <p:txBody>
          <a:bodyPr wrap="square" rtlCol="0">
            <a:noAutofit/>
          </a:bodyPr>
          <a:lstStyle/>
          <a:p>
            <a:pPr algn="ctr">
              <a:buClr>
                <a:srgbClr val="2D97C8"/>
              </a:buClr>
            </a:pPr>
            <a:r>
              <a:rPr lang="zh-CN" altLang="en-US" sz="1400" b="1" dirty="0">
                <a:solidFill>
                  <a:schemeClr val="accent2"/>
                </a:solidFill>
                <a:latin typeface="微软雅黑" charset="0"/>
                <a:ea typeface="微软雅黑" charset="0"/>
                <a:cs typeface="Heiti SC Light" panose="02000000000000000000" charset="-122"/>
              </a:rPr>
              <a:t>缺乏运动环境</a:t>
            </a:r>
            <a:endParaRPr lang="zh-CN" altLang="en-US" sz="1400" b="1" dirty="0">
              <a:solidFill>
                <a:schemeClr val="accent2"/>
              </a:solidFill>
              <a:latin typeface="微软雅黑" charset="0"/>
              <a:ea typeface="微软雅黑" charset="0"/>
              <a:cs typeface="Heiti SC Light" panose="02000000000000000000" charset="-122"/>
            </a:endParaRPr>
          </a:p>
        </p:txBody>
      </p:sp>
      <p:sp>
        <p:nvSpPr>
          <p:cNvPr id="53" name="文本框 52"/>
          <p:cNvSpPr/>
          <p:nvPr/>
        </p:nvSpPr>
        <p:spPr>
          <a:xfrm>
            <a:off x="680720" y="3712845"/>
            <a:ext cx="3742690" cy="993775"/>
          </a:xfrm>
          <a:prstGeom prst="rect">
            <a:avLst/>
          </a:prstGeom>
          <a:noFill/>
        </p:spPr>
        <p:txBody>
          <a:bodyPr wrap="square" rtlCol="0">
            <a:noAutofit/>
          </a:bodyPr>
          <a:lstStyle/>
          <a:p>
            <a:pPr algn="l">
              <a:buClr>
                <a:srgbClr val="2D97C8"/>
              </a:buClr>
            </a:pPr>
            <a:r>
              <a:rPr lang="zh-CN" altLang="en-US" sz="1200" dirty="0">
                <a:latin typeface="微软雅黑" charset="0"/>
                <a:ea typeface="微软雅黑" charset="0"/>
                <a:cs typeface="微软雅黑" charset="0"/>
              </a:rPr>
              <a:t>全国约</a:t>
            </a:r>
            <a:r>
              <a:rPr lang="en-US" altLang="zh-CN" sz="1200" dirty="0">
                <a:latin typeface="微软雅黑" charset="0"/>
                <a:ea typeface="微软雅黑" charset="0"/>
                <a:cs typeface="微软雅黑" charset="0"/>
              </a:rPr>
              <a:t>66</a:t>
            </a:r>
            <a:r>
              <a:rPr lang="zh-CN" altLang="en-US" sz="1200" dirty="0">
                <a:latin typeface="微软雅黑" charset="0"/>
                <a:ea typeface="微软雅黑" charset="0"/>
                <a:cs typeface="微软雅黑" charset="0"/>
              </a:rPr>
              <a:t>万家少儿体育培训机构，但仅有“羽之爱”一家专门针对特殊儿童群体。</a:t>
            </a:r>
            <a:endParaRPr lang="zh-CN" altLang="en-US" sz="1200" dirty="0">
              <a:latin typeface="微软雅黑" charset="0"/>
              <a:ea typeface="微软雅黑" charset="0"/>
              <a:cs typeface="微软雅黑" charset="0"/>
            </a:endParaRPr>
          </a:p>
          <a:p>
            <a:pPr algn="l">
              <a:buClr>
                <a:srgbClr val="2D97C8"/>
              </a:buClr>
            </a:pPr>
            <a:endParaRPr lang="zh-CN" altLang="en-US" sz="1200" dirty="0">
              <a:latin typeface="微软雅黑" charset="0"/>
              <a:ea typeface="微软雅黑" charset="0"/>
              <a:cs typeface="微软雅黑" charset="0"/>
            </a:endParaRPr>
          </a:p>
          <a:p>
            <a:pPr algn="l">
              <a:buClr>
                <a:srgbClr val="2D97C8"/>
              </a:buClr>
            </a:pPr>
            <a:r>
              <a:rPr lang="zh-CN" altLang="en-US" sz="1200" dirty="0">
                <a:latin typeface="微软雅黑" charset="0"/>
                <a:ea typeface="微软雅黑" charset="0"/>
                <a:cs typeface="微软雅黑" charset="0"/>
              </a:rPr>
              <a:t>上海特殊学校仅能承载</a:t>
            </a:r>
            <a:r>
              <a:rPr lang="en-US" altLang="zh-CN" sz="1200" dirty="0">
                <a:latin typeface="微软雅黑" charset="0"/>
                <a:ea typeface="微软雅黑" charset="0"/>
                <a:cs typeface="微软雅黑" charset="0"/>
              </a:rPr>
              <a:t>4000</a:t>
            </a:r>
            <a:r>
              <a:rPr lang="zh-CN" altLang="en-US" sz="1200" dirty="0">
                <a:latin typeface="微软雅黑" charset="0"/>
                <a:ea typeface="微软雅黑" charset="0"/>
                <a:cs typeface="微软雅黑" charset="0"/>
              </a:rPr>
              <a:t>名特殊儿童，其余孩子分布于普通学校、在家、当地组织等。</a:t>
            </a:r>
            <a:endParaRPr lang="zh-CN" altLang="en-US" sz="1200" dirty="0">
              <a:latin typeface="微软雅黑" charset="0"/>
              <a:ea typeface="微软雅黑" charset="0"/>
              <a:cs typeface="微软雅黑" charset="0"/>
            </a:endParaRPr>
          </a:p>
        </p:txBody>
      </p:sp>
      <p:sp>
        <p:nvSpPr>
          <p:cNvPr id="54" name="文本框 53"/>
          <p:cNvSpPr/>
          <p:nvPr/>
        </p:nvSpPr>
        <p:spPr>
          <a:xfrm>
            <a:off x="795140" y="4899395"/>
            <a:ext cx="3449668" cy="290830"/>
          </a:xfrm>
          <a:prstGeom prst="rect">
            <a:avLst/>
          </a:prstGeom>
          <a:noFill/>
        </p:spPr>
        <p:txBody>
          <a:bodyPr wrap="square" rtlCol="0">
            <a:noAutofit/>
          </a:bodyPr>
          <a:lstStyle/>
          <a:p>
            <a:pPr algn="ctr">
              <a:buClr>
                <a:srgbClr val="2D97C8"/>
              </a:buClr>
            </a:pPr>
            <a:r>
              <a:rPr lang="zh-CN" altLang="en-US" sz="1400" b="1" dirty="0">
                <a:solidFill>
                  <a:schemeClr val="accent2"/>
                </a:solidFill>
                <a:latin typeface="微软雅黑" charset="0"/>
                <a:ea typeface="微软雅黑" charset="0"/>
                <a:cs typeface="Heiti SC Light" panose="02000000000000000000" charset="-122"/>
              </a:rPr>
              <a:t>缺乏康复路径</a:t>
            </a:r>
            <a:endParaRPr lang="zh-CN" altLang="en-US" sz="1400" b="1" dirty="0">
              <a:solidFill>
                <a:schemeClr val="accent2"/>
              </a:solidFill>
              <a:latin typeface="微软雅黑" charset="0"/>
              <a:ea typeface="微软雅黑" charset="0"/>
              <a:cs typeface="Heiti SC Light" panose="02000000000000000000" charset="-122"/>
            </a:endParaRPr>
          </a:p>
        </p:txBody>
      </p:sp>
      <p:sp>
        <p:nvSpPr>
          <p:cNvPr id="55" name="文本框 54"/>
          <p:cNvSpPr/>
          <p:nvPr/>
        </p:nvSpPr>
        <p:spPr>
          <a:xfrm>
            <a:off x="741045" y="5252085"/>
            <a:ext cx="3742690" cy="940435"/>
          </a:xfrm>
          <a:prstGeom prst="rect">
            <a:avLst/>
          </a:prstGeom>
          <a:noFill/>
        </p:spPr>
        <p:txBody>
          <a:bodyPr wrap="square" rtlCol="0">
            <a:noAutofit/>
          </a:bodyPr>
          <a:lstStyle/>
          <a:p>
            <a:pPr algn="l">
              <a:buClr>
                <a:srgbClr val="2D97C8"/>
              </a:buClr>
            </a:pPr>
            <a:r>
              <a:rPr lang="zh-CN" altLang="en-US" sz="1200" dirty="0">
                <a:latin typeface="微软雅黑" charset="0"/>
                <a:ea typeface="微软雅黑" charset="0"/>
                <a:cs typeface="微软雅黑" charset="0"/>
              </a:rPr>
              <a:t>国内特殊儿童医学康复机构主要针对</a:t>
            </a:r>
            <a:r>
              <a:rPr lang="en-US" altLang="zh-CN" sz="1200" dirty="0">
                <a:latin typeface="微软雅黑" charset="0"/>
                <a:ea typeface="微软雅黑" charset="0"/>
                <a:cs typeface="微软雅黑" charset="0"/>
              </a:rPr>
              <a:t>6</a:t>
            </a:r>
            <a:r>
              <a:rPr lang="zh-CN" altLang="en-US" sz="1200" dirty="0">
                <a:latin typeface="微软雅黑" charset="0"/>
                <a:ea typeface="微软雅黑" charset="0"/>
                <a:cs typeface="微软雅黑" charset="0"/>
              </a:rPr>
              <a:t>岁以下的低龄儿童，大龄特殊儿童常被拒收。</a:t>
            </a:r>
            <a:endParaRPr lang="zh-CN" altLang="en-US" sz="1200" dirty="0">
              <a:latin typeface="微软雅黑" charset="0"/>
              <a:ea typeface="微软雅黑" charset="0"/>
              <a:cs typeface="微软雅黑" charset="0"/>
            </a:endParaRPr>
          </a:p>
          <a:p>
            <a:pPr algn="l">
              <a:buClr>
                <a:srgbClr val="2D97C8"/>
              </a:buClr>
            </a:pPr>
            <a:endParaRPr lang="zh-CN" altLang="en-US" sz="1200" dirty="0">
              <a:latin typeface="微软雅黑" charset="0"/>
              <a:ea typeface="微软雅黑" charset="0"/>
              <a:cs typeface="微软雅黑" charset="0"/>
            </a:endParaRPr>
          </a:p>
          <a:p>
            <a:pPr algn="l">
              <a:buClr>
                <a:srgbClr val="2D97C8"/>
              </a:buClr>
            </a:pPr>
            <a:r>
              <a:rPr lang="zh-CN" altLang="en-US" sz="1200" dirty="0">
                <a:latin typeface="微软雅黑" charset="0"/>
                <a:ea typeface="微软雅黑" charset="0"/>
                <a:cs typeface="微软雅黑" charset="0"/>
              </a:rPr>
              <a:t>特殊学校内缺少专业康复训练及针对性课程。</a:t>
            </a:r>
            <a:endParaRPr lang="zh-CN" altLang="en-US" sz="1200" dirty="0">
              <a:latin typeface="微软雅黑" charset="0"/>
              <a:ea typeface="微软雅黑" charset="0"/>
              <a:cs typeface="微软雅黑" charset="0"/>
            </a:endParaRPr>
          </a:p>
        </p:txBody>
      </p:sp>
      <p:cxnSp>
        <p:nvCxnSpPr>
          <p:cNvPr id="56" name="Straight Connector 7"/>
          <p:cNvCxnSpPr/>
          <p:nvPr/>
        </p:nvCxnSpPr>
        <p:spPr>
          <a:xfrm>
            <a:off x="639059" y="3274306"/>
            <a:ext cx="3799285"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7" name="Straight Connector 7"/>
          <p:cNvCxnSpPr/>
          <p:nvPr/>
        </p:nvCxnSpPr>
        <p:spPr>
          <a:xfrm>
            <a:off x="648694" y="4762921"/>
            <a:ext cx="3834976"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8" name="文本框 57"/>
          <p:cNvSpPr/>
          <p:nvPr/>
        </p:nvSpPr>
        <p:spPr>
          <a:xfrm>
            <a:off x="5246174" y="1962459"/>
            <a:ext cx="3635872" cy="879119"/>
          </a:xfrm>
          <a:prstGeom prst="rect">
            <a:avLst/>
          </a:prstGeom>
          <a:noFill/>
        </p:spPr>
        <p:txBody>
          <a:bodyPr wrap="square" rtlCol="0" anchor="ctr">
            <a:noAutofit/>
          </a:bodyPr>
          <a:lstStyle/>
          <a:p>
            <a:pPr algn="just">
              <a:buClr>
                <a:srgbClr val="2D97C8"/>
              </a:buClr>
            </a:pPr>
            <a:r>
              <a:rPr lang="zh-CN" altLang="en-US" sz="1400" b="1" dirty="0">
                <a:solidFill>
                  <a:schemeClr val="accent2"/>
                </a:solidFill>
                <a:latin typeface="微软雅黑" charset="0"/>
                <a:ea typeface="微软雅黑" charset="0"/>
                <a:cs typeface="微软雅黑" charset="0"/>
              </a:rPr>
              <a:t>服务</a:t>
            </a:r>
            <a:r>
              <a:rPr lang="en-US" altLang="zh-CN" sz="1400" b="1" dirty="0">
                <a:solidFill>
                  <a:schemeClr val="accent2"/>
                </a:solidFill>
                <a:latin typeface="微软雅黑" charset="0"/>
                <a:ea typeface="微软雅黑" charset="0"/>
                <a:cs typeface="微软雅黑" charset="0"/>
              </a:rPr>
              <a:t>6-18</a:t>
            </a:r>
            <a:r>
              <a:rPr lang="zh-CN" altLang="en-US" sz="1400" b="1" dirty="0">
                <a:solidFill>
                  <a:schemeClr val="accent2"/>
                </a:solidFill>
                <a:latin typeface="微软雅黑" charset="0"/>
                <a:ea typeface="微软雅黑" charset="0"/>
                <a:cs typeface="微软雅黑" charset="0"/>
              </a:rPr>
              <a:t>岁有特殊需要的儿童和青少年</a:t>
            </a:r>
            <a:endParaRPr lang="en-US" altLang="zh-CN" sz="1400" b="1" dirty="0">
              <a:solidFill>
                <a:schemeClr val="accent2"/>
              </a:solidFill>
              <a:latin typeface="微软雅黑" charset="0"/>
              <a:ea typeface="微软雅黑" charset="0"/>
              <a:cs typeface="微软雅黑" charset="0"/>
            </a:endParaRPr>
          </a:p>
          <a:p>
            <a:pPr algn="l">
              <a:buClr>
                <a:srgbClr val="2D97C8"/>
              </a:buClr>
            </a:pPr>
            <a:endParaRPr lang="en-US" altLang="zh-CN" sz="1400" dirty="0">
              <a:latin typeface="微软雅黑" charset="0"/>
              <a:ea typeface="微软雅黑" charset="0"/>
              <a:cs typeface="微软雅黑" charset="0"/>
            </a:endParaRPr>
          </a:p>
          <a:p>
            <a:pPr algn="l">
              <a:buClr>
                <a:srgbClr val="2D97C8"/>
              </a:buClr>
            </a:pPr>
            <a:endParaRPr lang="zh-CN" altLang="en-US" sz="1400" dirty="0">
              <a:latin typeface="微软雅黑" charset="0"/>
              <a:ea typeface="微软雅黑" charset="0"/>
              <a:cs typeface="微软雅黑" charset="0"/>
            </a:endParaRPr>
          </a:p>
        </p:txBody>
      </p:sp>
      <p:pic>
        <p:nvPicPr>
          <p:cNvPr id="60" name="图形 59" descr="羽毛球 纯色填充"/>
          <p:cNvPicPr>
            <a:picLocks noChangeAspect="1"/>
          </p:cNvPicPr>
          <p:nvPr/>
        </p:nvPicPr>
        <p:blipFill>
          <a:blip r:embed="rId1"/>
          <a:stretch>
            <a:fillRect/>
          </a:stretch>
        </p:blipFill>
        <p:spPr>
          <a:xfrm>
            <a:off x="4754579" y="3330157"/>
            <a:ext cx="491595" cy="491595"/>
          </a:xfrm>
          <a:prstGeom prst="rect">
            <a:avLst/>
          </a:prstGeom>
        </p:spPr>
      </p:pic>
      <p:sp>
        <p:nvSpPr>
          <p:cNvPr id="61" name="文本框 60"/>
          <p:cNvSpPr/>
          <p:nvPr/>
        </p:nvSpPr>
        <p:spPr>
          <a:xfrm>
            <a:off x="5105569" y="3330157"/>
            <a:ext cx="3852802" cy="879119"/>
          </a:xfrm>
          <a:prstGeom prst="rect">
            <a:avLst/>
          </a:prstGeom>
          <a:noFill/>
        </p:spPr>
        <p:txBody>
          <a:bodyPr wrap="square" rtlCol="0" anchor="ctr">
            <a:noAutofit/>
          </a:bodyPr>
          <a:lstStyle/>
          <a:p>
            <a:pPr algn="l">
              <a:buClr>
                <a:srgbClr val="2D97C8"/>
              </a:buClr>
            </a:pPr>
            <a:endParaRPr lang="en-US" altLang="zh-CN" sz="1400" dirty="0">
              <a:latin typeface="微软雅黑" charset="0"/>
              <a:ea typeface="微软雅黑" charset="0"/>
              <a:cs typeface="Heiti SC Light" panose="02000000000000000000" charset="-122"/>
            </a:endParaRPr>
          </a:p>
          <a:p>
            <a:pPr algn="l">
              <a:buClr>
                <a:srgbClr val="2D97C8"/>
              </a:buClr>
            </a:pPr>
            <a:endParaRPr lang="en-US" altLang="zh-CN" sz="1400" dirty="0">
              <a:latin typeface="微软雅黑" charset="0"/>
              <a:ea typeface="微软雅黑" charset="0"/>
              <a:cs typeface="Heiti SC Light" panose="02000000000000000000" charset="-122"/>
            </a:endParaRPr>
          </a:p>
        </p:txBody>
      </p:sp>
      <p:sp>
        <p:nvSpPr>
          <p:cNvPr id="62" name="文本框 61"/>
          <p:cNvSpPr/>
          <p:nvPr/>
        </p:nvSpPr>
        <p:spPr>
          <a:xfrm>
            <a:off x="5241869" y="3324886"/>
            <a:ext cx="3369411" cy="664162"/>
          </a:xfrm>
          <a:prstGeom prst="rect">
            <a:avLst/>
          </a:prstGeom>
          <a:noFill/>
        </p:spPr>
        <p:txBody>
          <a:bodyPr wrap="square" rtlCol="0" anchor="ctr">
            <a:noAutofit/>
          </a:bodyPr>
          <a:lstStyle/>
          <a:p>
            <a:pPr algn="l">
              <a:buClr>
                <a:srgbClr val="2D97C8"/>
              </a:buClr>
            </a:pPr>
            <a:r>
              <a:rPr lang="zh-CN" altLang="en-US" sz="1400" b="1" dirty="0">
                <a:solidFill>
                  <a:schemeClr val="accent2"/>
                </a:solidFill>
                <a:latin typeface="微软雅黑" charset="0"/>
                <a:ea typeface="微软雅黑" charset="0"/>
                <a:cs typeface="微软雅黑" charset="0"/>
              </a:rPr>
              <a:t>自主开发了一套独特的、适合残障儿童</a:t>
            </a:r>
            <a:r>
              <a:rPr lang="en-US" altLang="zh-CN" sz="1400" b="1" dirty="0">
                <a:solidFill>
                  <a:schemeClr val="accent2"/>
                </a:solidFill>
                <a:latin typeface="微软雅黑" charset="0"/>
                <a:ea typeface="微软雅黑" charset="0"/>
                <a:cs typeface="微软雅黑" charset="0"/>
              </a:rPr>
              <a:t>/</a:t>
            </a:r>
            <a:r>
              <a:rPr lang="zh-CN" altLang="en-US" sz="1400" b="1" dirty="0">
                <a:solidFill>
                  <a:schemeClr val="accent2"/>
                </a:solidFill>
                <a:latin typeface="微软雅黑" charset="0"/>
                <a:ea typeface="微软雅黑" charset="0"/>
                <a:cs typeface="微软雅黑" charset="0"/>
              </a:rPr>
              <a:t>青少年的运动康复课程</a:t>
            </a:r>
            <a:endParaRPr lang="en-US" altLang="zh-CN" sz="1400" b="1" dirty="0">
              <a:solidFill>
                <a:schemeClr val="accent2"/>
              </a:solidFill>
              <a:latin typeface="微软雅黑" charset="0"/>
              <a:ea typeface="微软雅黑" charset="0"/>
              <a:cs typeface="微软雅黑" charset="0"/>
            </a:endParaRPr>
          </a:p>
        </p:txBody>
      </p:sp>
      <p:cxnSp>
        <p:nvCxnSpPr>
          <p:cNvPr id="63" name="Straight Connector 7"/>
          <p:cNvCxnSpPr/>
          <p:nvPr/>
        </p:nvCxnSpPr>
        <p:spPr>
          <a:xfrm>
            <a:off x="4710196" y="3274301"/>
            <a:ext cx="4215035" cy="0"/>
          </a:xfrm>
          <a:prstGeom prst="line">
            <a:avLst/>
          </a:prstGeom>
          <a:ln w="28575"/>
        </p:spPr>
        <p:style>
          <a:lnRef idx="2">
            <a:schemeClr val="accent1"/>
          </a:lnRef>
          <a:fillRef idx="0">
            <a:schemeClr val="accent1"/>
          </a:fillRef>
          <a:effectRef idx="1">
            <a:schemeClr val="accent1"/>
          </a:effectRef>
          <a:fontRef idx="minor">
            <a:schemeClr val="tx1"/>
          </a:fontRef>
        </p:style>
      </p:cxnSp>
      <p:pic>
        <p:nvPicPr>
          <p:cNvPr id="64" name="图形 63" descr="儿童与气球 纯色填充"/>
          <p:cNvPicPr>
            <a:picLocks noChangeAspect="1"/>
          </p:cNvPicPr>
          <p:nvPr/>
        </p:nvPicPr>
        <p:blipFill>
          <a:blip r:embed="rId2"/>
          <a:stretch>
            <a:fillRect/>
          </a:stretch>
        </p:blipFill>
        <p:spPr>
          <a:xfrm>
            <a:off x="4673377" y="1858933"/>
            <a:ext cx="591644" cy="591644"/>
          </a:xfrm>
          <a:prstGeom prst="rect">
            <a:avLst/>
          </a:prstGeom>
        </p:spPr>
      </p:pic>
      <p:sp>
        <p:nvSpPr>
          <p:cNvPr id="65" name="文本框 64"/>
          <p:cNvSpPr/>
          <p:nvPr/>
        </p:nvSpPr>
        <p:spPr>
          <a:xfrm>
            <a:off x="4798920" y="2610571"/>
            <a:ext cx="3771900" cy="462672"/>
          </a:xfrm>
          <a:prstGeom prst="rect">
            <a:avLst/>
          </a:prstGeom>
          <a:noFill/>
        </p:spPr>
        <p:txBody>
          <a:bodyPr wrap="square" rtlCol="0">
            <a:noAutofit/>
          </a:bodyPr>
          <a:lstStyle/>
          <a:p>
            <a:pPr marL="285750" indent="-285750" algn="l">
              <a:buClr>
                <a:srgbClr val="2D97C8"/>
              </a:buClr>
              <a:buFont typeface="Wingdings" panose="05000000000000000000"/>
              <a:buChar char="Ø"/>
            </a:pPr>
            <a:r>
              <a:rPr lang="zh-CN" altLang="en-US" sz="1200" dirty="0">
                <a:latin typeface="微软雅黑" charset="0"/>
                <a:ea typeface="微软雅黑" charset="0"/>
                <a:cs typeface="Heiti SC Light" panose="02000000000000000000" charset="-122"/>
              </a:rPr>
              <a:t>包括孤独症、脑瘫、唐氏、发育迟缓、听障、罕见病等。</a:t>
            </a:r>
            <a:endParaRPr lang="zh-CN" altLang="en-US" sz="1200" dirty="0">
              <a:latin typeface="微软雅黑" charset="0"/>
              <a:ea typeface="微软雅黑" charset="0"/>
              <a:cs typeface="Heiti SC Light" panose="02000000000000000000" charset="-122"/>
            </a:endParaRPr>
          </a:p>
        </p:txBody>
      </p:sp>
      <p:sp>
        <p:nvSpPr>
          <p:cNvPr id="66" name="文本框 65"/>
          <p:cNvSpPr/>
          <p:nvPr/>
        </p:nvSpPr>
        <p:spPr>
          <a:xfrm>
            <a:off x="9215490" y="1366135"/>
            <a:ext cx="2173678" cy="381388"/>
          </a:xfrm>
          <a:prstGeom prst="rect">
            <a:avLst/>
          </a:prstGeom>
          <a:solidFill>
            <a:schemeClr val="accent2"/>
          </a:solidFill>
        </p:spPr>
        <p:txBody>
          <a:bodyPr wrap="square" rtlCol="0" anchor="ctr">
            <a:noAutofit/>
          </a:bodyPr>
          <a:lstStyle/>
          <a:p>
            <a:pPr algn="ctr">
              <a:buClr>
                <a:srgbClr val="2D97C8"/>
              </a:buClr>
            </a:pPr>
            <a:r>
              <a:rPr lang="zh-CN" altLang="en-US" sz="1400" b="1" dirty="0">
                <a:solidFill>
                  <a:schemeClr val="bg1"/>
                </a:solidFill>
                <a:latin typeface="微软雅黑" charset="0"/>
                <a:ea typeface="微软雅黑" charset="0"/>
                <a:cs typeface="Heiti SC Light" panose="02000000000000000000" charset="-122"/>
              </a:rPr>
              <a:t>上海单城模型</a:t>
            </a:r>
            <a:endParaRPr lang="zh-CN" altLang="en-US" sz="1400" b="1" dirty="0">
              <a:solidFill>
                <a:schemeClr val="bg1"/>
              </a:solidFill>
              <a:latin typeface="微软雅黑" charset="0"/>
              <a:ea typeface="微软雅黑" charset="0"/>
              <a:cs typeface="Heiti SC Light" panose="02000000000000000000" charset="-122"/>
            </a:endParaRPr>
          </a:p>
        </p:txBody>
      </p:sp>
      <p:sp>
        <p:nvSpPr>
          <p:cNvPr id="67" name="文本框 66"/>
          <p:cNvSpPr/>
          <p:nvPr/>
        </p:nvSpPr>
        <p:spPr>
          <a:xfrm>
            <a:off x="9215490" y="5190191"/>
            <a:ext cx="2253153" cy="875070"/>
          </a:xfrm>
          <a:prstGeom prst="rect">
            <a:avLst/>
          </a:prstGeom>
          <a:noFill/>
        </p:spPr>
        <p:txBody>
          <a:bodyPr wrap="square" rtlCol="0" anchor="ctr">
            <a:noAutofit/>
          </a:bodyPr>
          <a:lstStyle/>
          <a:p>
            <a:pPr algn="ctr">
              <a:lnSpc>
                <a:spcPct val="150000"/>
              </a:lnSpc>
              <a:buClr>
                <a:srgbClr val="2D97C8"/>
              </a:buClr>
            </a:pPr>
            <a:r>
              <a:rPr lang="zh-CN" altLang="en-US" sz="1400" dirty="0">
                <a:latin typeface="微软雅黑" charset="0"/>
                <a:ea typeface="微软雅黑" charset="0"/>
                <a:cs typeface="微软雅黑" pitchFamily="34" charset="-122"/>
                <a:sym typeface="+mn-ea"/>
              </a:rPr>
              <a:t>已实现商业手段做公益</a:t>
            </a:r>
            <a:endParaRPr lang="zh-CN" altLang="en-US" sz="1400" dirty="0">
              <a:latin typeface="微软雅黑" charset="0"/>
              <a:ea typeface="微软雅黑" charset="0"/>
              <a:cs typeface="微软雅黑" pitchFamily="34" charset="-122"/>
              <a:sym typeface="+mn-ea"/>
            </a:endParaRPr>
          </a:p>
          <a:p>
            <a:pPr algn="ctr">
              <a:lnSpc>
                <a:spcPct val="150000"/>
              </a:lnSpc>
              <a:buClr>
                <a:srgbClr val="2D97C8"/>
              </a:buClr>
            </a:pPr>
            <a:r>
              <a:rPr lang="zh-CN" altLang="en-US" sz="1400" dirty="0">
                <a:latin typeface="微软雅黑" charset="0"/>
                <a:ea typeface="微软雅黑" charset="0"/>
                <a:cs typeface="微软雅黑" pitchFamily="34" charset="-122"/>
                <a:sym typeface="+mn-ea"/>
              </a:rPr>
              <a:t>已验证单一城市财务模型</a:t>
            </a:r>
            <a:endParaRPr lang="zh-CN" altLang="en-US" sz="1400" dirty="0">
              <a:latin typeface="微软雅黑" charset="0"/>
              <a:ea typeface="微软雅黑" charset="0"/>
              <a:cs typeface="微软雅黑" pitchFamily="34" charset="-122"/>
              <a:sym typeface="+mn-ea"/>
            </a:endParaRPr>
          </a:p>
          <a:p>
            <a:pPr algn="ctr">
              <a:lnSpc>
                <a:spcPct val="150000"/>
              </a:lnSpc>
              <a:buClr>
                <a:srgbClr val="2D97C8"/>
              </a:buClr>
            </a:pPr>
            <a:r>
              <a:rPr lang="zh-CN" altLang="en-US" sz="1400" dirty="0">
                <a:effectLst/>
                <a:latin typeface="+mn-ea"/>
                <a:sym typeface="+mn-ea"/>
              </a:rPr>
              <a:t>目前利润率年</a:t>
            </a:r>
            <a:r>
              <a:rPr lang="en-US" altLang="zh-CN" sz="1400" dirty="0">
                <a:effectLst/>
                <a:latin typeface="+mn-ea"/>
                <a:sym typeface="+mn-ea"/>
              </a:rPr>
              <a:t>15%-19%</a:t>
            </a:r>
            <a:endParaRPr lang="zh-CN" altLang="en-US" sz="1400" dirty="0">
              <a:effectLst/>
              <a:latin typeface="+mn-ea"/>
              <a:sym typeface="+mn-ea"/>
            </a:endParaRPr>
          </a:p>
        </p:txBody>
      </p:sp>
      <p:sp>
        <p:nvSpPr>
          <p:cNvPr id="68" name="文本框 67"/>
          <p:cNvSpPr/>
          <p:nvPr/>
        </p:nvSpPr>
        <p:spPr>
          <a:xfrm>
            <a:off x="9169505" y="3550441"/>
            <a:ext cx="2249077" cy="491590"/>
          </a:xfrm>
          <a:prstGeom prst="rect">
            <a:avLst/>
          </a:prstGeom>
          <a:noFill/>
        </p:spPr>
        <p:txBody>
          <a:bodyPr wrap="square" rtlCol="0" anchor="ctr">
            <a:noAutofit/>
          </a:bodyPr>
          <a:lstStyle/>
          <a:p>
            <a:pPr algn="ctr">
              <a:buClr>
                <a:srgbClr val="2D97C8"/>
              </a:buClr>
            </a:pPr>
            <a:r>
              <a:rPr lang="zh-CN" altLang="en-US" sz="1400" dirty="0">
                <a:latin typeface="微软雅黑" charset="0"/>
                <a:ea typeface="微软雅黑" charset="0"/>
                <a:cs typeface="微软雅黑" charset="0"/>
              </a:rPr>
              <a:t>商业球馆教学点</a:t>
            </a:r>
            <a:r>
              <a:rPr lang="en-US" altLang="zh-CN" sz="2000" b="1" dirty="0">
                <a:solidFill>
                  <a:schemeClr val="accent2"/>
                </a:solidFill>
                <a:latin typeface="微软雅黑" charset="0"/>
                <a:ea typeface="微软雅黑" charset="0"/>
                <a:cs typeface="微软雅黑" charset="0"/>
              </a:rPr>
              <a:t>9</a:t>
            </a:r>
            <a:r>
              <a:rPr lang="zh-CN" altLang="en-US" b="1" dirty="0">
                <a:solidFill>
                  <a:schemeClr val="accent2"/>
                </a:solidFill>
                <a:latin typeface="微软雅黑" charset="0"/>
                <a:ea typeface="微软雅黑" charset="0"/>
                <a:cs typeface="微软雅黑" charset="0"/>
              </a:rPr>
              <a:t>个</a:t>
            </a:r>
            <a:endParaRPr lang="zh-CN" altLang="en-US" sz="1400" b="1" dirty="0">
              <a:solidFill>
                <a:schemeClr val="accent2"/>
              </a:solidFill>
              <a:latin typeface="微软雅黑" charset="0"/>
              <a:ea typeface="微软雅黑" charset="0"/>
              <a:cs typeface="微软雅黑" charset="0"/>
            </a:endParaRPr>
          </a:p>
        </p:txBody>
      </p:sp>
      <p:sp>
        <p:nvSpPr>
          <p:cNvPr id="69" name="文本框 68"/>
          <p:cNvSpPr/>
          <p:nvPr/>
        </p:nvSpPr>
        <p:spPr>
          <a:xfrm>
            <a:off x="9146010" y="2608269"/>
            <a:ext cx="2249077" cy="879113"/>
          </a:xfrm>
          <a:prstGeom prst="rect">
            <a:avLst/>
          </a:prstGeom>
          <a:noFill/>
        </p:spPr>
        <p:txBody>
          <a:bodyPr wrap="square" rtlCol="0" anchor="ctr">
            <a:noAutofit/>
          </a:bodyPr>
          <a:lstStyle/>
          <a:p>
            <a:pPr algn="ctr">
              <a:lnSpc>
                <a:spcPct val="150000"/>
              </a:lnSpc>
              <a:buClr>
                <a:srgbClr val="2D97C8"/>
              </a:buClr>
            </a:pPr>
            <a:r>
              <a:rPr lang="zh-CN" altLang="en-US" sz="1400" dirty="0">
                <a:latin typeface="微软雅黑" charset="0"/>
                <a:ea typeface="微软雅黑" charset="0"/>
                <a:cs typeface="微软雅黑" charset="0"/>
              </a:rPr>
              <a:t>进入</a:t>
            </a:r>
            <a:r>
              <a:rPr lang="en-US" altLang="zh-CN" b="1" dirty="0">
                <a:solidFill>
                  <a:schemeClr val="accent2"/>
                </a:solidFill>
                <a:latin typeface="微软雅黑" charset="0"/>
                <a:ea typeface="微软雅黑" charset="0"/>
                <a:cs typeface="微软雅黑" charset="0"/>
              </a:rPr>
              <a:t>6</a:t>
            </a:r>
            <a:r>
              <a:rPr lang="zh-CN" altLang="en-US" b="1" dirty="0">
                <a:solidFill>
                  <a:schemeClr val="accent2"/>
                </a:solidFill>
                <a:latin typeface="微软雅黑" charset="0"/>
                <a:ea typeface="微软雅黑" charset="0"/>
                <a:cs typeface="微软雅黑" charset="0"/>
              </a:rPr>
              <a:t>所</a:t>
            </a:r>
            <a:r>
              <a:rPr lang="zh-CN" altLang="en-US" sz="1400" dirty="0">
                <a:latin typeface="微软雅黑" charset="0"/>
                <a:ea typeface="微软雅黑" charset="0"/>
                <a:cs typeface="微软雅黑" charset="0"/>
              </a:rPr>
              <a:t>特殊教育学校</a:t>
            </a:r>
            <a:endParaRPr lang="en-US" altLang="zh-CN" sz="1400" dirty="0">
              <a:latin typeface="微软雅黑" charset="0"/>
              <a:ea typeface="微软雅黑" charset="0"/>
              <a:cs typeface="微软雅黑" charset="0"/>
            </a:endParaRPr>
          </a:p>
          <a:p>
            <a:pPr algn="ctr">
              <a:lnSpc>
                <a:spcPct val="150000"/>
              </a:lnSpc>
              <a:buClr>
                <a:srgbClr val="2D97C8"/>
              </a:buClr>
            </a:pPr>
            <a:r>
              <a:rPr lang="zh-CN" altLang="en-US" sz="1400" dirty="0">
                <a:latin typeface="微软雅黑" charset="0"/>
                <a:ea typeface="微软雅黑" charset="0"/>
                <a:cs typeface="微软雅黑" charset="0"/>
              </a:rPr>
              <a:t>提供日常体育课教学</a:t>
            </a:r>
            <a:endParaRPr lang="zh-CN" altLang="en-US" sz="1400" dirty="0">
              <a:latin typeface="微软雅黑" charset="0"/>
              <a:ea typeface="微软雅黑" charset="0"/>
              <a:cs typeface="微软雅黑" charset="0"/>
            </a:endParaRPr>
          </a:p>
        </p:txBody>
      </p:sp>
      <p:sp>
        <p:nvSpPr>
          <p:cNvPr id="70" name="文本框 69"/>
          <p:cNvSpPr/>
          <p:nvPr/>
        </p:nvSpPr>
        <p:spPr>
          <a:xfrm>
            <a:off x="9171487" y="2025092"/>
            <a:ext cx="2222660" cy="425485"/>
          </a:xfrm>
          <a:prstGeom prst="rect">
            <a:avLst/>
          </a:prstGeom>
          <a:noFill/>
        </p:spPr>
        <p:txBody>
          <a:bodyPr wrap="square" rtlCol="0">
            <a:noAutofit/>
          </a:bodyPr>
          <a:lstStyle/>
          <a:p>
            <a:pPr algn="ctr">
              <a:buClr>
                <a:srgbClr val="2D97C8"/>
              </a:buClr>
            </a:pPr>
            <a:r>
              <a:rPr lang="zh-CN" altLang="en-US" sz="1400" b="1" dirty="0">
                <a:solidFill>
                  <a:schemeClr val="accent2"/>
                </a:solidFill>
                <a:latin typeface="微软雅黑" charset="0"/>
                <a:ea typeface="微软雅黑" charset="0"/>
                <a:cs typeface="微软雅黑" charset="0"/>
              </a:rPr>
              <a:t>羽毛球 </a:t>
            </a:r>
            <a:r>
              <a:rPr lang="en-US" altLang="zh-CN" sz="1400" b="1" dirty="0">
                <a:solidFill>
                  <a:schemeClr val="accent2"/>
                </a:solidFill>
                <a:latin typeface="微软雅黑" charset="0"/>
                <a:ea typeface="微软雅黑" charset="0"/>
                <a:cs typeface="微软雅黑" charset="0"/>
              </a:rPr>
              <a:t>| </a:t>
            </a:r>
            <a:r>
              <a:rPr lang="zh-CN" altLang="en-US" sz="1400" b="1" dirty="0">
                <a:solidFill>
                  <a:schemeClr val="accent2"/>
                </a:solidFill>
                <a:latin typeface="微软雅黑" charset="0"/>
                <a:ea typeface="微软雅黑" charset="0"/>
                <a:cs typeface="微软雅黑" charset="0"/>
              </a:rPr>
              <a:t>体适能 </a:t>
            </a:r>
            <a:r>
              <a:rPr lang="en-US" altLang="zh-CN" sz="1400" b="1" dirty="0">
                <a:solidFill>
                  <a:schemeClr val="accent2"/>
                </a:solidFill>
                <a:latin typeface="微软雅黑" charset="0"/>
                <a:ea typeface="微软雅黑" charset="0"/>
                <a:cs typeface="微软雅黑" charset="0"/>
              </a:rPr>
              <a:t>| </a:t>
            </a:r>
            <a:r>
              <a:rPr lang="zh-CN" altLang="en-US" sz="1400" b="1" dirty="0">
                <a:solidFill>
                  <a:schemeClr val="accent2"/>
                </a:solidFill>
                <a:latin typeface="微软雅黑" charset="0"/>
                <a:ea typeface="微软雅黑" charset="0"/>
                <a:cs typeface="微软雅黑" charset="0"/>
              </a:rPr>
              <a:t>跑步</a:t>
            </a:r>
            <a:endParaRPr lang="zh-CN" altLang="en-US" sz="1400" b="1" dirty="0">
              <a:solidFill>
                <a:schemeClr val="accent2"/>
              </a:solidFill>
              <a:latin typeface="微软雅黑" charset="0"/>
              <a:ea typeface="微软雅黑" charset="0"/>
              <a:cs typeface="微软雅黑" charset="0"/>
            </a:endParaRPr>
          </a:p>
        </p:txBody>
      </p:sp>
      <p:sp>
        <p:nvSpPr>
          <p:cNvPr id="71" name="文本框 70"/>
          <p:cNvSpPr/>
          <p:nvPr/>
        </p:nvSpPr>
        <p:spPr>
          <a:xfrm>
            <a:off x="9144635" y="4271645"/>
            <a:ext cx="2273935" cy="491490"/>
          </a:xfrm>
          <a:prstGeom prst="rect">
            <a:avLst/>
          </a:prstGeom>
          <a:noFill/>
        </p:spPr>
        <p:txBody>
          <a:bodyPr wrap="square" rtlCol="0" anchor="ctr">
            <a:noAutofit/>
          </a:bodyPr>
          <a:lstStyle/>
          <a:p>
            <a:pPr algn="ctr">
              <a:buClr>
                <a:srgbClr val="2D97C8"/>
              </a:buClr>
            </a:pPr>
            <a:r>
              <a:rPr lang="en-US" altLang="zh-CN" b="1" dirty="0">
                <a:solidFill>
                  <a:schemeClr val="accent2"/>
                </a:solidFill>
                <a:latin typeface="微软雅黑" charset="0"/>
                <a:ea typeface="微软雅黑" charset="0"/>
                <a:cs typeface="微软雅黑" charset="0"/>
              </a:rPr>
              <a:t>15</a:t>
            </a:r>
            <a:r>
              <a:rPr lang="zh-CN" altLang="en-US" b="1" dirty="0">
                <a:solidFill>
                  <a:schemeClr val="accent2"/>
                </a:solidFill>
                <a:latin typeface="微软雅黑" charset="0"/>
                <a:ea typeface="微软雅黑" charset="0"/>
                <a:cs typeface="微软雅黑" charset="0"/>
              </a:rPr>
              <a:t>名</a:t>
            </a:r>
            <a:r>
              <a:rPr lang="zh-CN" altLang="en-US" sz="1400" dirty="0">
                <a:latin typeface="微软雅黑" charset="0"/>
                <a:ea typeface="微软雅黑" charset="0"/>
                <a:cs typeface="微软雅黑" charset="0"/>
              </a:rPr>
              <a:t>教练员</a:t>
            </a:r>
            <a:endParaRPr lang="zh-CN" altLang="en-US" sz="1400" dirty="0">
              <a:latin typeface="微软雅黑" charset="0"/>
              <a:ea typeface="微软雅黑" charset="0"/>
              <a:cs typeface="微软雅黑" charset="0"/>
            </a:endParaRPr>
          </a:p>
          <a:p>
            <a:pPr algn="ctr">
              <a:buClr>
                <a:srgbClr val="2D97C8"/>
              </a:buClr>
            </a:pPr>
            <a:r>
              <a:rPr lang="zh-CN" altLang="en-US" sz="1400" dirty="0">
                <a:latin typeface="微软雅黑" charset="0"/>
                <a:ea typeface="微软雅黑" charset="0"/>
                <a:cs typeface="微软雅黑" charset="0"/>
              </a:rPr>
              <a:t>持有</a:t>
            </a:r>
            <a:r>
              <a:rPr lang="en-US" altLang="zh-CN" sz="1800" b="1" dirty="0">
                <a:solidFill>
                  <a:schemeClr val="accent2"/>
                </a:solidFill>
                <a:latin typeface="微软雅黑" charset="0"/>
                <a:ea typeface="微软雅黑" charset="0"/>
                <a:cs typeface="微软雅黑" charset="0"/>
              </a:rPr>
              <a:t>4证</a:t>
            </a:r>
            <a:r>
              <a:rPr lang="zh-CN" altLang="en-US" sz="1400" dirty="0">
                <a:latin typeface="微软雅黑" charset="0"/>
                <a:ea typeface="微软雅黑" charset="0"/>
                <a:cs typeface="微软雅黑" charset="0"/>
              </a:rPr>
              <a:t>上岗</a:t>
            </a:r>
            <a:endParaRPr lang="zh-CN" altLang="en-US" sz="1400" dirty="0">
              <a:latin typeface="微软雅黑" charset="0"/>
              <a:ea typeface="微软雅黑" charset="0"/>
              <a:cs typeface="微软雅黑" charset="0"/>
            </a:endParaRPr>
          </a:p>
          <a:p>
            <a:pPr algn="ctr">
              <a:buClr>
                <a:srgbClr val="2D97C8"/>
              </a:buClr>
            </a:pPr>
            <a:r>
              <a:rPr lang="zh-CN" altLang="en-US" sz="1400" dirty="0">
                <a:effectLst/>
                <a:latin typeface="微软雅黑" charset="0"/>
                <a:ea typeface="微软雅黑" charset="0"/>
                <a:cs typeface="微软雅黑" charset="0"/>
                <a:sym typeface="+mn-ea"/>
              </a:rPr>
              <a:t>羽毛球、体适能</a:t>
            </a:r>
            <a:r>
              <a:rPr lang="zh-CN" sz="1400" dirty="0">
                <a:effectLst/>
                <a:latin typeface="微软雅黑" charset="0"/>
                <a:ea typeface="微软雅黑" charset="0"/>
                <a:cs typeface="微软雅黑" charset="0"/>
                <a:sym typeface="+mn-ea"/>
              </a:rPr>
              <a:t>、特奥教练、心脏急救</a:t>
            </a:r>
            <a:r>
              <a:rPr lang="en-US" altLang="zh-CN" sz="1400" dirty="0">
                <a:effectLst/>
                <a:latin typeface="微软雅黑" charset="0"/>
                <a:ea typeface="微软雅黑" charset="0"/>
                <a:cs typeface="微软雅黑" charset="0"/>
                <a:sym typeface="+mn-ea"/>
              </a:rPr>
              <a:t>AHA</a:t>
            </a:r>
            <a:endParaRPr lang="en-US" altLang="zh-CN" sz="1400" dirty="0">
              <a:effectLst/>
              <a:latin typeface="微软雅黑" charset="0"/>
              <a:ea typeface="微软雅黑" charset="0"/>
              <a:cs typeface="微软雅黑" charset="0"/>
              <a:sym typeface="+mn-ea"/>
            </a:endParaRPr>
          </a:p>
        </p:txBody>
      </p:sp>
      <p:cxnSp>
        <p:nvCxnSpPr>
          <p:cNvPr id="72" name="Straight Connector 7"/>
          <p:cNvCxnSpPr/>
          <p:nvPr/>
        </p:nvCxnSpPr>
        <p:spPr>
          <a:xfrm>
            <a:off x="9215490" y="2450577"/>
            <a:ext cx="2173678"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9" name="文本框 25"/>
          <p:cNvSpPr/>
          <p:nvPr/>
        </p:nvSpPr>
        <p:spPr>
          <a:xfrm>
            <a:off x="639074" y="6606216"/>
            <a:ext cx="9831705" cy="245745"/>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vert="horz" wrap="square" lIns="0" tIns="0" rIns="0" bIns="0" numCol="1" spcCol="38100" rtlCol="0" anchor="t" forceAA="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1219200" rtl="0" fontAlgn="auto" latinLnBrk="1" hangingPunct="0">
              <a:lnSpc>
                <a:spcPct val="100000"/>
              </a:lnSpc>
              <a:spcBef>
                <a:spcPts val="0"/>
              </a:spcBef>
              <a:spcAft>
                <a:spcPts val="0"/>
              </a:spcAft>
              <a:buClrTx/>
              <a:buSzTx/>
              <a:buFontTx/>
              <a:buNone/>
            </a:pPr>
            <a:r>
              <a:rPr kumimoji="0" lang="zh-CN" altLang="en-US"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This information is confidential and was prepared by ABC solely for the use of our client; it is not to be relied on by any 3rd</a:t>
            </a:r>
            <a:r>
              <a:rPr kumimoji="0" lang="zh-CN" altLang="en-US" sz="16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 </a:t>
            </a:r>
            <a:r>
              <a:rPr kumimoji="0" lang="zh-CN" altLang="en-US"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party without ABC's prior written consent</a:t>
            </a:r>
            <a:r>
              <a:rPr kumimoji="0" lang="en-US" altLang="zh-CN"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a:t>
            </a:r>
            <a:endParaRPr kumimoji="0" lang="en-US" altLang="zh-CN"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endParaRPr>
          </a:p>
        </p:txBody>
      </p:sp>
      <p:cxnSp>
        <p:nvCxnSpPr>
          <p:cNvPr id="90" name="Straight Connector 26"/>
          <p:cNvCxnSpPr/>
          <p:nvPr/>
        </p:nvCxnSpPr>
        <p:spPr bwMode="auto">
          <a:xfrm flipH="1">
            <a:off x="4605311" y="1366135"/>
            <a:ext cx="2168" cy="4826377"/>
          </a:xfrm>
          <a:prstGeom prst="line">
            <a:avLst/>
          </a:prstGeom>
          <a:ln w="19050">
            <a:solidFill>
              <a:schemeClr val="accent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4" name="Straight Connector 26"/>
          <p:cNvCxnSpPr/>
          <p:nvPr/>
        </p:nvCxnSpPr>
        <p:spPr bwMode="auto">
          <a:xfrm flipH="1">
            <a:off x="9017014" y="1351255"/>
            <a:ext cx="2168" cy="4826377"/>
          </a:xfrm>
          <a:prstGeom prst="line">
            <a:avLst/>
          </a:prstGeom>
          <a:ln w="19050">
            <a:solidFill>
              <a:schemeClr val="accent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95" name="Line 48"/>
          <p:cNvSpPr/>
          <p:nvPr/>
        </p:nvSpPr>
        <p:spPr>
          <a:xfrm flipV="1">
            <a:off x="655003" y="6261929"/>
            <a:ext cx="11174365" cy="3592"/>
          </a:xfrm>
          <a:prstGeom prst="line">
            <a:avLst/>
          </a:prstGeom>
          <a:ln>
            <a:solidFill>
              <a:schemeClr val="accent1">
                <a:lumMod val="75000"/>
              </a:schemeClr>
            </a:solidFill>
            <a:headEnd type="none"/>
            <a:tailEnd type="none"/>
          </a:ln>
        </p:spPr>
        <p:style>
          <a:lnRef idx="2">
            <a:schemeClr val="accent4"/>
          </a:lnRef>
          <a:fillRef idx="0">
            <a:schemeClr val="accent4"/>
          </a:fillRef>
          <a:effectRef idx="1">
            <a:schemeClr val="accent4"/>
          </a:effectRef>
          <a:fontRef idx="minor">
            <a:schemeClr val="tx1"/>
          </a:fontRef>
        </p:style>
        <p:txBody>
          <a:bodyPr/>
          <a:lstStyle/>
          <a:p>
            <a:endParaRPr lang="zh-CN" altLang="en-US"/>
          </a:p>
        </p:txBody>
      </p:sp>
      <p:pic>
        <p:nvPicPr>
          <p:cNvPr id="42" name="图片 41"/>
          <p:cNvPicPr/>
          <p:nvPr/>
        </p:nvPicPr>
        <p:blipFill>
          <a:blip r:embed="rId3"/>
          <a:srcRect l="1697" t="317" r="1697" b="317"/>
          <a:stretch>
            <a:fillRect/>
          </a:stretch>
        </p:blipFill>
        <p:spPr bwMode="auto">
          <a:xfrm>
            <a:off x="4699000" y="4078605"/>
            <a:ext cx="1230630" cy="1431925"/>
          </a:xfrm>
          <a:prstGeom prst="rect">
            <a:avLst/>
          </a:prstGeom>
        </p:spPr>
      </p:pic>
      <p:pic>
        <p:nvPicPr>
          <p:cNvPr id="2" name="图片 1"/>
          <p:cNvPicPr/>
          <p:nvPr/>
        </p:nvPicPr>
        <p:blipFill>
          <a:blip r:embed="rId4"/>
          <a:srcRect l="299" t="2210" r="299" b="2210"/>
          <a:stretch>
            <a:fillRect/>
          </a:stretch>
        </p:blipFill>
        <p:spPr bwMode="auto">
          <a:xfrm>
            <a:off x="6212840" y="4078605"/>
            <a:ext cx="1211580" cy="1419225"/>
          </a:xfrm>
          <a:prstGeom prst="rect">
            <a:avLst/>
          </a:prstGeom>
        </p:spPr>
      </p:pic>
      <p:pic>
        <p:nvPicPr>
          <p:cNvPr id="3" name="图片 2"/>
          <p:cNvPicPr/>
          <p:nvPr/>
        </p:nvPicPr>
        <p:blipFill>
          <a:blip r:embed="rId5"/>
          <a:srcRect l="1636" t="1184" r="1636" b="1184"/>
          <a:stretch>
            <a:fillRect/>
          </a:stretch>
        </p:blipFill>
        <p:spPr bwMode="auto">
          <a:xfrm>
            <a:off x="7713345" y="4078605"/>
            <a:ext cx="1211580" cy="1411605"/>
          </a:xfrm>
          <a:prstGeom prst="rect">
            <a:avLst/>
          </a:prstGeom>
        </p:spPr>
      </p:pic>
      <p:pic>
        <p:nvPicPr>
          <p:cNvPr id="73" name="图片 72"/>
          <p:cNvPicPr>
            <a:picLocks noChangeAspect="1"/>
          </p:cNvPicPr>
          <p:nvPr/>
        </p:nvPicPr>
        <p:blipFill>
          <a:blip r:embed="rId6"/>
          <a:stretch>
            <a:fillRect/>
          </a:stretch>
        </p:blipFill>
        <p:spPr>
          <a:xfrm>
            <a:off x="4699000" y="5510530"/>
            <a:ext cx="1224280" cy="273050"/>
          </a:xfrm>
          <a:prstGeom prst="rect">
            <a:avLst/>
          </a:prstGeom>
        </p:spPr>
      </p:pic>
      <p:pic>
        <p:nvPicPr>
          <p:cNvPr id="75" name="图片 74"/>
          <p:cNvPicPr>
            <a:picLocks noChangeAspect="1"/>
          </p:cNvPicPr>
          <p:nvPr/>
        </p:nvPicPr>
        <p:blipFill>
          <a:blip r:embed="rId7"/>
          <a:stretch>
            <a:fillRect/>
          </a:stretch>
        </p:blipFill>
        <p:spPr>
          <a:xfrm>
            <a:off x="6212840" y="5490210"/>
            <a:ext cx="1214120" cy="303530"/>
          </a:xfrm>
          <a:prstGeom prst="rect">
            <a:avLst/>
          </a:prstGeom>
        </p:spPr>
      </p:pic>
      <p:pic>
        <p:nvPicPr>
          <p:cNvPr id="77" name="图片 76"/>
          <p:cNvPicPr>
            <a:picLocks noChangeAspect="1"/>
          </p:cNvPicPr>
          <p:nvPr/>
        </p:nvPicPr>
        <p:blipFill>
          <a:blip r:embed="rId8"/>
          <a:stretch>
            <a:fillRect/>
          </a:stretch>
        </p:blipFill>
        <p:spPr>
          <a:xfrm>
            <a:off x="7691755" y="5480685"/>
            <a:ext cx="1254760" cy="302895"/>
          </a:xfrm>
          <a:prstGeom prst="rect">
            <a:avLst/>
          </a:prstGeom>
        </p:spPr>
      </p:pic>
      <p:sp>
        <p:nvSpPr>
          <p:cNvPr id="115" name="TextBox 7"/>
          <p:cNvSpPr/>
          <p:nvPr/>
        </p:nvSpPr>
        <p:spPr bwMode="auto">
          <a:xfrm>
            <a:off x="5123815" y="5902325"/>
            <a:ext cx="3369945" cy="275590"/>
          </a:xfrm>
          <a:prstGeom prst="rect">
            <a:avLst/>
          </a:prstGeom>
          <a:noFill/>
        </p:spPr>
        <p:txBody>
          <a:bodyPr wrap="square" rtlCol="0">
            <a:spAutoFit/>
          </a:bodyPr>
          <a:lstStyle/>
          <a:p>
            <a:pPr algn="ctr"/>
            <a:r>
              <a:rPr lang="zh-CN" altLang="en-US" sz="1200" b="1" dirty="0">
                <a:solidFill>
                  <a:schemeClr val="tx1"/>
                </a:solidFill>
                <a:latin typeface="微软雅黑" charset="0"/>
                <a:ea typeface="微软雅黑" charset="0"/>
                <a:cs typeface="微软雅黑" charset="0"/>
              </a:rPr>
              <a:t>每周常训孩子</a:t>
            </a:r>
            <a:r>
              <a:rPr lang="en-US" altLang="zh-CN" sz="1200" b="1" dirty="0">
                <a:solidFill>
                  <a:schemeClr val="tx1"/>
                </a:solidFill>
                <a:latin typeface="微软雅黑" charset="0"/>
                <a:ea typeface="微软雅黑" charset="0"/>
                <a:cs typeface="微软雅黑" charset="0"/>
              </a:rPr>
              <a:t>480</a:t>
            </a:r>
            <a:r>
              <a:rPr lang="zh-CN" altLang="en-US" sz="1200" b="1" dirty="0">
                <a:solidFill>
                  <a:schemeClr val="tx1"/>
                </a:solidFill>
                <a:latin typeface="微软雅黑" charset="0"/>
                <a:ea typeface="微软雅黑" charset="0"/>
                <a:cs typeface="微软雅黑" charset="0"/>
              </a:rPr>
              <a:t>名，累计培训</a:t>
            </a:r>
            <a:r>
              <a:rPr lang="en-US" altLang="zh-CN" sz="1200" b="1" dirty="0">
                <a:solidFill>
                  <a:schemeClr val="tx1"/>
                </a:solidFill>
                <a:latin typeface="微软雅黑" charset="0"/>
                <a:ea typeface="微软雅黑" charset="0"/>
                <a:cs typeface="微软雅黑" charset="0"/>
              </a:rPr>
              <a:t>600</a:t>
            </a:r>
            <a:r>
              <a:rPr lang="zh-CN" altLang="en-US" sz="1200" b="1" dirty="0">
                <a:solidFill>
                  <a:schemeClr val="tx1"/>
                </a:solidFill>
                <a:latin typeface="微软雅黑" charset="0"/>
                <a:ea typeface="微软雅黑" charset="0"/>
                <a:cs typeface="微软雅黑" charset="0"/>
              </a:rPr>
              <a:t>余人</a:t>
            </a:r>
            <a:endParaRPr lang="zh-CN" altLang="en-US" sz="1200" b="1" dirty="0">
              <a:solidFill>
                <a:schemeClr val="tx1"/>
              </a:solidFill>
              <a:latin typeface="微软雅黑" charset="0"/>
              <a:ea typeface="微软雅黑" charset="0"/>
              <a:cs typeface="微软雅黑" charset="0"/>
            </a:endParaRPr>
          </a:p>
        </p:txBody>
      </p:sp>
      <p:pic>
        <p:nvPicPr>
          <p:cNvPr id="99" name="图片 98"/>
          <p:cNvPicPr/>
          <p:nvPr/>
        </p:nvPicPr>
        <p:blipFill>
          <a:blip r:embed="rId9"/>
          <a:stretch>
            <a:fillRect/>
          </a:stretch>
        </p:blipFill>
        <p:spPr bwMode="auto">
          <a:xfrm>
            <a:off x="680720" y="1850390"/>
            <a:ext cx="1212215" cy="1200785"/>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bwMode="auto">
          <a:prstGeom prst="rect">
            <a:avLst/>
          </a:prstGeom>
        </p:spPr>
        <p:txBody>
          <a:bodyPr vert="horz">
            <a:normAutofit/>
          </a:bodyPr>
          <a:lstStyle/>
          <a:p>
            <a:r>
              <a:rPr lang="en-US" altLang="zh-CN" dirty="0"/>
              <a:t>Next Step</a:t>
            </a:r>
            <a:endParaRPr dirty="0"/>
          </a:p>
        </p:txBody>
      </p:sp>
      <p:sp>
        <p:nvSpPr>
          <p:cNvPr id="16" name="灯片编号占位符 15"/>
          <p:cNvSpPr>
            <a:spLocks noGrp="1"/>
          </p:cNvSpPr>
          <p:nvPr userDrawn="1">
            <p:ph type="sldNum" sz="quarter" idx="14"/>
          </p:nvPr>
        </p:nvSpPr>
        <p:spPr bwMode="auto">
          <a:prstGeom prst="rect">
            <a:avLst/>
          </a:prstGeom>
        </p:spPr>
        <p:txBody>
          <a:bodyPr/>
          <a:lstStyle/>
          <a:p>
            <a:fld id="{820F7C60-570F-815B-4058-8D05BFBF04CB}" type="slidenum">
              <a:rPr lang="en-US"/>
            </a:fld>
            <a:endParaRPr lang="en-US"/>
          </a:p>
        </p:txBody>
      </p:sp>
      <p:sp>
        <p:nvSpPr>
          <p:cNvPr id="46" name="Pentagon 45"/>
          <p:cNvSpPr/>
          <p:nvPr/>
        </p:nvSpPr>
        <p:spPr bwMode="auto">
          <a:xfrm>
            <a:off x="628393" y="881439"/>
            <a:ext cx="3982615" cy="415188"/>
          </a:xfrm>
          <a:prstGeom prst="homePlate">
            <a:avLst>
              <a:gd name="adj" fmla="val 50000"/>
            </a:avLst>
          </a:prstGeom>
          <a:solidFill>
            <a:srgbClr val="4DA8EE">
              <a:alpha val="100000"/>
            </a:srgbClr>
          </a:solidFill>
          <a:ln w="12699" cap="flat" cmpd="sng" algn="ctr">
            <a:noFill/>
            <a:prstDash val="solid"/>
            <a:miter lim="800000"/>
          </a:ln>
        </p:spPr>
        <p:txBody>
          <a:bodyPr rtlCol="0" anchor="ctr"/>
          <a:lstStyle/>
          <a:p>
            <a:pPr marL="0" marR="0" indent="0" algn="ctr"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zh-CN" sz="1400" b="1" i="0" u="none" strike="noStrike" cap="none" spc="0">
                <a:ln>
                  <a:noFill/>
                </a:ln>
                <a:solidFill>
                  <a:srgbClr val="FFFFFF"/>
                </a:solidFill>
                <a:latin typeface="微软雅黑"/>
                <a:ea typeface="微软雅黑"/>
              </a:rPr>
              <a:t>第一部分：</a:t>
            </a:r>
            <a:r>
              <a:rPr lang="zh-CN" sz="1400" b="1">
                <a:solidFill>
                  <a:srgbClr val="FFFFFF"/>
                </a:solidFill>
                <a:latin typeface="微软雅黑"/>
                <a:ea typeface="微软雅黑"/>
                <a:cs typeface="Arial" panose="020B0604020202020204"/>
              </a:rPr>
              <a:t>新品牌发现</a:t>
            </a:r>
            <a:endParaRPr lang="en-GB" sz="1400" b="1">
              <a:solidFill>
                <a:srgbClr val="FFFFFF"/>
              </a:solidFill>
              <a:latin typeface="微软雅黑"/>
              <a:ea typeface="微软雅黑"/>
              <a:cs typeface="Arial" panose="020B0604020202020204"/>
            </a:endParaRPr>
          </a:p>
        </p:txBody>
      </p:sp>
      <p:sp>
        <p:nvSpPr>
          <p:cNvPr id="47" name="Chevron 46"/>
          <p:cNvSpPr/>
          <p:nvPr/>
        </p:nvSpPr>
        <p:spPr bwMode="auto">
          <a:xfrm>
            <a:off x="4500277" y="881439"/>
            <a:ext cx="4042408" cy="415188"/>
          </a:xfrm>
          <a:prstGeom prst="chevron">
            <a:avLst>
              <a:gd name="adj" fmla="val 50000"/>
            </a:avLst>
          </a:prstGeom>
          <a:solidFill>
            <a:srgbClr val="2898D8">
              <a:alpha val="100000"/>
            </a:srgbClr>
          </a:solidFill>
          <a:ln w="12699" cap="flat" cmpd="sng" algn="ctr">
            <a:noFill/>
            <a:prstDash val="solid"/>
            <a:miter lim="800000"/>
          </a:ln>
        </p:spPr>
        <p:txBody>
          <a:bodyPr rtlCol="0" anchor="ctr"/>
          <a:lstStyle/>
          <a:p>
            <a:pPr marL="0" marR="0" lvl="0" indent="0" algn="ctr" defTabSz="914400" rtl="0">
              <a:lnSpc>
                <a:spcPct val="100000"/>
              </a:lnSpc>
              <a:spcBef>
                <a:spcPts val="0"/>
              </a:spcBef>
              <a:spcAft>
                <a:spcPts val="0"/>
              </a:spcAft>
              <a:buClrTx/>
              <a:buSzTx/>
              <a:buFontTx/>
              <a:buNone/>
              <a:defRPr lang="zh-CN" sz="1800" b="0" i="0" u="none" strike="noStrike" cap="none" spc="0">
                <a:solidFill>
                  <a:srgbClr val="1E1E1E"/>
                </a:solidFill>
                <a:latin typeface="Arial" panose="020B0604020202020204"/>
                <a:ea typeface="宋体"/>
                <a:cs typeface="Arial" panose="020B0604020202020204"/>
              </a:defRPr>
            </a:pPr>
            <a:r>
              <a:rPr lang="zh-CN" sz="1400" b="1" i="0" u="none" strike="noStrike" cap="none" spc="0">
                <a:ln>
                  <a:noFill/>
                </a:ln>
                <a:solidFill>
                  <a:srgbClr val="FFFFFF"/>
                </a:solidFill>
                <a:latin typeface="微软雅黑"/>
                <a:ea typeface="微软雅黑"/>
              </a:rPr>
              <a:t>第二部分：</a:t>
            </a:r>
            <a:r>
              <a:rPr lang="zh-CN" sz="1400" b="1">
                <a:solidFill>
                  <a:srgbClr val="FFFFFF"/>
                </a:solidFill>
                <a:latin typeface="微软雅黑"/>
                <a:ea typeface="微软雅黑"/>
                <a:cs typeface="Arial" panose="020B0604020202020204"/>
              </a:rPr>
              <a:t>新品牌定位共创</a:t>
            </a:r>
            <a:endParaRPr lang="en-US" sz="1400" b="1" i="0" u="none" strike="noStrike" cap="none" spc="0">
              <a:ln>
                <a:noFill/>
              </a:ln>
              <a:solidFill>
                <a:srgbClr val="FFFFFF"/>
              </a:solidFill>
              <a:latin typeface="微软雅黑"/>
              <a:ea typeface="微软雅黑"/>
            </a:endParaRPr>
          </a:p>
        </p:txBody>
      </p:sp>
      <p:sp>
        <p:nvSpPr>
          <p:cNvPr id="48" name="Chevron 47"/>
          <p:cNvSpPr/>
          <p:nvPr/>
        </p:nvSpPr>
        <p:spPr bwMode="auto">
          <a:xfrm>
            <a:off x="8417076" y="881439"/>
            <a:ext cx="3547552" cy="415188"/>
          </a:xfrm>
          <a:prstGeom prst="chevron">
            <a:avLst>
              <a:gd name="adj" fmla="val 50000"/>
            </a:avLst>
          </a:prstGeom>
          <a:solidFill>
            <a:srgbClr val="2D97C8">
              <a:alpha val="100000"/>
            </a:srgbClr>
          </a:solidFill>
          <a:ln w="12699" cap="flat" cmpd="sng" algn="ctr">
            <a:noFill/>
            <a:prstDash val="solid"/>
            <a:miter lim="800000"/>
          </a:ln>
        </p:spPr>
        <p:txBody>
          <a:bodyPr rtlCol="0" anchor="ctr"/>
          <a:lstStyle/>
          <a:p>
            <a:pPr marL="0" marR="0" indent="0" algn="ctr"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zh-CN" sz="1400" b="1" i="0" u="none" strike="noStrike" cap="none" spc="0">
                <a:ln>
                  <a:noFill/>
                </a:ln>
                <a:solidFill>
                  <a:srgbClr val="FFFFFF"/>
                </a:solidFill>
                <a:latin typeface="微软雅黑"/>
                <a:ea typeface="微软雅黑"/>
              </a:rPr>
              <a:t>第三部分</a:t>
            </a:r>
            <a:r>
              <a:rPr lang="zh-CN" sz="1400" b="1">
                <a:solidFill>
                  <a:srgbClr val="FFFFFF"/>
                </a:solidFill>
                <a:latin typeface="微软雅黑"/>
                <a:ea typeface="微软雅黑"/>
              </a:rPr>
              <a:t>：</a:t>
            </a:r>
            <a:r>
              <a:rPr lang="zh-CN" sz="1400" b="1">
                <a:solidFill>
                  <a:srgbClr val="FFFFFF"/>
                </a:solidFill>
                <a:latin typeface="微软雅黑"/>
                <a:ea typeface="微软雅黑"/>
                <a:cs typeface="Arial" panose="020B0604020202020204"/>
              </a:rPr>
              <a:t>新商标逻辑点</a:t>
            </a:r>
            <a:endParaRPr lang="en-US" sz="1400" b="1">
              <a:solidFill>
                <a:srgbClr val="FFFFFF"/>
              </a:solidFill>
              <a:latin typeface="微软雅黑"/>
              <a:ea typeface="微软雅黑"/>
              <a:cs typeface="Arial" panose="020B0604020202020204"/>
            </a:endParaRPr>
          </a:p>
        </p:txBody>
      </p:sp>
      <p:sp>
        <p:nvSpPr>
          <p:cNvPr id="49" name="Rectangle 48"/>
          <p:cNvSpPr/>
          <p:nvPr/>
        </p:nvSpPr>
        <p:spPr bwMode="auto">
          <a:xfrm>
            <a:off x="628392" y="1358253"/>
            <a:ext cx="3775033" cy="3888432"/>
          </a:xfrm>
          <a:prstGeom prst="rect">
            <a:avLst/>
          </a:prstGeom>
          <a:noFill/>
          <a:ln w="6350" cap="flat" cmpd="sng" algn="ctr">
            <a:solidFill>
              <a:srgbClr val="4DA8EE">
                <a:alpha val="100000"/>
              </a:srgbClr>
            </a:solidFill>
            <a:prstDash val="solid"/>
            <a:miter lim="800000"/>
          </a:ln>
        </p:spPr>
        <p:txBody>
          <a:bodyPr rtlCol="0" anchor="t"/>
          <a:lstStyle/>
          <a:p>
            <a:pPr marL="285750" marR="0" lvl="0" indent="-285750" algn="l" defTabSz="914400" rtl="0">
              <a:lnSpc>
                <a:spcPct val="100000"/>
              </a:lnSpc>
              <a:spcBef>
                <a:spcPts val="0"/>
              </a:spcBef>
              <a:spcAft>
                <a:spcPts val="600"/>
              </a:spcAft>
              <a:buClrTx/>
              <a:buSzTx/>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400" b="1">
                <a:latin typeface="微软雅黑"/>
                <a:ea typeface="微软雅黑"/>
              </a:rPr>
              <a:t>羽之爱品牌升级方向假设</a:t>
            </a:r>
            <a:endParaRPr lang="en-US" sz="1400" b="1">
              <a:latin typeface="微软雅黑"/>
              <a:ea typeface="微软雅黑"/>
            </a:endParaRPr>
          </a:p>
          <a:p>
            <a:pPr lvl="1" algn="l" defTabSz="914400" rtl="0">
              <a:lnSpc>
                <a:spcPct val="100000"/>
              </a:lnSpc>
              <a:spcBef>
                <a:spcPts val="0"/>
              </a:spcBef>
              <a:spcAft>
                <a:spcPts val="600"/>
              </a:spcAft>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通过品牌内部相关方访谈，明确品牌未来发展愿景、产品规划、核心能力及目标受众</a:t>
            </a:r>
            <a:endParaRPr lang="en-US" sz="1400">
              <a:latin typeface="微软雅黑"/>
              <a:ea typeface="微软雅黑"/>
            </a:endParaRPr>
          </a:p>
          <a:p>
            <a:pPr lvl="1" algn="l" defTabSz="914400" rtl="0">
              <a:lnSpc>
                <a:spcPct val="100000"/>
              </a:lnSpc>
              <a:spcBef>
                <a:spcPts val="0"/>
              </a:spcBef>
              <a:spcAft>
                <a:spcPts val="600"/>
              </a:spcAft>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通过一对一深访（家长、学校、教练等）及案头调研，了解目标受众对于羽之爱现有品牌认知、利益诉求、识别品牌核心资产及触达渠道，做定性分析</a:t>
            </a:r>
            <a:endParaRPr lang="en-US" sz="1400">
              <a:latin typeface="微软雅黑"/>
              <a:ea typeface="微软雅黑"/>
            </a:endParaRPr>
          </a:p>
          <a:p>
            <a:pPr lvl="1" algn="l" defTabSz="914400" rtl="0">
              <a:lnSpc>
                <a:spcPct val="100000"/>
              </a:lnSpc>
              <a:spcBef>
                <a:spcPts val="0"/>
              </a:spcBef>
              <a:spcAft>
                <a:spcPts val="600"/>
              </a:spcAft>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对标分析行业内部优秀机构的品牌定位及传播案例，总结对羽之爱市场区隔度建立的启发</a:t>
            </a:r>
            <a:endParaRPr lang="en-US" sz="1400">
              <a:latin typeface="微软雅黑"/>
              <a:ea typeface="微软雅黑"/>
            </a:endParaRPr>
          </a:p>
          <a:p>
            <a:pPr lvl="1" algn="l" defTabSz="914400" rtl="0">
              <a:lnSpc>
                <a:spcPct val="100000"/>
              </a:lnSpc>
              <a:spcBef>
                <a:spcPts val="0"/>
              </a:spcBef>
              <a:spcAft>
                <a:spcPts val="600"/>
              </a:spcAft>
              <a:defRPr lang="zh-CN" sz="1800" b="0" i="0" u="none" strike="noStrike" cap="none" spc="0">
                <a:solidFill>
                  <a:srgbClr val="1E1E1E"/>
                </a:solidFill>
                <a:latin typeface="Arial" panose="020B0604020202020204"/>
                <a:ea typeface="宋体"/>
                <a:cs typeface="Arial" panose="020B0604020202020204"/>
              </a:defRPr>
            </a:pPr>
            <a:r>
              <a:rPr lang="en-US" sz="1400">
                <a:latin typeface="微软雅黑"/>
                <a:ea typeface="微软雅黑"/>
              </a:rPr>
              <a:t>【新增】根据羽之爱提供的前期问卷结果做分析；设计新问卷，对以上分解结果做验证，获得相关结论的定量反馈</a:t>
            </a:r>
            <a:endParaRPr lang="en-US" sz="1400">
              <a:latin typeface="微软雅黑"/>
              <a:ea typeface="微软雅黑"/>
            </a:endParaRPr>
          </a:p>
          <a:p>
            <a:pPr lvl="1" algn="l"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提出</a:t>
            </a:r>
            <a:r>
              <a:rPr lang="en-US" sz="1400">
                <a:latin typeface="微软雅黑"/>
                <a:ea typeface="微软雅黑"/>
              </a:rPr>
              <a:t>2~3</a:t>
            </a:r>
            <a:r>
              <a:rPr lang="zh-CN" sz="1400">
                <a:latin typeface="微软雅黑"/>
                <a:ea typeface="微软雅黑"/>
              </a:rPr>
              <a:t>个新品牌定位假设方向</a:t>
            </a:r>
            <a:endParaRPr lang="en-US" sz="1400">
              <a:latin typeface="微软雅黑"/>
              <a:ea typeface="微软雅黑"/>
            </a:endParaRPr>
          </a:p>
        </p:txBody>
      </p:sp>
      <p:sp>
        <p:nvSpPr>
          <p:cNvPr id="52" name="TextBox 51"/>
          <p:cNvSpPr/>
          <p:nvPr/>
        </p:nvSpPr>
        <p:spPr bwMode="auto">
          <a:xfrm>
            <a:off x="99185" y="5401529"/>
            <a:ext cx="551420" cy="731520"/>
          </a:xfrm>
          <a:prstGeom prst="rect">
            <a:avLst/>
          </a:prstGeom>
          <a:noFill/>
        </p:spPr>
        <p:txBody>
          <a:bodyPr wrap="square" rtlCol="0">
            <a:spAutoFit/>
          </a:bodyPr>
          <a:lstStyle/>
          <a:p>
            <a:pPr marL="0" marR="0" indent="0" algn="l" defTabSz="914400" rtl="0">
              <a:lnSpc>
                <a:spcPct val="15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zh-CN" sz="1400" b="1" u="sng">
                <a:solidFill>
                  <a:srgbClr val="000000"/>
                </a:solidFill>
                <a:latin typeface="微软雅黑"/>
                <a:ea typeface="微软雅黑"/>
              </a:rPr>
              <a:t>交付内容</a:t>
            </a:r>
            <a:endParaRPr lang="en-US" sz="1400" b="1" u="sng">
              <a:solidFill>
                <a:srgbClr val="000000"/>
              </a:solidFill>
              <a:latin typeface="微软雅黑"/>
              <a:ea typeface="微软雅黑"/>
            </a:endParaRPr>
          </a:p>
        </p:txBody>
      </p:sp>
      <p:sp>
        <p:nvSpPr>
          <p:cNvPr id="12" name="Rectangle 48"/>
          <p:cNvSpPr/>
          <p:nvPr/>
        </p:nvSpPr>
        <p:spPr bwMode="auto">
          <a:xfrm>
            <a:off x="4466993" y="1358253"/>
            <a:ext cx="3887543" cy="3888432"/>
          </a:xfrm>
          <a:prstGeom prst="rect">
            <a:avLst/>
          </a:prstGeom>
          <a:noFill/>
          <a:ln w="6350" cap="flat" cmpd="sng" algn="ctr">
            <a:solidFill>
              <a:srgbClr val="4DA8EE">
                <a:alpha val="100000"/>
              </a:srgbClr>
            </a:solidFill>
            <a:prstDash val="solid"/>
            <a:miter lim="800000"/>
          </a:ln>
        </p:spPr>
        <p:txBody>
          <a:bodyPr rtlCol="0" anchor="t"/>
          <a:lstStyle/>
          <a:p>
            <a:pPr marL="285750" marR="0" indent="-285750" algn="l" defTabSz="914400" rtl="0">
              <a:lnSpc>
                <a:spcPct val="100000"/>
              </a:lnSpc>
              <a:spcBef>
                <a:spcPts val="0"/>
              </a:spcBef>
              <a:spcAft>
                <a:spcPts val="60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400" b="1">
                <a:latin typeface="微软雅黑"/>
                <a:ea typeface="微软雅黑"/>
              </a:rPr>
              <a:t>工作坊共创品牌定位</a:t>
            </a:r>
            <a:endParaRPr lang="en-US" sz="1400" b="1">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通过工作坊形式，基于前期分析，与羽之爱团队共同探讨品牌升级方向（从</a:t>
            </a:r>
            <a:r>
              <a:rPr lang="en-US" sz="1400">
                <a:latin typeface="微软雅黑"/>
                <a:ea typeface="微软雅黑"/>
              </a:rPr>
              <a:t>2-3</a:t>
            </a:r>
            <a:r>
              <a:rPr lang="zh-CN" sz="1400">
                <a:latin typeface="微软雅黑"/>
                <a:ea typeface="微软雅黑"/>
              </a:rPr>
              <a:t>个方向中选择）</a:t>
            </a:r>
            <a:endParaRPr lang="en-US" sz="1400">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明确“我是谁”&amp;“我能带给你什么”</a:t>
            </a:r>
            <a:endParaRPr lang="en-US" sz="1400">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endParaRPr lang="en-US" sz="1400">
              <a:latin typeface="微软雅黑"/>
              <a:ea typeface="微软雅黑"/>
            </a:endParaRPr>
          </a:p>
          <a:p>
            <a:pPr marL="285750" marR="0" indent="-285750" algn="l" defTabSz="914400" rtl="0">
              <a:lnSpc>
                <a:spcPct val="100000"/>
              </a:lnSpc>
              <a:spcBef>
                <a:spcPts val="0"/>
              </a:spcBef>
              <a:spcAft>
                <a:spcPts val="60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400" b="1">
                <a:latin typeface="微软雅黑"/>
                <a:ea typeface="微软雅黑"/>
              </a:rPr>
              <a:t>羽之爱新品牌战略细化，品牌主张诠释</a:t>
            </a:r>
            <a:endParaRPr lang="en-US" sz="1400" b="1">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基于明确的品牌定位方向、品牌调性、目标受众，统一对品牌主张的理解（可以是短语或一个短句）</a:t>
            </a:r>
            <a:endParaRPr lang="en-US" sz="1400">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对品牌未来视觉风格方向进行输出建议，明确品牌概念（可作为将来撰写品牌故事的框架逻辑与指导思想）</a:t>
            </a:r>
            <a:endParaRPr lang="en-US" sz="1400">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endParaRPr lang="en-US" sz="1400">
              <a:latin typeface="微软雅黑"/>
              <a:ea typeface="微软雅黑"/>
            </a:endParaRPr>
          </a:p>
          <a:p>
            <a:pPr marL="79375" marR="0" indent="-177800" algn="l" defTabSz="914400" rtl="0">
              <a:lnSpc>
                <a:spcPct val="100000"/>
              </a:lnSpc>
              <a:spcBef>
                <a:spcPts val="0"/>
              </a:spcBef>
              <a:spcAft>
                <a:spcPts val="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endParaRPr lang="en-US" sz="1400">
              <a:latin typeface="微软雅黑"/>
              <a:ea typeface="微软雅黑"/>
            </a:endParaRPr>
          </a:p>
        </p:txBody>
      </p:sp>
      <p:sp>
        <p:nvSpPr>
          <p:cNvPr id="13" name="Rectangle 48"/>
          <p:cNvSpPr/>
          <p:nvPr/>
        </p:nvSpPr>
        <p:spPr bwMode="auto">
          <a:xfrm>
            <a:off x="8417076" y="1358253"/>
            <a:ext cx="3558749" cy="3888432"/>
          </a:xfrm>
          <a:prstGeom prst="rect">
            <a:avLst/>
          </a:prstGeom>
          <a:noFill/>
          <a:ln w="6350" cap="flat" cmpd="sng" algn="ctr">
            <a:solidFill>
              <a:srgbClr val="4DA8EE">
                <a:alpha val="100000"/>
              </a:srgbClr>
            </a:solidFill>
            <a:prstDash val="solid"/>
            <a:miter lim="800000"/>
          </a:ln>
        </p:spPr>
        <p:txBody>
          <a:bodyPr rtlCol="0" anchor="t"/>
          <a:lstStyle/>
          <a:p>
            <a:pPr marL="285750" marR="0" lvl="0" indent="-285750" algn="l" defTabSz="914400" rtl="0">
              <a:lnSpc>
                <a:spcPct val="100000"/>
              </a:lnSpc>
              <a:spcBef>
                <a:spcPts val="0"/>
              </a:spcBef>
              <a:spcAft>
                <a:spcPts val="600"/>
              </a:spcAft>
              <a:buClrTx/>
              <a:buSzTx/>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400" b="1">
                <a:latin typeface="微软雅黑"/>
                <a:ea typeface="微软雅黑"/>
              </a:rPr>
              <a:t>品牌传播战略制定与落地路径</a:t>
            </a:r>
            <a:endParaRPr lang="zh-CN" sz="1400" b="1">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基于品牌定位、目标受众，结合外部启发，设计适用于羽之爱的品牌传播方案</a:t>
            </a:r>
            <a:endParaRPr lang="zh-CN" sz="1400">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制定</a:t>
            </a:r>
            <a:r>
              <a:rPr lang="en-US" sz="1400">
                <a:latin typeface="微软雅黑"/>
                <a:ea typeface="微软雅黑"/>
              </a:rPr>
              <a:t>1-3</a:t>
            </a:r>
            <a:r>
              <a:rPr lang="zh-CN" sz="1400">
                <a:latin typeface="微软雅黑"/>
                <a:ea typeface="微软雅黑"/>
              </a:rPr>
              <a:t>年阶段性品牌传播目标、传播主题与相应的高阶传播策略</a:t>
            </a:r>
            <a:endParaRPr lang="en-US" sz="1400">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endParaRPr lang="en-US" sz="1400">
              <a:latin typeface="微软雅黑"/>
              <a:ea typeface="微软雅黑"/>
            </a:endParaRPr>
          </a:p>
          <a:p>
            <a:pPr marL="285750" marR="0" indent="-285750" algn="l" defTabSz="914400" rtl="0">
              <a:lnSpc>
                <a:spcPct val="100000"/>
              </a:lnSpc>
              <a:spcBef>
                <a:spcPts val="0"/>
              </a:spcBef>
              <a:spcAft>
                <a:spcPts val="60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400" b="1">
                <a:latin typeface="微软雅黑"/>
                <a:ea typeface="微软雅黑"/>
              </a:rPr>
              <a:t>共创新商标形象*</a:t>
            </a:r>
            <a:endParaRPr lang="en-US" sz="1400" b="1">
              <a:latin typeface="微软雅黑"/>
              <a:ea typeface="微软雅黑"/>
            </a:endParaRPr>
          </a:p>
          <a:p>
            <a:pPr marL="536575" marR="0" lvl="1" indent="-177800" algn="l" defTabSz="914400" rtl="0">
              <a:lnSpc>
                <a:spcPct val="100000"/>
              </a:lnSpc>
              <a:spcBef>
                <a:spcPts val="0"/>
              </a:spcBef>
              <a:spcAft>
                <a:spcPts val="600"/>
              </a:spcAft>
              <a:buClr>
                <a:prstClr val="black">
                  <a:lumMod val="50000"/>
                  <a:lumOff val="50000"/>
                </a:prstClr>
              </a:buClr>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我们愿意提供支持，与第三方设计师充分沟通品牌新定位，在共创过程中由设计师完成具体的新商标形象设计</a:t>
            </a:r>
            <a:r>
              <a:rPr lang="zh-CN" sz="1400">
                <a:solidFill>
                  <a:srgbClr val="41464B"/>
                </a:solidFill>
                <a:latin typeface="微软雅黑"/>
                <a:ea typeface="微软雅黑"/>
                <a:cs typeface="微软雅黑"/>
              </a:rPr>
              <a:t>（*暂无此安排，后续若时间充裕，另行商议）</a:t>
            </a:r>
            <a:endParaRPr lang="en-US" sz="1400">
              <a:solidFill>
                <a:srgbClr val="FF0000"/>
              </a:solidFill>
              <a:latin typeface="微软雅黑"/>
              <a:ea typeface="微软雅黑"/>
            </a:endParaRPr>
          </a:p>
          <a:p>
            <a:pPr marL="358775" marR="0" lvl="1" indent="0" algn="l"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endParaRPr lang="en-US" sz="1400">
              <a:solidFill>
                <a:srgbClr val="FF0000"/>
              </a:solidFill>
              <a:latin typeface="微软雅黑"/>
              <a:ea typeface="微软雅黑"/>
              <a:cs typeface="Heiti SC Light" panose="02000000000000000000" charset="-122"/>
            </a:endParaRPr>
          </a:p>
        </p:txBody>
      </p:sp>
      <p:sp>
        <p:nvSpPr>
          <p:cNvPr id="14" name="Rectangle 2"/>
          <p:cNvSpPr/>
          <p:nvPr/>
        </p:nvSpPr>
        <p:spPr bwMode="auto">
          <a:xfrm>
            <a:off x="628392" y="5308988"/>
            <a:ext cx="3786792" cy="1072761"/>
          </a:xfrm>
          <a:prstGeom prst="rect">
            <a:avLst/>
          </a:prstGeom>
          <a:solidFill>
            <a:srgbClr val="F2F2F2">
              <a:lumMod val="95000"/>
            </a:srgbClr>
          </a:solidFill>
          <a:ln w="12700" cap="flat" cmpd="sng" algn="ctr">
            <a:noFill/>
            <a:prstDash val="solid"/>
            <a:miter lim="800000"/>
          </a:ln>
        </p:spPr>
        <p:txBody>
          <a:bodyPr rtlCol="0" anchor="t"/>
          <a:lstStyle/>
          <a:p>
            <a:pPr marL="0" marR="0" indent="0" algn="l"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en-US" sz="1200" b="1">
                <a:solidFill>
                  <a:srgbClr val="41464B"/>
                </a:solidFill>
                <a:latin typeface="微软雅黑"/>
                <a:ea typeface="微软雅黑"/>
              </a:rPr>
              <a:t>《</a:t>
            </a:r>
            <a:r>
              <a:rPr lang="zh-CN" sz="1200" b="1">
                <a:solidFill>
                  <a:srgbClr val="41464B"/>
                </a:solidFill>
                <a:latin typeface="微软雅黑"/>
                <a:ea typeface="微软雅黑"/>
              </a:rPr>
              <a:t>羽之爱品牌升级方向假设</a:t>
            </a:r>
            <a:r>
              <a:rPr lang="en-US" sz="1200" b="1">
                <a:solidFill>
                  <a:srgbClr val="41464B"/>
                </a:solidFill>
                <a:latin typeface="微软雅黑"/>
                <a:ea typeface="微软雅黑"/>
              </a:rPr>
              <a:t>》</a:t>
            </a:r>
            <a:endParaRPr>
              <a:solidFill>
                <a:srgbClr val="41464B"/>
              </a:solidFill>
            </a:endParaRPr>
          </a:p>
          <a:p>
            <a:pPr marL="171450" marR="0" lvl="0" indent="-171450" algn="l" defTabSz="914400" rtl="0">
              <a:lnSpc>
                <a:spcPct val="100000"/>
              </a:lnSpc>
              <a:spcBef>
                <a:spcPts val="0"/>
              </a:spcBef>
              <a:spcAft>
                <a:spcPts val="0"/>
              </a:spcAft>
              <a:buClr>
                <a:srgbClr val="898A8B"/>
              </a:buClr>
              <a:buFont typeface="Wingdings" panose="05000000000000000000"/>
              <a:buChar char="ü"/>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羽之爱内部诊断报告*1+3=4</a:t>
            </a:r>
            <a:endParaRPr lang="en-US" sz="1200">
              <a:solidFill>
                <a:srgbClr val="41464B"/>
              </a:solidFill>
              <a:latin typeface="微软雅黑"/>
              <a:ea typeface="微软雅黑"/>
            </a:endParaRPr>
          </a:p>
          <a:p>
            <a:pPr marL="171450" marR="0" lvl="0" indent="-171450" algn="l" defTabSz="914400" rtl="0">
              <a:lnSpc>
                <a:spcPct val="100000"/>
              </a:lnSpc>
              <a:spcBef>
                <a:spcPts val="0"/>
              </a:spcBef>
              <a:spcAft>
                <a:spcPts val="0"/>
              </a:spcAft>
              <a:buClr>
                <a:srgbClr val="898A8B"/>
              </a:buClr>
              <a:buFont typeface="Wingdings" panose="05000000000000000000"/>
              <a:buChar char="ü"/>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受众分析报告*</a:t>
            </a:r>
            <a:r>
              <a:rPr lang="zh-CN" sz="1200" b="0" i="0" u="none" strike="noStrike" cap="none" spc="0">
                <a:solidFill>
                  <a:srgbClr val="41464B"/>
                </a:solidFill>
                <a:latin typeface="微软雅黑"/>
                <a:ea typeface="微软雅黑"/>
                <a:cs typeface="微软雅黑"/>
              </a:rPr>
              <a:t>8+2+3+3=16</a:t>
            </a:r>
            <a:endParaRPr lang="zh-CN" sz="1200" b="0" i="0" u="none" strike="noStrike" cap="none" spc="0">
              <a:solidFill>
                <a:srgbClr val="41464B"/>
              </a:solidFill>
              <a:latin typeface="微软雅黑"/>
              <a:ea typeface="微软雅黑"/>
              <a:cs typeface="微软雅黑"/>
            </a:endParaRPr>
          </a:p>
          <a:p>
            <a:pPr marL="171450" marR="0" lvl="0" indent="-171450" algn="l" defTabSz="914400" rtl="0">
              <a:lnSpc>
                <a:spcPct val="100000"/>
              </a:lnSpc>
              <a:spcBef>
                <a:spcPts val="0"/>
              </a:spcBef>
              <a:spcAft>
                <a:spcPts val="0"/>
              </a:spcAft>
              <a:buClr>
                <a:srgbClr val="898A8B"/>
              </a:buClr>
              <a:buFont typeface="Wingdings" panose="05000000000000000000"/>
              <a:buChar char="ü"/>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行业对标报告*4+3=7</a:t>
            </a:r>
            <a:endParaRPr lang="en-US" sz="1200">
              <a:solidFill>
                <a:srgbClr val="41464B"/>
              </a:solidFill>
              <a:latin typeface="微软雅黑"/>
              <a:ea typeface="微软雅黑"/>
            </a:endParaRPr>
          </a:p>
          <a:p>
            <a:pPr marL="217805" lvl="0"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品牌备选方向</a:t>
            </a:r>
            <a:endParaRPr lang="ca-ES" sz="1200">
              <a:solidFill>
                <a:srgbClr val="41464B"/>
              </a:solidFill>
              <a:latin typeface="微软雅黑"/>
              <a:ea typeface="微软雅黑"/>
            </a:endParaRPr>
          </a:p>
        </p:txBody>
      </p:sp>
      <p:sp>
        <p:nvSpPr>
          <p:cNvPr id="15" name="Rectangle 24"/>
          <p:cNvSpPr/>
          <p:nvPr/>
        </p:nvSpPr>
        <p:spPr bwMode="auto">
          <a:xfrm>
            <a:off x="4466992" y="5308988"/>
            <a:ext cx="3887544" cy="1072761"/>
          </a:xfrm>
          <a:prstGeom prst="rect">
            <a:avLst/>
          </a:prstGeom>
          <a:solidFill>
            <a:srgbClr val="F2F2F2">
              <a:lumMod val="95000"/>
            </a:srgbClr>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a:lnSpc>
                <a:spcPct val="100000"/>
              </a:lnSpc>
              <a:spcBef>
                <a:spcPts val="0"/>
              </a:spcBef>
              <a:spcAft>
                <a:spcPts val="0"/>
              </a:spcAft>
              <a:buClrTx/>
              <a:buSzTx/>
              <a:buFontTx/>
              <a:buNone/>
              <a:defRPr lang="zh-CN" sz="1800" b="0" i="0" u="none" strike="noStrike" cap="none" spc="0">
                <a:solidFill>
                  <a:srgbClr val="1E1E1E"/>
                </a:solidFill>
                <a:latin typeface="Arial" panose="020B0604020202020204"/>
                <a:ea typeface="宋体"/>
                <a:cs typeface="Arial" panose="020B0604020202020204"/>
              </a:defRPr>
            </a:pPr>
            <a:r>
              <a:rPr lang="en-US" sz="1200" b="1" i="0" u="none" strike="noStrike" cap="none" spc="0">
                <a:ln>
                  <a:noFill/>
                </a:ln>
                <a:solidFill>
                  <a:srgbClr val="41464B"/>
                </a:solidFill>
                <a:latin typeface="微软雅黑"/>
                <a:ea typeface="微软雅黑"/>
                <a:cs typeface="Arial" panose="020B0604020202020204"/>
              </a:rPr>
              <a:t>《</a:t>
            </a:r>
            <a:r>
              <a:rPr lang="zh-CN" sz="1200" b="1">
                <a:solidFill>
                  <a:srgbClr val="41464B"/>
                </a:solidFill>
                <a:latin typeface="微软雅黑"/>
                <a:ea typeface="微软雅黑"/>
              </a:rPr>
              <a:t>羽之爱新品牌定位确立</a:t>
            </a:r>
            <a:r>
              <a:rPr lang="en-US" sz="1200" b="1" i="0" u="none" strike="noStrike" cap="none" spc="0">
                <a:ln>
                  <a:noFill/>
                </a:ln>
                <a:solidFill>
                  <a:srgbClr val="41464B"/>
                </a:solidFill>
                <a:latin typeface="微软雅黑"/>
                <a:ea typeface="微软雅黑"/>
                <a:cs typeface="Arial" panose="020B0604020202020204"/>
              </a:rPr>
              <a:t>》</a:t>
            </a:r>
            <a:endParaRPr>
              <a:solidFill>
                <a:srgbClr val="41464B"/>
              </a:solidFill>
            </a:endParaRPr>
          </a:p>
          <a:p>
            <a:pPr marL="217805"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工作坊讨论总结</a:t>
            </a:r>
            <a:endParaRPr lang="en-US" sz="1200">
              <a:solidFill>
                <a:srgbClr val="41464B"/>
              </a:solidFill>
              <a:latin typeface="微软雅黑"/>
              <a:ea typeface="微软雅黑"/>
            </a:endParaRPr>
          </a:p>
          <a:p>
            <a:pPr marL="217805" lvl="0"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b="0" i="0" u="none" strike="noStrike" cap="none" spc="0">
                <a:ln>
                  <a:noFill/>
                </a:ln>
                <a:solidFill>
                  <a:srgbClr val="41464B"/>
                </a:solidFill>
                <a:latin typeface="微软雅黑"/>
                <a:ea typeface="微软雅黑"/>
                <a:cs typeface="Arial" panose="020B0604020202020204"/>
              </a:rPr>
              <a:t>羽之爱品牌定位描述</a:t>
            </a:r>
            <a:endParaRPr lang="en-US" sz="1200" b="0" i="0" u="none" strike="noStrike" cap="none" spc="0">
              <a:ln>
                <a:noFill/>
              </a:ln>
              <a:solidFill>
                <a:srgbClr val="41464B"/>
              </a:solidFill>
              <a:latin typeface="微软雅黑"/>
              <a:ea typeface="微软雅黑"/>
              <a:cs typeface="Arial" panose="020B0604020202020204"/>
            </a:endParaRPr>
          </a:p>
          <a:p>
            <a:pPr marL="217805" lvl="0"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b="0" i="0" u="none" strike="noStrike" cap="none" spc="0">
                <a:ln>
                  <a:noFill/>
                </a:ln>
                <a:solidFill>
                  <a:srgbClr val="41464B"/>
                </a:solidFill>
                <a:latin typeface="微软雅黑"/>
                <a:ea typeface="微软雅黑"/>
                <a:cs typeface="Arial" panose="020B0604020202020204"/>
              </a:rPr>
              <a:t>羽之爱新品牌主张诠释的说明</a:t>
            </a:r>
            <a:endParaRPr lang="en-US" sz="1200" b="0" i="0" u="none" strike="noStrike" cap="none" spc="0">
              <a:ln>
                <a:noFill/>
              </a:ln>
              <a:solidFill>
                <a:srgbClr val="41464B"/>
              </a:solidFill>
              <a:latin typeface="微软雅黑"/>
              <a:ea typeface="微软雅黑"/>
              <a:cs typeface="Arial" panose="020B0604020202020204"/>
            </a:endParaRPr>
          </a:p>
        </p:txBody>
      </p:sp>
      <p:sp>
        <p:nvSpPr>
          <p:cNvPr id="55" name="Rectangle 25"/>
          <p:cNvSpPr/>
          <p:nvPr/>
        </p:nvSpPr>
        <p:spPr bwMode="auto">
          <a:xfrm>
            <a:off x="8417076" y="5308988"/>
            <a:ext cx="3558749" cy="1072761"/>
          </a:xfrm>
          <a:prstGeom prst="rect">
            <a:avLst/>
          </a:prstGeom>
          <a:solidFill>
            <a:srgbClr val="F2F2F2">
              <a:lumMod val="95000"/>
            </a:srgbClr>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indent="0" algn="l"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en-US" sz="1200" b="1">
                <a:solidFill>
                  <a:srgbClr val="41464B"/>
                </a:solidFill>
                <a:latin typeface="微软雅黑"/>
                <a:ea typeface="微软雅黑"/>
              </a:rPr>
              <a:t>《</a:t>
            </a:r>
            <a:r>
              <a:rPr lang="zh-CN" sz="1200" b="1">
                <a:solidFill>
                  <a:srgbClr val="41464B"/>
                </a:solidFill>
                <a:latin typeface="微软雅黑"/>
                <a:ea typeface="微软雅黑"/>
              </a:rPr>
              <a:t>羽之爱新商标落地方案</a:t>
            </a:r>
            <a:r>
              <a:rPr lang="en-US" sz="1200" b="1">
                <a:solidFill>
                  <a:srgbClr val="41464B"/>
                </a:solidFill>
                <a:latin typeface="微软雅黑"/>
                <a:ea typeface="微软雅黑"/>
              </a:rPr>
              <a:t>》</a:t>
            </a:r>
            <a:endParaRPr>
              <a:solidFill>
                <a:srgbClr val="41464B"/>
              </a:solidFill>
            </a:endParaRPr>
          </a:p>
          <a:p>
            <a:pPr marL="217805" lvl="0"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新商标形象和遴选逻辑</a:t>
            </a:r>
            <a:endParaRPr lang="en-US" sz="1200">
              <a:solidFill>
                <a:srgbClr val="41464B"/>
              </a:solidFill>
              <a:latin typeface="微软雅黑"/>
              <a:ea typeface="微软雅黑"/>
            </a:endParaRPr>
          </a:p>
          <a:p>
            <a:pPr marL="217805"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羽之爱新品牌未来</a:t>
            </a:r>
            <a:r>
              <a:rPr lang="en-US" sz="1200">
                <a:solidFill>
                  <a:srgbClr val="41464B"/>
                </a:solidFill>
                <a:latin typeface="微软雅黑"/>
                <a:ea typeface="微软雅黑"/>
              </a:rPr>
              <a:t>1-3</a:t>
            </a:r>
            <a:r>
              <a:rPr lang="zh-CN" sz="1200">
                <a:solidFill>
                  <a:srgbClr val="41464B"/>
                </a:solidFill>
                <a:latin typeface="微软雅黑"/>
                <a:ea typeface="微软雅黑"/>
              </a:rPr>
              <a:t>年传播策略</a:t>
            </a:r>
            <a:endParaRPr lang="en-US" sz="1200">
              <a:solidFill>
                <a:srgbClr val="41464B"/>
              </a:solidFill>
              <a:latin typeface="微软雅黑"/>
              <a:ea typeface="微软雅黑"/>
            </a:endParaRPr>
          </a:p>
          <a:p>
            <a:pPr marL="217805" lvl="0"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新商标设计的落地方案</a:t>
            </a:r>
            <a:endParaRPr lang="ca-ES" sz="1200">
              <a:solidFill>
                <a:srgbClr val="41464B"/>
              </a:solidFill>
              <a:latin typeface="微软雅黑"/>
              <a:ea typeface="微软雅黑"/>
            </a:endParaRPr>
          </a:p>
        </p:txBody>
      </p:sp>
      <p:sp>
        <p:nvSpPr>
          <p:cNvPr id="22" name="文本占位符 5"/>
          <p:cNvSpPr>
            <a:spLocks noGrp="1"/>
          </p:cNvSpPr>
          <p:nvPr>
            <p:ph type="body" sz="quarter" idx="15" hasCustomPrompt="1"/>
          </p:nvPr>
        </p:nvSpPr>
        <p:spPr bwMode="auto">
          <a:prstGeom prst="rect">
            <a:avLst/>
          </a:prstGeom>
        </p:spPr>
        <p:txBody>
          <a:bodyPr/>
          <a:lstStyle/>
          <a:p>
            <a:r>
              <a:rPr lang="zh-CN" sz="1200">
                <a:latin typeface="微软雅黑"/>
                <a:ea typeface="微软雅黑"/>
                <a:cs typeface="微软雅黑"/>
              </a:rPr>
              <a:t>羽之爱品牌规划咨询项目</a:t>
            </a:r>
            <a:endParaRPr lang="zh-CN" sz="1200">
              <a:latin typeface="微软雅黑"/>
              <a:ea typeface="微软雅黑"/>
              <a:cs typeface="微软雅黑"/>
            </a:endParaRPr>
          </a:p>
        </p:txBody>
      </p:sp>
      <p:sp>
        <p:nvSpPr>
          <p:cNvPr id="93" name="Oval 161"/>
          <p:cNvSpPr/>
          <p:nvPr/>
        </p:nvSpPr>
        <p:spPr bwMode="auto">
          <a:xfrm>
            <a:off x="857883" y="1744833"/>
            <a:ext cx="270774" cy="266875"/>
          </a:xfrm>
          <a:prstGeom prst="ellipse">
            <a:avLst/>
          </a:prstGeom>
          <a:solidFill>
            <a:srgbClr val="92D050"/>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sp>
        <p:nvSpPr>
          <p:cNvPr id="95" name="Oval 161"/>
          <p:cNvSpPr/>
          <p:nvPr/>
        </p:nvSpPr>
        <p:spPr bwMode="auto">
          <a:xfrm>
            <a:off x="857883" y="2434113"/>
            <a:ext cx="270774" cy="266875"/>
          </a:xfrm>
          <a:prstGeom prst="ellipse">
            <a:avLst/>
          </a:prstGeom>
          <a:solidFill>
            <a:srgbClr val="92D050"/>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sp>
        <p:nvSpPr>
          <p:cNvPr id="97" name="Oval 161"/>
          <p:cNvSpPr/>
          <p:nvPr/>
        </p:nvSpPr>
        <p:spPr bwMode="auto">
          <a:xfrm>
            <a:off x="857883" y="3362237"/>
            <a:ext cx="270774" cy="266875"/>
          </a:xfrm>
          <a:prstGeom prst="ellipse">
            <a:avLst/>
          </a:prstGeom>
          <a:solidFill>
            <a:srgbClr val="92D050"/>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sp>
        <p:nvSpPr>
          <p:cNvPr id="99" name="Oval 161"/>
          <p:cNvSpPr/>
          <p:nvPr/>
        </p:nvSpPr>
        <p:spPr bwMode="auto">
          <a:xfrm>
            <a:off x="857883" y="4075637"/>
            <a:ext cx="270774" cy="266875"/>
          </a:xfrm>
          <a:prstGeom prst="ellipse">
            <a:avLst/>
          </a:prstGeom>
          <a:solidFill>
            <a:srgbClr val="4DA8EE">
              <a:alpha val="100000"/>
            </a:srgbClr>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grpSp>
        <p:nvGrpSpPr>
          <p:cNvPr id="36" name="组合 35"/>
          <p:cNvGrpSpPr/>
          <p:nvPr/>
        </p:nvGrpSpPr>
        <p:grpSpPr bwMode="auto">
          <a:xfrm>
            <a:off x="3271375" y="5475863"/>
            <a:ext cx="782626" cy="747136"/>
            <a:chOff x="0" y="0"/>
            <a:chExt cx="782626" cy="747136"/>
          </a:xfrm>
        </p:grpSpPr>
        <p:sp>
          <p:nvSpPr>
            <p:cNvPr id="102" name="椭圆 9"/>
            <p:cNvSpPr/>
            <p:nvPr/>
          </p:nvSpPr>
          <p:spPr bwMode="auto">
            <a:xfrm>
              <a:off x="0" y="0"/>
              <a:ext cx="782626" cy="747136"/>
            </a:xfrm>
            <a:prstGeom prst="ellipse">
              <a:avLst/>
            </a:prstGeom>
            <a:solidFill>
              <a:srgbClr val="7EC8E4"/>
            </a:solidFill>
            <a:ln w="12700" cap="flat" cmpd="sng" algn="ctr">
              <a:noFill/>
              <a:prstDash val="solid"/>
              <a:miter lim="800000"/>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zh-CN"/>
            </a:p>
          </p:txBody>
        </p:sp>
        <p:sp>
          <p:nvSpPr>
            <p:cNvPr id="103" name="Freeform 146"/>
            <p:cNvSpPr/>
            <p:nvPr/>
          </p:nvSpPr>
          <p:spPr bwMode="auto">
            <a:xfrm>
              <a:off x="145149" y="220813"/>
              <a:ext cx="492328" cy="305508"/>
            </a:xfrm>
            <a:custGeom>
              <a:avLst/>
              <a:gdLst>
                <a:gd name="connsiteX0" fmla="*/ 518910 w 1039408"/>
                <a:gd name="connsiteY0" fmla="*/ 390436 h 651892"/>
                <a:gd name="connsiteX1" fmla="*/ 844675 w 1039408"/>
                <a:gd name="connsiteY1" fmla="*/ 637714 h 651892"/>
                <a:gd name="connsiteX2" fmla="*/ 843626 w 1039408"/>
                <a:gd name="connsiteY2" fmla="*/ 645622 h 651892"/>
                <a:gd name="connsiteX3" fmla="*/ 194194 w 1039408"/>
                <a:gd name="connsiteY3" fmla="*/ 645622 h 651892"/>
                <a:gd name="connsiteX4" fmla="*/ 193144 w 1039408"/>
                <a:gd name="connsiteY4" fmla="*/ 637714 h 651892"/>
                <a:gd name="connsiteX5" fmla="*/ 518910 w 1039408"/>
                <a:gd name="connsiteY5" fmla="*/ 390436 h 651892"/>
                <a:gd name="connsiteX6" fmla="*/ 677116 w 1039408"/>
                <a:gd name="connsiteY6" fmla="*/ 40669 h 651892"/>
                <a:gd name="connsiteX7" fmla="*/ 928659 w 1039408"/>
                <a:gd name="connsiteY7" fmla="*/ 40669 h 651892"/>
                <a:gd name="connsiteX8" fmla="*/ 928659 w 1039408"/>
                <a:gd name="connsiteY8" fmla="*/ 453020 h 651892"/>
                <a:gd name="connsiteX9" fmla="*/ 929007 w 1039408"/>
                <a:gd name="connsiteY9" fmla="*/ 453020 h 651892"/>
                <a:gd name="connsiteX10" fmla="*/ 1039408 w 1039408"/>
                <a:gd name="connsiteY10" fmla="*/ 651892 h 651892"/>
                <a:gd name="connsiteX11" fmla="*/ 876492 w 1039408"/>
                <a:gd name="connsiteY11" fmla="*/ 651892 h 651892"/>
                <a:gd name="connsiteX12" fmla="*/ 876679 w 1039408"/>
                <a:gd name="connsiteY12" fmla="*/ 650484 h 651892"/>
                <a:gd name="connsiteX13" fmla="*/ 871536 w 1039408"/>
                <a:gd name="connsiteY13" fmla="*/ 611758 h 651892"/>
                <a:gd name="connsiteX14" fmla="*/ 952362 w 1039408"/>
                <a:gd name="connsiteY14" fmla="*/ 611758 h 651892"/>
                <a:gd name="connsiteX15" fmla="*/ 883268 w 1039408"/>
                <a:gd name="connsiteY15" fmla="*/ 487294 h 651892"/>
                <a:gd name="connsiteX16" fmla="*/ 803007 w 1039408"/>
                <a:gd name="connsiteY16" fmla="*/ 487294 h 651892"/>
                <a:gd name="connsiteX17" fmla="*/ 772124 w 1039408"/>
                <a:gd name="connsiteY17" fmla="*/ 458881 h 651892"/>
                <a:gd name="connsiteX18" fmla="*/ 728350 w 1039408"/>
                <a:gd name="connsiteY18" fmla="*/ 431466 h 651892"/>
                <a:gd name="connsiteX19" fmla="*/ 872831 w 1039408"/>
                <a:gd name="connsiteY19" fmla="*/ 431466 h 651892"/>
                <a:gd name="connsiteX20" fmla="*/ 872831 w 1039408"/>
                <a:gd name="connsiteY20" fmla="*/ 96497 h 651892"/>
                <a:gd name="connsiteX21" fmla="*/ 701492 w 1039408"/>
                <a:gd name="connsiteY21" fmla="*/ 96497 h 651892"/>
                <a:gd name="connsiteX22" fmla="*/ 695822 w 1039408"/>
                <a:gd name="connsiteY22" fmla="*/ 68414 h 651892"/>
                <a:gd name="connsiteX23" fmla="*/ 111446 w 1039408"/>
                <a:gd name="connsiteY23" fmla="*/ 40669 h 651892"/>
                <a:gd name="connsiteX24" fmla="*/ 362296 w 1039408"/>
                <a:gd name="connsiteY24" fmla="*/ 40669 h 651892"/>
                <a:gd name="connsiteX25" fmla="*/ 343590 w 1039408"/>
                <a:gd name="connsiteY25" fmla="*/ 68414 h 651892"/>
                <a:gd name="connsiteX26" fmla="*/ 337920 w 1039408"/>
                <a:gd name="connsiteY26" fmla="*/ 96497 h 651892"/>
                <a:gd name="connsiteX27" fmla="*/ 167274 w 1039408"/>
                <a:gd name="connsiteY27" fmla="*/ 96497 h 651892"/>
                <a:gd name="connsiteX28" fmla="*/ 167274 w 1039408"/>
                <a:gd name="connsiteY28" fmla="*/ 431466 h 651892"/>
                <a:gd name="connsiteX29" fmla="*/ 311060 w 1039408"/>
                <a:gd name="connsiteY29" fmla="*/ 431466 h 651892"/>
                <a:gd name="connsiteX30" fmla="*/ 267286 w 1039408"/>
                <a:gd name="connsiteY30" fmla="*/ 458881 h 651892"/>
                <a:gd name="connsiteX31" fmla="*/ 236402 w 1039408"/>
                <a:gd name="connsiteY31" fmla="*/ 487294 h 651892"/>
                <a:gd name="connsiteX32" fmla="*/ 156140 w 1039408"/>
                <a:gd name="connsiteY32" fmla="*/ 487294 h 651892"/>
                <a:gd name="connsiteX33" fmla="*/ 87046 w 1039408"/>
                <a:gd name="connsiteY33" fmla="*/ 611758 h 651892"/>
                <a:gd name="connsiteX34" fmla="*/ 167873 w 1039408"/>
                <a:gd name="connsiteY34" fmla="*/ 611758 h 651892"/>
                <a:gd name="connsiteX35" fmla="*/ 162730 w 1039408"/>
                <a:gd name="connsiteY35" fmla="*/ 650484 h 651892"/>
                <a:gd name="connsiteX36" fmla="*/ 162917 w 1039408"/>
                <a:gd name="connsiteY36" fmla="*/ 651892 h 651892"/>
                <a:gd name="connsiteX37" fmla="*/ 0 w 1039408"/>
                <a:gd name="connsiteY37" fmla="*/ 651892 h 651892"/>
                <a:gd name="connsiteX38" fmla="*/ 110401 w 1039408"/>
                <a:gd name="connsiteY38" fmla="*/ 453020 h 651892"/>
                <a:gd name="connsiteX39" fmla="*/ 111446 w 1039408"/>
                <a:gd name="connsiteY39" fmla="*/ 453020 h 651892"/>
                <a:gd name="connsiteX40" fmla="*/ 518911 w 1039408"/>
                <a:gd name="connsiteY40" fmla="*/ 0 h 651892"/>
                <a:gd name="connsiteX41" fmla="*/ 693337 w 1039408"/>
                <a:gd name="connsiteY41" fmla="*/ 174426 h 651892"/>
                <a:gd name="connsiteX42" fmla="*/ 518911 w 1039408"/>
                <a:gd name="connsiteY42" fmla="*/ 348852 h 651892"/>
                <a:gd name="connsiteX43" fmla="*/ 344485 w 1039408"/>
                <a:gd name="connsiteY43" fmla="*/ 174426 h 651892"/>
                <a:gd name="connsiteX44" fmla="*/ 518911 w 1039408"/>
                <a:gd name="connsiteY44" fmla="*/ 0 h 651892"/>
              </a:gdLst>
              <a:ahLst/>
              <a:cxnLst/>
              <a:rect l="l" t="t" r="r" b="b"/>
              <a:pathLst>
                <a:path w="1039408" h="651892" extrusionOk="0">
                  <a:moveTo>
                    <a:pt x="518910" y="390436"/>
                  </a:moveTo>
                  <a:cubicBezTo>
                    <a:pt x="698825" y="390436"/>
                    <a:pt x="844675" y="501147"/>
                    <a:pt x="844675" y="637714"/>
                  </a:cubicBezTo>
                  <a:lnTo>
                    <a:pt x="843626" y="645622"/>
                  </a:lnTo>
                  <a:lnTo>
                    <a:pt x="194194" y="645622"/>
                  </a:lnTo>
                  <a:lnTo>
                    <a:pt x="193144" y="637714"/>
                  </a:lnTo>
                  <a:cubicBezTo>
                    <a:pt x="193144" y="501147"/>
                    <a:pt x="338994" y="390436"/>
                    <a:pt x="518910" y="390436"/>
                  </a:cubicBezTo>
                  <a:close/>
                  <a:moveTo>
                    <a:pt x="677116" y="40669"/>
                  </a:moveTo>
                  <a:lnTo>
                    <a:pt x="928659" y="40669"/>
                  </a:lnTo>
                  <a:lnTo>
                    <a:pt x="928659" y="453020"/>
                  </a:lnTo>
                  <a:lnTo>
                    <a:pt x="929007" y="453020"/>
                  </a:lnTo>
                  <a:lnTo>
                    <a:pt x="1039408" y="651892"/>
                  </a:lnTo>
                  <a:lnTo>
                    <a:pt x="876492" y="651892"/>
                  </a:lnTo>
                  <a:lnTo>
                    <a:pt x="876679" y="650484"/>
                  </a:lnTo>
                  <a:lnTo>
                    <a:pt x="871536" y="611758"/>
                  </a:lnTo>
                  <a:lnTo>
                    <a:pt x="952362" y="611758"/>
                  </a:lnTo>
                  <a:lnTo>
                    <a:pt x="883268" y="487294"/>
                  </a:lnTo>
                  <a:lnTo>
                    <a:pt x="803007" y="487294"/>
                  </a:lnTo>
                  <a:lnTo>
                    <a:pt x="772124" y="458881"/>
                  </a:lnTo>
                  <a:lnTo>
                    <a:pt x="728350" y="431466"/>
                  </a:lnTo>
                  <a:lnTo>
                    <a:pt x="872831" y="431466"/>
                  </a:lnTo>
                  <a:lnTo>
                    <a:pt x="872831" y="96497"/>
                  </a:lnTo>
                  <a:lnTo>
                    <a:pt x="701492" y="96497"/>
                  </a:lnTo>
                  <a:lnTo>
                    <a:pt x="695822" y="68414"/>
                  </a:lnTo>
                  <a:close/>
                  <a:moveTo>
                    <a:pt x="111446" y="40669"/>
                  </a:moveTo>
                  <a:lnTo>
                    <a:pt x="362296" y="40669"/>
                  </a:lnTo>
                  <a:lnTo>
                    <a:pt x="343590" y="68414"/>
                  </a:lnTo>
                  <a:lnTo>
                    <a:pt x="337920" y="96497"/>
                  </a:lnTo>
                  <a:lnTo>
                    <a:pt x="167274" y="96497"/>
                  </a:lnTo>
                  <a:lnTo>
                    <a:pt x="167274" y="431466"/>
                  </a:lnTo>
                  <a:lnTo>
                    <a:pt x="311060" y="431466"/>
                  </a:lnTo>
                  <a:lnTo>
                    <a:pt x="267286" y="458881"/>
                  </a:lnTo>
                  <a:lnTo>
                    <a:pt x="236402" y="487294"/>
                  </a:lnTo>
                  <a:lnTo>
                    <a:pt x="156140" y="487294"/>
                  </a:lnTo>
                  <a:lnTo>
                    <a:pt x="87046" y="611758"/>
                  </a:lnTo>
                  <a:lnTo>
                    <a:pt x="167873" y="611758"/>
                  </a:lnTo>
                  <a:lnTo>
                    <a:pt x="162730" y="650484"/>
                  </a:lnTo>
                  <a:lnTo>
                    <a:pt x="162917" y="651892"/>
                  </a:lnTo>
                  <a:lnTo>
                    <a:pt x="0" y="651892"/>
                  </a:lnTo>
                  <a:lnTo>
                    <a:pt x="110401" y="453020"/>
                  </a:lnTo>
                  <a:lnTo>
                    <a:pt x="111446" y="453020"/>
                  </a:lnTo>
                  <a:close/>
                  <a:moveTo>
                    <a:pt x="518911" y="0"/>
                  </a:moveTo>
                  <a:cubicBezTo>
                    <a:pt x="615244" y="0"/>
                    <a:pt x="693337" y="78093"/>
                    <a:pt x="693337" y="174426"/>
                  </a:cubicBezTo>
                  <a:cubicBezTo>
                    <a:pt x="693337" y="270759"/>
                    <a:pt x="615244" y="348852"/>
                    <a:pt x="518911" y="348852"/>
                  </a:cubicBezTo>
                  <a:cubicBezTo>
                    <a:pt x="422578" y="348852"/>
                    <a:pt x="344485" y="270759"/>
                    <a:pt x="344485" y="174426"/>
                  </a:cubicBezTo>
                  <a:cubicBezTo>
                    <a:pt x="344485" y="78093"/>
                    <a:pt x="422578" y="0"/>
                    <a:pt x="518911" y="0"/>
                  </a:cubicBezTo>
                  <a:close/>
                </a:path>
              </a:pathLst>
            </a:custGeom>
            <a:solidFill>
              <a:srgbClr val="FFFFFF"/>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400">
                <a:solidFill>
                  <a:srgbClr val="000000"/>
                </a:solidFill>
                <a:latin typeface="Arial" panose="020B0604020202020204"/>
                <a:cs typeface="Arial" panose="020B0604020202020204"/>
              </a:endParaRPr>
            </a:p>
          </p:txBody>
        </p:sp>
      </p:grpSp>
      <p:grpSp>
        <p:nvGrpSpPr>
          <p:cNvPr id="37" name="组合 36"/>
          <p:cNvGrpSpPr/>
          <p:nvPr/>
        </p:nvGrpSpPr>
        <p:grpSpPr bwMode="auto">
          <a:xfrm>
            <a:off x="7145043" y="5471800"/>
            <a:ext cx="782626" cy="747136"/>
            <a:chOff x="0" y="0"/>
            <a:chExt cx="782626" cy="747136"/>
          </a:xfrm>
        </p:grpSpPr>
        <p:sp>
          <p:nvSpPr>
            <p:cNvPr id="104" name="椭圆 12"/>
            <p:cNvSpPr/>
            <p:nvPr/>
          </p:nvSpPr>
          <p:spPr bwMode="auto">
            <a:xfrm>
              <a:off x="0" y="0"/>
              <a:ext cx="782626" cy="747136"/>
            </a:xfrm>
            <a:prstGeom prst="ellipse">
              <a:avLst/>
            </a:prstGeom>
            <a:solidFill>
              <a:srgbClr val="7EC8E4"/>
            </a:solidFill>
            <a:ln w="12700" cap="flat" cmpd="sng" algn="ctr">
              <a:noFill/>
              <a:prstDash val="solid"/>
              <a:miter lim="800000"/>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zh-CN"/>
            </a:p>
          </p:txBody>
        </p:sp>
        <p:sp>
          <p:nvSpPr>
            <p:cNvPr id="105" name="Freeform 169"/>
            <p:cNvSpPr/>
            <p:nvPr/>
          </p:nvSpPr>
          <p:spPr bwMode="auto">
            <a:xfrm>
              <a:off x="114365" y="159247"/>
              <a:ext cx="552317" cy="502001"/>
            </a:xfrm>
            <a:custGeom>
              <a:avLst/>
              <a:gdLst>
                <a:gd name="connsiteX0" fmla="*/ 508190 w 924254"/>
                <a:gd name="connsiteY0" fmla="*/ 632730 h 906374"/>
                <a:gd name="connsiteX1" fmla="*/ 564548 w 924254"/>
                <a:gd name="connsiteY1" fmla="*/ 689088 h 906374"/>
                <a:gd name="connsiteX2" fmla="*/ 508190 w 924254"/>
                <a:gd name="connsiteY2" fmla="*/ 745446 h 906374"/>
                <a:gd name="connsiteX3" fmla="*/ 451832 w 924254"/>
                <a:gd name="connsiteY3" fmla="*/ 689088 h 906374"/>
                <a:gd name="connsiteX4" fmla="*/ 508190 w 924254"/>
                <a:gd name="connsiteY4" fmla="*/ 632730 h 906374"/>
                <a:gd name="connsiteX5" fmla="*/ 508190 w 924254"/>
                <a:gd name="connsiteY5" fmla="*/ 575058 h 906374"/>
                <a:gd name="connsiteX6" fmla="*/ 354974 w 924254"/>
                <a:gd name="connsiteY6" fmla="*/ 728274 h 906374"/>
                <a:gd name="connsiteX7" fmla="*/ 399850 w 924254"/>
                <a:gd name="connsiteY7" fmla="*/ 836614 h 906374"/>
                <a:gd name="connsiteX8" fmla="*/ 402591 w 924254"/>
                <a:gd name="connsiteY8" fmla="*/ 838876 h 906374"/>
                <a:gd name="connsiteX9" fmla="*/ 402598 w 924254"/>
                <a:gd name="connsiteY9" fmla="*/ 838868 h 906374"/>
                <a:gd name="connsiteX10" fmla="*/ 402954 w 924254"/>
                <a:gd name="connsiteY10" fmla="*/ 838629 h 906374"/>
                <a:gd name="connsiteX11" fmla="*/ 405072 w 924254"/>
                <a:gd name="connsiteY11" fmla="*/ 822677 h 906374"/>
                <a:gd name="connsiteX12" fmla="*/ 508190 w 924254"/>
                <a:gd name="connsiteY12" fmla="*/ 758882 h 906374"/>
                <a:gd name="connsiteX13" fmla="*/ 611308 w 924254"/>
                <a:gd name="connsiteY13" fmla="*/ 822677 h 906374"/>
                <a:gd name="connsiteX14" fmla="*/ 613427 w 924254"/>
                <a:gd name="connsiteY14" fmla="*/ 838629 h 906374"/>
                <a:gd name="connsiteX15" fmla="*/ 613782 w 924254"/>
                <a:gd name="connsiteY15" fmla="*/ 838868 h 906374"/>
                <a:gd name="connsiteX16" fmla="*/ 613789 w 924254"/>
                <a:gd name="connsiteY16" fmla="*/ 838876 h 906374"/>
                <a:gd name="connsiteX17" fmla="*/ 616530 w 924254"/>
                <a:gd name="connsiteY17" fmla="*/ 836614 h 906374"/>
                <a:gd name="connsiteX18" fmla="*/ 661406 w 924254"/>
                <a:gd name="connsiteY18" fmla="*/ 728274 h 906374"/>
                <a:gd name="connsiteX19" fmla="*/ 508190 w 924254"/>
                <a:gd name="connsiteY19" fmla="*/ 575058 h 906374"/>
                <a:gd name="connsiteX20" fmla="*/ 175736 w 924254"/>
                <a:gd name="connsiteY20" fmla="*/ 313207 h 906374"/>
                <a:gd name="connsiteX21" fmla="*/ 231346 w 924254"/>
                <a:gd name="connsiteY21" fmla="*/ 368817 h 906374"/>
                <a:gd name="connsiteX22" fmla="*/ 175736 w 924254"/>
                <a:gd name="connsiteY22" fmla="*/ 424427 h 906374"/>
                <a:gd name="connsiteX23" fmla="*/ 120126 w 924254"/>
                <a:gd name="connsiteY23" fmla="*/ 368817 h 906374"/>
                <a:gd name="connsiteX24" fmla="*/ 175736 w 924254"/>
                <a:gd name="connsiteY24" fmla="*/ 313207 h 906374"/>
                <a:gd name="connsiteX25" fmla="*/ 175736 w 924254"/>
                <a:gd name="connsiteY25" fmla="*/ 256301 h 906374"/>
                <a:gd name="connsiteX26" fmla="*/ 24554 w 924254"/>
                <a:gd name="connsiteY26" fmla="*/ 407483 h 906374"/>
                <a:gd name="connsiteX27" fmla="*/ 68834 w 924254"/>
                <a:gd name="connsiteY27" fmla="*/ 514384 h 906374"/>
                <a:gd name="connsiteX28" fmla="*/ 71539 w 924254"/>
                <a:gd name="connsiteY28" fmla="*/ 516616 h 906374"/>
                <a:gd name="connsiteX29" fmla="*/ 71546 w 924254"/>
                <a:gd name="connsiteY29" fmla="*/ 516608 h 906374"/>
                <a:gd name="connsiteX30" fmla="*/ 71896 w 924254"/>
                <a:gd name="connsiteY30" fmla="*/ 516372 h 906374"/>
                <a:gd name="connsiteX31" fmla="*/ 73987 w 924254"/>
                <a:gd name="connsiteY31" fmla="*/ 500632 h 906374"/>
                <a:gd name="connsiteX32" fmla="*/ 175736 w 924254"/>
                <a:gd name="connsiteY32" fmla="*/ 437684 h 906374"/>
                <a:gd name="connsiteX33" fmla="*/ 277485 w 924254"/>
                <a:gd name="connsiteY33" fmla="*/ 500632 h 906374"/>
                <a:gd name="connsiteX34" fmla="*/ 279575 w 924254"/>
                <a:gd name="connsiteY34" fmla="*/ 516372 h 906374"/>
                <a:gd name="connsiteX35" fmla="*/ 279925 w 924254"/>
                <a:gd name="connsiteY35" fmla="*/ 516608 h 906374"/>
                <a:gd name="connsiteX36" fmla="*/ 279932 w 924254"/>
                <a:gd name="connsiteY36" fmla="*/ 516616 h 906374"/>
                <a:gd name="connsiteX37" fmla="*/ 282637 w 924254"/>
                <a:gd name="connsiteY37" fmla="*/ 514384 h 906374"/>
                <a:gd name="connsiteX38" fmla="*/ 326917 w 924254"/>
                <a:gd name="connsiteY38" fmla="*/ 407483 h 906374"/>
                <a:gd name="connsiteX39" fmla="*/ 175736 w 924254"/>
                <a:gd name="connsiteY39" fmla="*/ 256301 h 906374"/>
                <a:gd name="connsiteX40" fmla="*/ 691331 w 924254"/>
                <a:gd name="connsiteY40" fmla="*/ 107969 h 906374"/>
                <a:gd name="connsiteX41" fmla="*/ 765037 w 924254"/>
                <a:gd name="connsiteY41" fmla="*/ 181675 h 906374"/>
                <a:gd name="connsiteX42" fmla="*/ 691331 w 924254"/>
                <a:gd name="connsiteY42" fmla="*/ 255381 h 906374"/>
                <a:gd name="connsiteX43" fmla="*/ 617625 w 924254"/>
                <a:gd name="connsiteY43" fmla="*/ 181675 h 906374"/>
                <a:gd name="connsiteX44" fmla="*/ 691331 w 924254"/>
                <a:gd name="connsiteY44" fmla="*/ 107969 h 906374"/>
                <a:gd name="connsiteX45" fmla="*/ 691331 w 924254"/>
                <a:gd name="connsiteY45" fmla="*/ 32544 h 906374"/>
                <a:gd name="connsiteX46" fmla="*/ 490951 w 924254"/>
                <a:gd name="connsiteY46" fmla="*/ 232923 h 906374"/>
                <a:gd name="connsiteX47" fmla="*/ 549641 w 924254"/>
                <a:gd name="connsiteY47" fmla="*/ 374613 h 906374"/>
                <a:gd name="connsiteX48" fmla="*/ 553226 w 924254"/>
                <a:gd name="connsiteY48" fmla="*/ 377571 h 906374"/>
                <a:gd name="connsiteX49" fmla="*/ 553235 w 924254"/>
                <a:gd name="connsiteY49" fmla="*/ 377560 h 906374"/>
                <a:gd name="connsiteX50" fmla="*/ 553700 w 924254"/>
                <a:gd name="connsiteY50" fmla="*/ 377248 h 906374"/>
                <a:gd name="connsiteX51" fmla="*/ 556470 w 924254"/>
                <a:gd name="connsiteY51" fmla="*/ 356386 h 906374"/>
                <a:gd name="connsiteX52" fmla="*/ 691331 w 924254"/>
                <a:gd name="connsiteY52" fmla="*/ 272953 h 906374"/>
                <a:gd name="connsiteX53" fmla="*/ 826191 w 924254"/>
                <a:gd name="connsiteY53" fmla="*/ 356386 h 906374"/>
                <a:gd name="connsiteX54" fmla="*/ 828962 w 924254"/>
                <a:gd name="connsiteY54" fmla="*/ 377248 h 906374"/>
                <a:gd name="connsiteX55" fmla="*/ 829426 w 924254"/>
                <a:gd name="connsiteY55" fmla="*/ 377560 h 906374"/>
                <a:gd name="connsiteX56" fmla="*/ 829435 w 924254"/>
                <a:gd name="connsiteY56" fmla="*/ 377571 h 906374"/>
                <a:gd name="connsiteX57" fmla="*/ 833020 w 924254"/>
                <a:gd name="connsiteY57" fmla="*/ 374613 h 906374"/>
                <a:gd name="connsiteX58" fmla="*/ 891710 w 924254"/>
                <a:gd name="connsiteY58" fmla="*/ 232923 h 906374"/>
                <a:gd name="connsiteX59" fmla="*/ 691331 w 924254"/>
                <a:gd name="connsiteY59" fmla="*/ 32544 h 906374"/>
                <a:gd name="connsiteX60" fmla="*/ 691331 w 924254"/>
                <a:gd name="connsiteY60" fmla="*/ 0 h 906374"/>
                <a:gd name="connsiteX61" fmla="*/ 924254 w 924254"/>
                <a:gd name="connsiteY61" fmla="*/ 232923 h 906374"/>
                <a:gd name="connsiteX62" fmla="*/ 856033 w 924254"/>
                <a:gd name="connsiteY62" fmla="*/ 397625 h 906374"/>
                <a:gd name="connsiteX63" fmla="*/ 831151 w 924254"/>
                <a:gd name="connsiteY63" fmla="*/ 418155 h 906374"/>
                <a:gd name="connsiteX64" fmla="*/ 829426 w 924254"/>
                <a:gd name="connsiteY64" fmla="*/ 420185 h 906374"/>
                <a:gd name="connsiteX65" fmla="*/ 825434 w 924254"/>
                <a:gd name="connsiteY65" fmla="*/ 422872 h 906374"/>
                <a:gd name="connsiteX66" fmla="*/ 821560 w 924254"/>
                <a:gd name="connsiteY66" fmla="*/ 426067 h 906374"/>
                <a:gd name="connsiteX67" fmla="*/ 817041 w 924254"/>
                <a:gd name="connsiteY67" fmla="*/ 428520 h 906374"/>
                <a:gd name="connsiteX68" fmla="*/ 815608 w 924254"/>
                <a:gd name="connsiteY68" fmla="*/ 429485 h 906374"/>
                <a:gd name="connsiteX69" fmla="*/ 813740 w 924254"/>
                <a:gd name="connsiteY69" fmla="*/ 430312 h 906374"/>
                <a:gd name="connsiteX70" fmla="*/ 781995 w 924254"/>
                <a:gd name="connsiteY70" fmla="*/ 447543 h 906374"/>
                <a:gd name="connsiteX71" fmla="*/ 691331 w 924254"/>
                <a:gd name="connsiteY71" fmla="*/ 465847 h 906374"/>
                <a:gd name="connsiteX72" fmla="*/ 657210 w 924254"/>
                <a:gd name="connsiteY72" fmla="*/ 458958 h 906374"/>
                <a:gd name="connsiteX73" fmla="*/ 591492 w 924254"/>
                <a:gd name="connsiteY73" fmla="*/ 573594 h 906374"/>
                <a:gd name="connsiteX74" fmla="*/ 634126 w 924254"/>
                <a:gd name="connsiteY74" fmla="*/ 602338 h 906374"/>
                <a:gd name="connsiteX75" fmla="*/ 686290 w 924254"/>
                <a:gd name="connsiteY75" fmla="*/ 728274 h 906374"/>
                <a:gd name="connsiteX76" fmla="*/ 634126 w 924254"/>
                <a:gd name="connsiteY76" fmla="*/ 854210 h 906374"/>
                <a:gd name="connsiteX77" fmla="*/ 615101 w 924254"/>
                <a:gd name="connsiteY77" fmla="*/ 869907 h 906374"/>
                <a:gd name="connsiteX78" fmla="*/ 613782 w 924254"/>
                <a:gd name="connsiteY78" fmla="*/ 871459 h 906374"/>
                <a:gd name="connsiteX79" fmla="*/ 610729 w 924254"/>
                <a:gd name="connsiteY79" fmla="*/ 873514 h 906374"/>
                <a:gd name="connsiteX80" fmla="*/ 607767 w 924254"/>
                <a:gd name="connsiteY80" fmla="*/ 875958 h 906374"/>
                <a:gd name="connsiteX81" fmla="*/ 604312 w 924254"/>
                <a:gd name="connsiteY81" fmla="*/ 877833 h 906374"/>
                <a:gd name="connsiteX82" fmla="*/ 603216 w 924254"/>
                <a:gd name="connsiteY82" fmla="*/ 878571 h 906374"/>
                <a:gd name="connsiteX83" fmla="*/ 601788 w 924254"/>
                <a:gd name="connsiteY83" fmla="*/ 879203 h 906374"/>
                <a:gd name="connsiteX84" fmla="*/ 577515 w 924254"/>
                <a:gd name="connsiteY84" fmla="*/ 892378 h 906374"/>
                <a:gd name="connsiteX85" fmla="*/ 508190 w 924254"/>
                <a:gd name="connsiteY85" fmla="*/ 906374 h 906374"/>
                <a:gd name="connsiteX86" fmla="*/ 438865 w 924254"/>
                <a:gd name="connsiteY86" fmla="*/ 892378 h 906374"/>
                <a:gd name="connsiteX87" fmla="*/ 414592 w 924254"/>
                <a:gd name="connsiteY87" fmla="*/ 879203 h 906374"/>
                <a:gd name="connsiteX88" fmla="*/ 413164 w 924254"/>
                <a:gd name="connsiteY88" fmla="*/ 878571 h 906374"/>
                <a:gd name="connsiteX89" fmla="*/ 412068 w 924254"/>
                <a:gd name="connsiteY89" fmla="*/ 877833 h 906374"/>
                <a:gd name="connsiteX90" fmla="*/ 408613 w 924254"/>
                <a:gd name="connsiteY90" fmla="*/ 875958 h 906374"/>
                <a:gd name="connsiteX91" fmla="*/ 405651 w 924254"/>
                <a:gd name="connsiteY91" fmla="*/ 873514 h 906374"/>
                <a:gd name="connsiteX92" fmla="*/ 402598 w 924254"/>
                <a:gd name="connsiteY92" fmla="*/ 871459 h 906374"/>
                <a:gd name="connsiteX93" fmla="*/ 401279 w 924254"/>
                <a:gd name="connsiteY93" fmla="*/ 869907 h 906374"/>
                <a:gd name="connsiteX94" fmla="*/ 382254 w 924254"/>
                <a:gd name="connsiteY94" fmla="*/ 854210 h 906374"/>
                <a:gd name="connsiteX95" fmla="*/ 330090 w 924254"/>
                <a:gd name="connsiteY95" fmla="*/ 728274 h 906374"/>
                <a:gd name="connsiteX96" fmla="*/ 344086 w 924254"/>
                <a:gd name="connsiteY96" fmla="*/ 658950 h 906374"/>
                <a:gd name="connsiteX97" fmla="*/ 355302 w 924254"/>
                <a:gd name="connsiteY97" fmla="*/ 642314 h 906374"/>
                <a:gd name="connsiteX98" fmla="*/ 247836 w 924254"/>
                <a:gd name="connsiteY98" fmla="*/ 567402 h 906374"/>
                <a:gd name="connsiteX99" fmla="*/ 244140 w 924254"/>
                <a:gd name="connsiteY99" fmla="*/ 569408 h 906374"/>
                <a:gd name="connsiteX100" fmla="*/ 175736 w 924254"/>
                <a:gd name="connsiteY100" fmla="*/ 583218 h 906374"/>
                <a:gd name="connsiteX101" fmla="*/ 107331 w 924254"/>
                <a:gd name="connsiteY101" fmla="*/ 569408 h 906374"/>
                <a:gd name="connsiteX102" fmla="*/ 83381 w 924254"/>
                <a:gd name="connsiteY102" fmla="*/ 556408 h 906374"/>
                <a:gd name="connsiteX103" fmla="*/ 81972 w 924254"/>
                <a:gd name="connsiteY103" fmla="*/ 555784 h 906374"/>
                <a:gd name="connsiteX104" fmla="*/ 80890 w 924254"/>
                <a:gd name="connsiteY104" fmla="*/ 555056 h 906374"/>
                <a:gd name="connsiteX105" fmla="*/ 77480 w 924254"/>
                <a:gd name="connsiteY105" fmla="*/ 553206 h 906374"/>
                <a:gd name="connsiteX106" fmla="*/ 74558 w 924254"/>
                <a:gd name="connsiteY106" fmla="*/ 550794 h 906374"/>
                <a:gd name="connsiteX107" fmla="*/ 71546 w 924254"/>
                <a:gd name="connsiteY107" fmla="*/ 548767 h 906374"/>
                <a:gd name="connsiteX108" fmla="*/ 70244 w 924254"/>
                <a:gd name="connsiteY108" fmla="*/ 547235 h 906374"/>
                <a:gd name="connsiteX109" fmla="*/ 51471 w 924254"/>
                <a:gd name="connsiteY109" fmla="*/ 531747 h 906374"/>
                <a:gd name="connsiteX110" fmla="*/ 0 w 924254"/>
                <a:gd name="connsiteY110" fmla="*/ 407483 h 906374"/>
                <a:gd name="connsiteX111" fmla="*/ 175736 w 924254"/>
                <a:gd name="connsiteY111" fmla="*/ 231747 h 906374"/>
                <a:gd name="connsiteX112" fmla="*/ 351471 w 924254"/>
                <a:gd name="connsiteY112" fmla="*/ 407483 h 906374"/>
                <a:gd name="connsiteX113" fmla="*/ 300000 w 924254"/>
                <a:gd name="connsiteY113" fmla="*/ 531747 h 906374"/>
                <a:gd name="connsiteX114" fmla="*/ 289299 w 924254"/>
                <a:gd name="connsiteY114" fmla="*/ 540575 h 906374"/>
                <a:gd name="connsiteX115" fmla="*/ 380863 w 924254"/>
                <a:gd name="connsiteY115" fmla="*/ 604402 h 906374"/>
                <a:gd name="connsiteX116" fmla="*/ 382254 w 924254"/>
                <a:gd name="connsiteY116" fmla="*/ 602338 h 906374"/>
                <a:gd name="connsiteX117" fmla="*/ 508190 w 924254"/>
                <a:gd name="connsiteY117" fmla="*/ 550174 h 906374"/>
                <a:gd name="connsiteX118" fmla="*/ 547652 w 924254"/>
                <a:gd name="connsiteY118" fmla="*/ 558141 h 906374"/>
                <a:gd name="connsiteX119" fmla="*/ 609977 w 924254"/>
                <a:gd name="connsiteY119" fmla="*/ 449422 h 906374"/>
                <a:gd name="connsiteX120" fmla="*/ 600666 w 924254"/>
                <a:gd name="connsiteY120" fmla="*/ 447543 h 906374"/>
                <a:gd name="connsiteX121" fmla="*/ 568921 w 924254"/>
                <a:gd name="connsiteY121" fmla="*/ 430312 h 906374"/>
                <a:gd name="connsiteX122" fmla="*/ 567054 w 924254"/>
                <a:gd name="connsiteY122" fmla="*/ 429485 h 906374"/>
                <a:gd name="connsiteX123" fmla="*/ 565620 w 924254"/>
                <a:gd name="connsiteY123" fmla="*/ 428520 h 906374"/>
                <a:gd name="connsiteX124" fmla="*/ 561101 w 924254"/>
                <a:gd name="connsiteY124" fmla="*/ 426067 h 906374"/>
                <a:gd name="connsiteX125" fmla="*/ 557228 w 924254"/>
                <a:gd name="connsiteY125" fmla="*/ 422872 h 906374"/>
                <a:gd name="connsiteX126" fmla="*/ 553235 w 924254"/>
                <a:gd name="connsiteY126" fmla="*/ 420185 h 906374"/>
                <a:gd name="connsiteX127" fmla="*/ 551510 w 924254"/>
                <a:gd name="connsiteY127" fmla="*/ 418155 h 906374"/>
                <a:gd name="connsiteX128" fmla="*/ 526628 w 924254"/>
                <a:gd name="connsiteY128" fmla="*/ 397625 h 906374"/>
                <a:gd name="connsiteX129" fmla="*/ 458407 w 924254"/>
                <a:gd name="connsiteY129" fmla="*/ 232923 h 906374"/>
                <a:gd name="connsiteX130" fmla="*/ 691331 w 924254"/>
                <a:gd name="connsiteY130" fmla="*/ 0 h 906374"/>
              </a:gdLst>
              <a:ahLst/>
              <a:cxnLst/>
              <a:rect l="l" t="t" r="r" b="b"/>
              <a:pathLst>
                <a:path w="924254" h="906374" extrusionOk="0">
                  <a:moveTo>
                    <a:pt x="508190" y="632730"/>
                  </a:moveTo>
                  <a:cubicBezTo>
                    <a:pt x="539316" y="632730"/>
                    <a:pt x="564548" y="657963"/>
                    <a:pt x="564548" y="689088"/>
                  </a:cubicBezTo>
                  <a:cubicBezTo>
                    <a:pt x="564548" y="720214"/>
                    <a:pt x="539316" y="745446"/>
                    <a:pt x="508190" y="745446"/>
                  </a:cubicBezTo>
                  <a:cubicBezTo>
                    <a:pt x="477065" y="745446"/>
                    <a:pt x="451832" y="720214"/>
                    <a:pt x="451832" y="689088"/>
                  </a:cubicBezTo>
                  <a:cubicBezTo>
                    <a:pt x="451832" y="657963"/>
                    <a:pt x="477065" y="632730"/>
                    <a:pt x="508190" y="632730"/>
                  </a:cubicBezTo>
                  <a:close/>
                  <a:moveTo>
                    <a:pt x="508190" y="575058"/>
                  </a:moveTo>
                  <a:cubicBezTo>
                    <a:pt x="423571" y="575058"/>
                    <a:pt x="354974" y="643655"/>
                    <a:pt x="354974" y="728274"/>
                  </a:cubicBezTo>
                  <a:cubicBezTo>
                    <a:pt x="354974" y="770584"/>
                    <a:pt x="372123" y="808888"/>
                    <a:pt x="399850" y="836614"/>
                  </a:cubicBezTo>
                  <a:lnTo>
                    <a:pt x="402591" y="838876"/>
                  </a:lnTo>
                  <a:lnTo>
                    <a:pt x="402598" y="838868"/>
                  </a:lnTo>
                  <a:lnTo>
                    <a:pt x="402954" y="838629"/>
                  </a:lnTo>
                  <a:lnTo>
                    <a:pt x="405072" y="822677"/>
                  </a:lnTo>
                  <a:cubicBezTo>
                    <a:pt x="414887" y="786269"/>
                    <a:pt x="457325" y="758882"/>
                    <a:pt x="508190" y="758882"/>
                  </a:cubicBezTo>
                  <a:cubicBezTo>
                    <a:pt x="559055" y="758882"/>
                    <a:pt x="601493" y="786269"/>
                    <a:pt x="611308" y="822677"/>
                  </a:cubicBezTo>
                  <a:lnTo>
                    <a:pt x="613427" y="838629"/>
                  </a:lnTo>
                  <a:lnTo>
                    <a:pt x="613782" y="838868"/>
                  </a:lnTo>
                  <a:lnTo>
                    <a:pt x="613789" y="838876"/>
                  </a:lnTo>
                  <a:lnTo>
                    <a:pt x="616530" y="836614"/>
                  </a:lnTo>
                  <a:cubicBezTo>
                    <a:pt x="644257" y="808888"/>
                    <a:pt x="661406" y="770584"/>
                    <a:pt x="661406" y="728274"/>
                  </a:cubicBezTo>
                  <a:cubicBezTo>
                    <a:pt x="661406" y="643655"/>
                    <a:pt x="592809" y="575058"/>
                    <a:pt x="508190" y="575058"/>
                  </a:cubicBezTo>
                  <a:close/>
                  <a:moveTo>
                    <a:pt x="175736" y="313207"/>
                  </a:moveTo>
                  <a:cubicBezTo>
                    <a:pt x="206448" y="313207"/>
                    <a:pt x="231346" y="338105"/>
                    <a:pt x="231346" y="368817"/>
                  </a:cubicBezTo>
                  <a:cubicBezTo>
                    <a:pt x="231346" y="399529"/>
                    <a:pt x="206448" y="424427"/>
                    <a:pt x="175736" y="424427"/>
                  </a:cubicBezTo>
                  <a:cubicBezTo>
                    <a:pt x="145023" y="424427"/>
                    <a:pt x="120126" y="399529"/>
                    <a:pt x="120126" y="368817"/>
                  </a:cubicBezTo>
                  <a:cubicBezTo>
                    <a:pt x="120126" y="338105"/>
                    <a:pt x="145023" y="313207"/>
                    <a:pt x="175736" y="313207"/>
                  </a:cubicBezTo>
                  <a:close/>
                  <a:moveTo>
                    <a:pt x="175736" y="256301"/>
                  </a:moveTo>
                  <a:cubicBezTo>
                    <a:pt x="92240" y="256301"/>
                    <a:pt x="24554" y="323987"/>
                    <a:pt x="24554" y="407483"/>
                  </a:cubicBezTo>
                  <a:cubicBezTo>
                    <a:pt x="24554" y="449230"/>
                    <a:pt x="41475" y="487026"/>
                    <a:pt x="68834" y="514384"/>
                  </a:cubicBezTo>
                  <a:lnTo>
                    <a:pt x="71539" y="516616"/>
                  </a:lnTo>
                  <a:lnTo>
                    <a:pt x="71546" y="516608"/>
                  </a:lnTo>
                  <a:lnTo>
                    <a:pt x="71896" y="516372"/>
                  </a:lnTo>
                  <a:lnTo>
                    <a:pt x="73987" y="500632"/>
                  </a:lnTo>
                  <a:cubicBezTo>
                    <a:pt x="83671" y="464708"/>
                    <a:pt x="125546" y="437684"/>
                    <a:pt x="175736" y="437684"/>
                  </a:cubicBezTo>
                  <a:cubicBezTo>
                    <a:pt x="225925" y="437684"/>
                    <a:pt x="267800" y="464708"/>
                    <a:pt x="277485" y="500632"/>
                  </a:cubicBezTo>
                  <a:lnTo>
                    <a:pt x="279575" y="516372"/>
                  </a:lnTo>
                  <a:lnTo>
                    <a:pt x="279925" y="516608"/>
                  </a:lnTo>
                  <a:lnTo>
                    <a:pt x="279932" y="516616"/>
                  </a:lnTo>
                  <a:lnTo>
                    <a:pt x="282637" y="514384"/>
                  </a:lnTo>
                  <a:cubicBezTo>
                    <a:pt x="309996" y="487026"/>
                    <a:pt x="326917" y="449230"/>
                    <a:pt x="326917" y="407483"/>
                  </a:cubicBezTo>
                  <a:cubicBezTo>
                    <a:pt x="326917" y="323987"/>
                    <a:pt x="259231" y="256301"/>
                    <a:pt x="175736" y="256301"/>
                  </a:cubicBezTo>
                  <a:close/>
                  <a:moveTo>
                    <a:pt x="691331" y="107969"/>
                  </a:moveTo>
                  <a:cubicBezTo>
                    <a:pt x="732038" y="107969"/>
                    <a:pt x="765037" y="140968"/>
                    <a:pt x="765037" y="181675"/>
                  </a:cubicBezTo>
                  <a:cubicBezTo>
                    <a:pt x="765037" y="222382"/>
                    <a:pt x="732038" y="255381"/>
                    <a:pt x="691331" y="255381"/>
                  </a:cubicBezTo>
                  <a:cubicBezTo>
                    <a:pt x="650624" y="255381"/>
                    <a:pt x="617625" y="222382"/>
                    <a:pt x="617625" y="181675"/>
                  </a:cubicBezTo>
                  <a:cubicBezTo>
                    <a:pt x="617625" y="140968"/>
                    <a:pt x="650624" y="107969"/>
                    <a:pt x="691331" y="107969"/>
                  </a:cubicBezTo>
                  <a:close/>
                  <a:moveTo>
                    <a:pt x="691331" y="32544"/>
                  </a:moveTo>
                  <a:cubicBezTo>
                    <a:pt x="580664" y="32544"/>
                    <a:pt x="490951" y="122257"/>
                    <a:pt x="490951" y="232923"/>
                  </a:cubicBezTo>
                  <a:cubicBezTo>
                    <a:pt x="490951" y="288257"/>
                    <a:pt x="513379" y="338352"/>
                    <a:pt x="549641" y="374613"/>
                  </a:cubicBezTo>
                  <a:lnTo>
                    <a:pt x="553226" y="377571"/>
                  </a:lnTo>
                  <a:lnTo>
                    <a:pt x="553235" y="377560"/>
                  </a:lnTo>
                  <a:lnTo>
                    <a:pt x="553700" y="377248"/>
                  </a:lnTo>
                  <a:lnTo>
                    <a:pt x="556470" y="356386"/>
                  </a:lnTo>
                  <a:cubicBezTo>
                    <a:pt x="569306" y="308771"/>
                    <a:pt x="624808" y="272953"/>
                    <a:pt x="691331" y="272953"/>
                  </a:cubicBezTo>
                  <a:cubicBezTo>
                    <a:pt x="757853" y="272953"/>
                    <a:pt x="813355" y="308771"/>
                    <a:pt x="826191" y="356386"/>
                  </a:cubicBezTo>
                  <a:lnTo>
                    <a:pt x="828962" y="377248"/>
                  </a:lnTo>
                  <a:lnTo>
                    <a:pt x="829426" y="377560"/>
                  </a:lnTo>
                  <a:lnTo>
                    <a:pt x="829435" y="377571"/>
                  </a:lnTo>
                  <a:lnTo>
                    <a:pt x="833020" y="374613"/>
                  </a:lnTo>
                  <a:cubicBezTo>
                    <a:pt x="869282" y="338352"/>
                    <a:pt x="891710" y="288257"/>
                    <a:pt x="891710" y="232923"/>
                  </a:cubicBezTo>
                  <a:cubicBezTo>
                    <a:pt x="891710" y="122257"/>
                    <a:pt x="801997" y="32544"/>
                    <a:pt x="691331" y="32544"/>
                  </a:cubicBezTo>
                  <a:close/>
                  <a:moveTo>
                    <a:pt x="691331" y="0"/>
                  </a:moveTo>
                  <a:cubicBezTo>
                    <a:pt x="819971" y="0"/>
                    <a:pt x="924254" y="104283"/>
                    <a:pt x="924254" y="232923"/>
                  </a:cubicBezTo>
                  <a:cubicBezTo>
                    <a:pt x="924254" y="297244"/>
                    <a:pt x="898183" y="355474"/>
                    <a:pt x="856033" y="397625"/>
                  </a:cubicBezTo>
                  <a:lnTo>
                    <a:pt x="831151" y="418155"/>
                  </a:lnTo>
                  <a:lnTo>
                    <a:pt x="829426" y="420185"/>
                  </a:lnTo>
                  <a:lnTo>
                    <a:pt x="825434" y="422872"/>
                  </a:lnTo>
                  <a:lnTo>
                    <a:pt x="821560" y="426067"/>
                  </a:lnTo>
                  <a:lnTo>
                    <a:pt x="817041" y="428520"/>
                  </a:lnTo>
                  <a:lnTo>
                    <a:pt x="815608" y="429485"/>
                  </a:lnTo>
                  <a:lnTo>
                    <a:pt x="813740" y="430312"/>
                  </a:lnTo>
                  <a:lnTo>
                    <a:pt x="781995" y="447543"/>
                  </a:lnTo>
                  <a:cubicBezTo>
                    <a:pt x="754128" y="459329"/>
                    <a:pt x="723491" y="465847"/>
                    <a:pt x="691331" y="465847"/>
                  </a:cubicBezTo>
                  <a:lnTo>
                    <a:pt x="657210" y="458958"/>
                  </a:lnTo>
                  <a:lnTo>
                    <a:pt x="591492" y="573594"/>
                  </a:lnTo>
                  <a:lnTo>
                    <a:pt x="634126" y="602338"/>
                  </a:lnTo>
                  <a:cubicBezTo>
                    <a:pt x="666356" y="634568"/>
                    <a:pt x="686290" y="679093"/>
                    <a:pt x="686290" y="728274"/>
                  </a:cubicBezTo>
                  <a:cubicBezTo>
                    <a:pt x="686290" y="777455"/>
                    <a:pt x="666356" y="821980"/>
                    <a:pt x="634126" y="854210"/>
                  </a:cubicBezTo>
                  <a:lnTo>
                    <a:pt x="615101" y="869907"/>
                  </a:lnTo>
                  <a:lnTo>
                    <a:pt x="613782" y="871459"/>
                  </a:lnTo>
                  <a:lnTo>
                    <a:pt x="610729" y="873514"/>
                  </a:lnTo>
                  <a:lnTo>
                    <a:pt x="607767" y="875958"/>
                  </a:lnTo>
                  <a:lnTo>
                    <a:pt x="604312" y="877833"/>
                  </a:lnTo>
                  <a:lnTo>
                    <a:pt x="603216" y="878571"/>
                  </a:lnTo>
                  <a:lnTo>
                    <a:pt x="601788" y="879203"/>
                  </a:lnTo>
                  <a:lnTo>
                    <a:pt x="577515" y="892378"/>
                  </a:lnTo>
                  <a:cubicBezTo>
                    <a:pt x="556207" y="901390"/>
                    <a:pt x="532781" y="906374"/>
                    <a:pt x="508190" y="906374"/>
                  </a:cubicBezTo>
                  <a:cubicBezTo>
                    <a:pt x="483600" y="906374"/>
                    <a:pt x="460173" y="901390"/>
                    <a:pt x="438865" y="892378"/>
                  </a:cubicBezTo>
                  <a:lnTo>
                    <a:pt x="414592" y="879203"/>
                  </a:lnTo>
                  <a:lnTo>
                    <a:pt x="413164" y="878571"/>
                  </a:lnTo>
                  <a:lnTo>
                    <a:pt x="412068" y="877833"/>
                  </a:lnTo>
                  <a:lnTo>
                    <a:pt x="408613" y="875958"/>
                  </a:lnTo>
                  <a:lnTo>
                    <a:pt x="405651" y="873514"/>
                  </a:lnTo>
                  <a:lnTo>
                    <a:pt x="402598" y="871459"/>
                  </a:lnTo>
                  <a:lnTo>
                    <a:pt x="401279" y="869907"/>
                  </a:lnTo>
                  <a:lnTo>
                    <a:pt x="382254" y="854210"/>
                  </a:lnTo>
                  <a:cubicBezTo>
                    <a:pt x="350024" y="821980"/>
                    <a:pt x="330090" y="777455"/>
                    <a:pt x="330090" y="728274"/>
                  </a:cubicBezTo>
                  <a:cubicBezTo>
                    <a:pt x="330090" y="703684"/>
                    <a:pt x="335074" y="680257"/>
                    <a:pt x="344086" y="658950"/>
                  </a:cubicBezTo>
                  <a:lnTo>
                    <a:pt x="355302" y="642314"/>
                  </a:lnTo>
                  <a:lnTo>
                    <a:pt x="247836" y="567402"/>
                  </a:lnTo>
                  <a:lnTo>
                    <a:pt x="244140" y="569408"/>
                  </a:lnTo>
                  <a:cubicBezTo>
                    <a:pt x="223115" y="578301"/>
                    <a:pt x="200000" y="583218"/>
                    <a:pt x="175736" y="583218"/>
                  </a:cubicBezTo>
                  <a:cubicBezTo>
                    <a:pt x="151472" y="583218"/>
                    <a:pt x="128356" y="578301"/>
                    <a:pt x="107331" y="569408"/>
                  </a:cubicBezTo>
                  <a:lnTo>
                    <a:pt x="83381" y="556408"/>
                  </a:lnTo>
                  <a:lnTo>
                    <a:pt x="81972" y="555784"/>
                  </a:lnTo>
                  <a:lnTo>
                    <a:pt x="80890" y="555056"/>
                  </a:lnTo>
                  <a:lnTo>
                    <a:pt x="77480" y="553206"/>
                  </a:lnTo>
                  <a:lnTo>
                    <a:pt x="74558" y="550794"/>
                  </a:lnTo>
                  <a:lnTo>
                    <a:pt x="71546" y="548767"/>
                  </a:lnTo>
                  <a:lnTo>
                    <a:pt x="70244" y="547235"/>
                  </a:lnTo>
                  <a:lnTo>
                    <a:pt x="51471" y="531747"/>
                  </a:lnTo>
                  <a:cubicBezTo>
                    <a:pt x="19670" y="499945"/>
                    <a:pt x="0" y="456011"/>
                    <a:pt x="0" y="407483"/>
                  </a:cubicBezTo>
                  <a:cubicBezTo>
                    <a:pt x="0" y="310426"/>
                    <a:pt x="78679" y="231747"/>
                    <a:pt x="175736" y="231747"/>
                  </a:cubicBezTo>
                  <a:cubicBezTo>
                    <a:pt x="272792" y="231747"/>
                    <a:pt x="351471" y="310426"/>
                    <a:pt x="351471" y="407483"/>
                  </a:cubicBezTo>
                  <a:cubicBezTo>
                    <a:pt x="351471" y="456011"/>
                    <a:pt x="331801" y="499945"/>
                    <a:pt x="300000" y="531747"/>
                  </a:cubicBezTo>
                  <a:lnTo>
                    <a:pt x="289299" y="540575"/>
                  </a:lnTo>
                  <a:lnTo>
                    <a:pt x="380863" y="604402"/>
                  </a:lnTo>
                  <a:lnTo>
                    <a:pt x="382254" y="602338"/>
                  </a:lnTo>
                  <a:cubicBezTo>
                    <a:pt x="414484" y="570109"/>
                    <a:pt x="459009" y="550174"/>
                    <a:pt x="508190" y="550174"/>
                  </a:cubicBezTo>
                  <a:lnTo>
                    <a:pt x="547652" y="558141"/>
                  </a:lnTo>
                  <a:lnTo>
                    <a:pt x="609977" y="449422"/>
                  </a:lnTo>
                  <a:lnTo>
                    <a:pt x="600666" y="447543"/>
                  </a:lnTo>
                  <a:lnTo>
                    <a:pt x="568921" y="430312"/>
                  </a:lnTo>
                  <a:lnTo>
                    <a:pt x="567054" y="429485"/>
                  </a:lnTo>
                  <a:lnTo>
                    <a:pt x="565620" y="428520"/>
                  </a:lnTo>
                  <a:lnTo>
                    <a:pt x="561101" y="426067"/>
                  </a:lnTo>
                  <a:lnTo>
                    <a:pt x="557228" y="422872"/>
                  </a:lnTo>
                  <a:lnTo>
                    <a:pt x="553235" y="420185"/>
                  </a:lnTo>
                  <a:lnTo>
                    <a:pt x="551510" y="418155"/>
                  </a:lnTo>
                  <a:lnTo>
                    <a:pt x="526628" y="397625"/>
                  </a:lnTo>
                  <a:cubicBezTo>
                    <a:pt x="484478" y="355474"/>
                    <a:pt x="458407" y="297244"/>
                    <a:pt x="458407" y="232923"/>
                  </a:cubicBezTo>
                  <a:cubicBezTo>
                    <a:pt x="458407" y="104283"/>
                    <a:pt x="562690" y="0"/>
                    <a:pt x="691331" y="0"/>
                  </a:cubicBezTo>
                  <a:close/>
                </a:path>
              </a:pathLst>
            </a:custGeom>
            <a:solidFill>
              <a:srgbClr val="FFFFFF"/>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400">
                <a:solidFill>
                  <a:srgbClr val="000000"/>
                </a:solidFill>
                <a:latin typeface="Arial" panose="020B0604020202020204"/>
                <a:cs typeface="Arial" panose="020B0604020202020204"/>
              </a:endParaRPr>
            </a:p>
          </p:txBody>
        </p:sp>
      </p:grpSp>
      <p:grpSp>
        <p:nvGrpSpPr>
          <p:cNvPr id="114" name="组合 113"/>
          <p:cNvGrpSpPr/>
          <p:nvPr/>
        </p:nvGrpSpPr>
        <p:grpSpPr bwMode="auto">
          <a:xfrm>
            <a:off x="11061712" y="5484280"/>
            <a:ext cx="782626" cy="747136"/>
            <a:chOff x="0" y="0"/>
            <a:chExt cx="782626" cy="747136"/>
          </a:xfrm>
        </p:grpSpPr>
        <p:sp>
          <p:nvSpPr>
            <p:cNvPr id="113" name="椭圆 12"/>
            <p:cNvSpPr/>
            <p:nvPr/>
          </p:nvSpPr>
          <p:spPr bwMode="auto">
            <a:xfrm>
              <a:off x="0" y="0"/>
              <a:ext cx="782626" cy="747136"/>
            </a:xfrm>
            <a:prstGeom prst="ellipse">
              <a:avLst/>
            </a:prstGeom>
            <a:solidFill>
              <a:srgbClr val="7EC8E4"/>
            </a:solidFill>
            <a:ln w="12700" cap="flat" cmpd="sng" algn="ctr">
              <a:noFill/>
              <a:prstDash val="solid"/>
              <a:miter lim="800000"/>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zh-CN"/>
            </a:p>
          </p:txBody>
        </p:sp>
        <p:sp>
          <p:nvSpPr>
            <p:cNvPr id="101" name="Freeform 153"/>
            <p:cNvSpPr/>
            <p:nvPr/>
          </p:nvSpPr>
          <p:spPr bwMode="auto">
            <a:xfrm>
              <a:off x="147369" y="140168"/>
              <a:ext cx="498168" cy="449961"/>
            </a:xfrm>
            <a:custGeom>
              <a:avLst/>
              <a:gdLst>
                <a:gd name="connsiteX0" fmla="*/ 1378039 w 1456319"/>
                <a:gd name="connsiteY0" fmla="*/ 719538 h 1473764"/>
                <a:gd name="connsiteX1" fmla="*/ 1456319 w 1456319"/>
                <a:gd name="connsiteY1" fmla="*/ 719538 h 1473764"/>
                <a:gd name="connsiteX2" fmla="*/ 1456319 w 1456319"/>
                <a:gd name="connsiteY2" fmla="*/ 1005430 h 1473764"/>
                <a:gd name="connsiteX3" fmla="*/ 1101796 w 1456319"/>
                <a:gd name="connsiteY3" fmla="*/ 1005430 h 1473764"/>
                <a:gd name="connsiteX4" fmla="*/ 1216908 w 1456319"/>
                <a:gd name="connsiteY4" fmla="*/ 1328469 h 1473764"/>
                <a:gd name="connsiteX5" fmla="*/ 1192828 w 1456319"/>
                <a:gd name="connsiteY5" fmla="*/ 1379211 h 1473764"/>
                <a:gd name="connsiteX6" fmla="*/ 1192830 w 1456319"/>
                <a:gd name="connsiteY6" fmla="*/ 1379212 h 1473764"/>
                <a:gd name="connsiteX7" fmla="*/ 1142088 w 1456319"/>
                <a:gd name="connsiteY7" fmla="*/ 1355132 h 1473764"/>
                <a:gd name="connsiteX8" fmla="*/ 1017473 w 1456319"/>
                <a:gd name="connsiteY8" fmla="*/ 1005430 h 1473764"/>
                <a:gd name="connsiteX9" fmla="*/ 953049 w 1456319"/>
                <a:gd name="connsiteY9" fmla="*/ 1005430 h 1473764"/>
                <a:gd name="connsiteX10" fmla="*/ 953048 w 1456319"/>
                <a:gd name="connsiteY10" fmla="*/ 1354484 h 1473764"/>
                <a:gd name="connsiteX11" fmla="*/ 913333 w 1456319"/>
                <a:gd name="connsiteY11" fmla="*/ 1394199 h 1473764"/>
                <a:gd name="connsiteX12" fmla="*/ 913334 w 1456319"/>
                <a:gd name="connsiteY12" fmla="*/ 1394198 h 1473764"/>
                <a:gd name="connsiteX13" fmla="*/ 873619 w 1456319"/>
                <a:gd name="connsiteY13" fmla="*/ 1354483 h 1473764"/>
                <a:gd name="connsiteX14" fmla="*/ 873619 w 1456319"/>
                <a:gd name="connsiteY14" fmla="*/ 1005430 h 1473764"/>
                <a:gd name="connsiteX15" fmla="*/ 809098 w 1456319"/>
                <a:gd name="connsiteY15" fmla="*/ 1005430 h 1473764"/>
                <a:gd name="connsiteX16" fmla="*/ 683353 w 1456319"/>
                <a:gd name="connsiteY16" fmla="*/ 1351953 h 1473764"/>
                <a:gd name="connsiteX17" fmla="*/ 632473 w 1456319"/>
                <a:gd name="connsiteY17" fmla="*/ 1375739 h 1473764"/>
                <a:gd name="connsiteX18" fmla="*/ 632474 w 1456319"/>
                <a:gd name="connsiteY18" fmla="*/ 1375738 h 1473764"/>
                <a:gd name="connsiteX19" fmla="*/ 608688 w 1456319"/>
                <a:gd name="connsiteY19" fmla="*/ 1324858 h 1473764"/>
                <a:gd name="connsiteX20" fmla="*/ 724601 w 1456319"/>
                <a:gd name="connsiteY20" fmla="*/ 1005430 h 1473764"/>
                <a:gd name="connsiteX21" fmla="*/ 465737 w 1456319"/>
                <a:gd name="connsiteY21" fmla="*/ 1005430 h 1473764"/>
                <a:gd name="connsiteX22" fmla="*/ 465737 w 1456319"/>
                <a:gd name="connsiteY22" fmla="*/ 862484 h 1473764"/>
                <a:gd name="connsiteX23" fmla="*/ 1378039 w 1456319"/>
                <a:gd name="connsiteY23" fmla="*/ 862484 h 1473764"/>
                <a:gd name="connsiteX24" fmla="*/ 508794 w 1456319"/>
                <a:gd name="connsiteY24" fmla="*/ 246537 h 1473764"/>
                <a:gd name="connsiteX25" fmla="*/ 508794 w 1456319"/>
                <a:gd name="connsiteY25" fmla="*/ 338843 h 1473764"/>
                <a:gd name="connsiteX26" fmla="*/ 557833 w 1456319"/>
                <a:gd name="connsiteY26" fmla="*/ 430941 h 1473764"/>
                <a:gd name="connsiteX27" fmla="*/ 625908 w 1456319"/>
                <a:gd name="connsiteY27" fmla="*/ 333766 h 1473764"/>
                <a:gd name="connsiteX28" fmla="*/ 703985 w 1456319"/>
                <a:gd name="connsiteY28" fmla="*/ 320016 h 1473764"/>
                <a:gd name="connsiteX29" fmla="*/ 717734 w 1456319"/>
                <a:gd name="connsiteY29" fmla="*/ 398093 h 1473764"/>
                <a:gd name="connsiteX30" fmla="*/ 606954 w 1456319"/>
                <a:gd name="connsiteY30" fmla="*/ 556229 h 1473764"/>
                <a:gd name="connsiteX31" fmla="*/ 606788 w 1456319"/>
                <a:gd name="connsiteY31" fmla="*/ 557815 h 1473764"/>
                <a:gd name="connsiteX32" fmla="*/ 600452 w 1456319"/>
                <a:gd name="connsiteY32" fmla="*/ 565511 h 1473764"/>
                <a:gd name="connsiteX33" fmla="*/ 596346 w 1456319"/>
                <a:gd name="connsiteY33" fmla="*/ 571372 h 1473764"/>
                <a:gd name="connsiteX34" fmla="*/ 593025 w 1456319"/>
                <a:gd name="connsiteY34" fmla="*/ 574532 h 1473764"/>
                <a:gd name="connsiteX35" fmla="*/ 579518 w 1456319"/>
                <a:gd name="connsiteY35" fmla="*/ 590937 h 1473764"/>
                <a:gd name="connsiteX36" fmla="*/ 517834 w 1456319"/>
                <a:gd name="connsiteY36" fmla="*/ 584994 h 1473764"/>
                <a:gd name="connsiteX37" fmla="*/ 508794 w 1456319"/>
                <a:gd name="connsiteY37" fmla="*/ 574007 h 1473764"/>
                <a:gd name="connsiteX38" fmla="*/ 508794 w 1456319"/>
                <a:gd name="connsiteY38" fmla="*/ 764392 h 1473764"/>
                <a:gd name="connsiteX39" fmla="*/ 1295410 w 1456319"/>
                <a:gd name="connsiteY39" fmla="*/ 764392 h 1473764"/>
                <a:gd name="connsiteX40" fmla="*/ 1295410 w 1456319"/>
                <a:gd name="connsiteY40" fmla="*/ 246537 h 1473764"/>
                <a:gd name="connsiteX41" fmla="*/ 465838 w 1456319"/>
                <a:gd name="connsiteY41" fmla="*/ 190859 h 1473764"/>
                <a:gd name="connsiteX42" fmla="*/ 1338367 w 1456319"/>
                <a:gd name="connsiteY42" fmla="*/ 190859 h 1473764"/>
                <a:gd name="connsiteX43" fmla="*/ 1338367 w 1456319"/>
                <a:gd name="connsiteY43" fmla="*/ 809885 h 1473764"/>
                <a:gd name="connsiteX44" fmla="*/ 465838 w 1456319"/>
                <a:gd name="connsiteY44" fmla="*/ 809885 h 1473764"/>
                <a:gd name="connsiteX45" fmla="*/ 465838 w 1456319"/>
                <a:gd name="connsiteY45" fmla="*/ 496718 h 1473764"/>
                <a:gd name="connsiteX46" fmla="*/ 440526 w 1456319"/>
                <a:gd name="connsiteY46" fmla="*/ 449182 h 1473764"/>
                <a:gd name="connsiteX47" fmla="*/ 440526 w 1456319"/>
                <a:gd name="connsiteY47" fmla="*/ 471078 h 1473764"/>
                <a:gd name="connsiteX48" fmla="*/ 440309 w 1456319"/>
                <a:gd name="connsiteY48" fmla="*/ 471078 h 1473764"/>
                <a:gd name="connsiteX49" fmla="*/ 440309 w 1456319"/>
                <a:gd name="connsiteY49" fmla="*/ 843314 h 1473764"/>
                <a:gd name="connsiteX50" fmla="*/ 438305 w 1456319"/>
                <a:gd name="connsiteY50" fmla="*/ 843314 h 1473764"/>
                <a:gd name="connsiteX51" fmla="*/ 438305 w 1456319"/>
                <a:gd name="connsiteY51" fmla="*/ 1203702 h 1473764"/>
                <a:gd name="connsiteX52" fmla="*/ 440554 w 1456319"/>
                <a:gd name="connsiteY52" fmla="*/ 1203702 h 1473764"/>
                <a:gd name="connsiteX53" fmla="*/ 440553 w 1456319"/>
                <a:gd name="connsiteY53" fmla="*/ 1401524 h 1473764"/>
                <a:gd name="connsiteX54" fmla="*/ 368313 w 1456319"/>
                <a:gd name="connsiteY54" fmla="*/ 1473764 h 1473764"/>
                <a:gd name="connsiteX55" fmla="*/ 296073 w 1456319"/>
                <a:gd name="connsiteY55" fmla="*/ 1401524 h 1473764"/>
                <a:gd name="connsiteX56" fmla="*/ 296073 w 1456319"/>
                <a:gd name="connsiteY56" fmla="*/ 968024 h 1473764"/>
                <a:gd name="connsiteX57" fmla="*/ 270245 w 1456319"/>
                <a:gd name="connsiteY57" fmla="*/ 968024 h 1473764"/>
                <a:gd name="connsiteX58" fmla="*/ 270245 w 1456319"/>
                <a:gd name="connsiteY58" fmla="*/ 1401523 h 1473764"/>
                <a:gd name="connsiteX59" fmla="*/ 198005 w 1456319"/>
                <a:gd name="connsiteY59" fmla="*/ 1473764 h 1473764"/>
                <a:gd name="connsiteX60" fmla="*/ 125765 w 1456319"/>
                <a:gd name="connsiteY60" fmla="*/ 1401524 h 1473764"/>
                <a:gd name="connsiteX61" fmla="*/ 125765 w 1456319"/>
                <a:gd name="connsiteY61" fmla="*/ 968024 h 1473764"/>
                <a:gd name="connsiteX62" fmla="*/ 125523 w 1456319"/>
                <a:gd name="connsiteY62" fmla="*/ 968024 h 1473764"/>
                <a:gd name="connsiteX63" fmla="*/ 125523 w 1456319"/>
                <a:gd name="connsiteY63" fmla="*/ 471076 h 1473764"/>
                <a:gd name="connsiteX64" fmla="*/ 106679 w 1456319"/>
                <a:gd name="connsiteY64" fmla="*/ 471077 h 1473764"/>
                <a:gd name="connsiteX65" fmla="*/ 106679 w 1456319"/>
                <a:gd name="connsiteY65" fmla="*/ 827586 h 1473764"/>
                <a:gd name="connsiteX66" fmla="*/ 53339 w 1456319"/>
                <a:gd name="connsiteY66" fmla="*/ 880925 h 1473764"/>
                <a:gd name="connsiteX67" fmla="*/ 53340 w 1456319"/>
                <a:gd name="connsiteY67" fmla="*/ 880924 h 1473764"/>
                <a:gd name="connsiteX68" fmla="*/ 0 w 1456319"/>
                <a:gd name="connsiteY68" fmla="*/ 827585 h 1473764"/>
                <a:gd name="connsiteX69" fmla="*/ 2 w 1456319"/>
                <a:gd name="connsiteY69" fmla="*/ 372193 h 1473764"/>
                <a:gd name="connsiteX70" fmla="*/ 15625 w 1456319"/>
                <a:gd name="connsiteY70" fmla="*/ 334477 h 1473764"/>
                <a:gd name="connsiteX71" fmla="*/ 24448 w 1456319"/>
                <a:gd name="connsiteY71" fmla="*/ 330822 h 1473764"/>
                <a:gd name="connsiteX72" fmla="*/ 41551 w 1456319"/>
                <a:gd name="connsiteY72" fmla="*/ 310053 h 1473764"/>
                <a:gd name="connsiteX73" fmla="*/ 90768 w 1456319"/>
                <a:gd name="connsiteY73" fmla="*/ 295019 h 1473764"/>
                <a:gd name="connsiteX74" fmla="*/ 440526 w 1456319"/>
                <a:gd name="connsiteY74" fmla="*/ 295018 h 1473764"/>
                <a:gd name="connsiteX75" fmla="*/ 440526 w 1456319"/>
                <a:gd name="connsiteY75" fmla="*/ 296934 h 1473764"/>
                <a:gd name="connsiteX76" fmla="*/ 446707 w 1456319"/>
                <a:gd name="connsiteY76" fmla="*/ 295090 h 1473764"/>
                <a:gd name="connsiteX77" fmla="*/ 465838 w 1456319"/>
                <a:gd name="connsiteY77" fmla="*/ 298960 h 1473764"/>
                <a:gd name="connsiteX78" fmla="*/ 902102 w 1456319"/>
                <a:gd name="connsiteY78" fmla="*/ 0 h 1473764"/>
                <a:gd name="connsiteX79" fmla="*/ 931853 w 1456319"/>
                <a:gd name="connsiteY79" fmla="*/ 29751 h 1473764"/>
                <a:gd name="connsiteX80" fmla="*/ 931853 w 1456319"/>
                <a:gd name="connsiteY80" fmla="*/ 70127 h 1473764"/>
                <a:gd name="connsiteX81" fmla="*/ 1049598 w 1456319"/>
                <a:gd name="connsiteY81" fmla="*/ 70127 h 1473764"/>
                <a:gd name="connsiteX82" fmla="*/ 1069591 w 1456319"/>
                <a:gd name="connsiteY82" fmla="*/ 150100 h 1473764"/>
                <a:gd name="connsiteX83" fmla="*/ 734613 w 1456319"/>
                <a:gd name="connsiteY83" fmla="*/ 150100 h 1473764"/>
                <a:gd name="connsiteX84" fmla="*/ 754606 w 1456319"/>
                <a:gd name="connsiteY84" fmla="*/ 70127 h 1473764"/>
                <a:gd name="connsiteX85" fmla="*/ 872351 w 1456319"/>
                <a:gd name="connsiteY85" fmla="*/ 70127 h 1473764"/>
                <a:gd name="connsiteX86" fmla="*/ 872351 w 1456319"/>
                <a:gd name="connsiteY86" fmla="*/ 29751 h 1473764"/>
                <a:gd name="connsiteX87" fmla="*/ 902102 w 1456319"/>
                <a:gd name="connsiteY87" fmla="*/ 0 h 1473764"/>
                <a:gd name="connsiteX88" fmla="*/ 282917 w 1456319"/>
                <a:gd name="connsiteY88" fmla="*/ 0 h 1473764"/>
                <a:gd name="connsiteX89" fmla="*/ 415247 w 1456319"/>
                <a:gd name="connsiteY89" fmla="*/ 132330 h 1473764"/>
                <a:gd name="connsiteX90" fmla="*/ 282917 w 1456319"/>
                <a:gd name="connsiteY90" fmla="*/ 264660 h 1473764"/>
                <a:gd name="connsiteX91" fmla="*/ 150587 w 1456319"/>
                <a:gd name="connsiteY91" fmla="*/ 132330 h 1473764"/>
                <a:gd name="connsiteX92" fmla="*/ 282917 w 1456319"/>
                <a:gd name="connsiteY92" fmla="*/ 0 h 1473764"/>
              </a:gdLst>
              <a:ahLst/>
              <a:cxnLst/>
              <a:rect l="l" t="t" r="r" b="b"/>
              <a:pathLst>
                <a:path w="1456319" h="1473764" extrusionOk="0">
                  <a:moveTo>
                    <a:pt x="1378039" y="719538"/>
                  </a:moveTo>
                  <a:lnTo>
                    <a:pt x="1456319" y="719538"/>
                  </a:lnTo>
                  <a:lnTo>
                    <a:pt x="1456319" y="1005430"/>
                  </a:lnTo>
                  <a:lnTo>
                    <a:pt x="1101796" y="1005430"/>
                  </a:lnTo>
                  <a:lnTo>
                    <a:pt x="1216908" y="1328469"/>
                  </a:lnTo>
                  <a:cubicBezTo>
                    <a:pt x="1224271" y="1349131"/>
                    <a:pt x="1213490" y="1371849"/>
                    <a:pt x="1192828" y="1379211"/>
                  </a:cubicBezTo>
                  <a:lnTo>
                    <a:pt x="1192830" y="1379212"/>
                  </a:lnTo>
                  <a:cubicBezTo>
                    <a:pt x="1172168" y="1386574"/>
                    <a:pt x="1149450" y="1375794"/>
                    <a:pt x="1142088" y="1355132"/>
                  </a:cubicBezTo>
                  <a:lnTo>
                    <a:pt x="1017473" y="1005430"/>
                  </a:lnTo>
                  <a:lnTo>
                    <a:pt x="953049" y="1005430"/>
                  </a:lnTo>
                  <a:lnTo>
                    <a:pt x="953048" y="1354484"/>
                  </a:lnTo>
                  <a:cubicBezTo>
                    <a:pt x="953048" y="1376418"/>
                    <a:pt x="935267" y="1394199"/>
                    <a:pt x="913333" y="1394199"/>
                  </a:cubicBezTo>
                  <a:lnTo>
                    <a:pt x="913334" y="1394198"/>
                  </a:lnTo>
                  <a:cubicBezTo>
                    <a:pt x="891400" y="1394198"/>
                    <a:pt x="873619" y="1376417"/>
                    <a:pt x="873619" y="1354483"/>
                  </a:cubicBezTo>
                  <a:lnTo>
                    <a:pt x="873619" y="1005430"/>
                  </a:lnTo>
                  <a:lnTo>
                    <a:pt x="809098" y="1005430"/>
                  </a:lnTo>
                  <a:lnTo>
                    <a:pt x="683353" y="1351953"/>
                  </a:lnTo>
                  <a:cubicBezTo>
                    <a:pt x="675871" y="1372572"/>
                    <a:pt x="653091" y="1383221"/>
                    <a:pt x="632473" y="1375739"/>
                  </a:cubicBezTo>
                  <a:lnTo>
                    <a:pt x="632474" y="1375738"/>
                  </a:lnTo>
                  <a:cubicBezTo>
                    <a:pt x="611856" y="1368257"/>
                    <a:pt x="601206" y="1345477"/>
                    <a:pt x="608688" y="1324858"/>
                  </a:cubicBezTo>
                  <a:lnTo>
                    <a:pt x="724601" y="1005430"/>
                  </a:lnTo>
                  <a:lnTo>
                    <a:pt x="465737" y="1005430"/>
                  </a:lnTo>
                  <a:lnTo>
                    <a:pt x="465737" y="862484"/>
                  </a:lnTo>
                  <a:lnTo>
                    <a:pt x="1378039" y="862484"/>
                  </a:lnTo>
                  <a:close/>
                  <a:moveTo>
                    <a:pt x="508794" y="246537"/>
                  </a:moveTo>
                  <a:lnTo>
                    <a:pt x="508794" y="338843"/>
                  </a:lnTo>
                  <a:lnTo>
                    <a:pt x="557833" y="430941"/>
                  </a:lnTo>
                  <a:lnTo>
                    <a:pt x="625908" y="333766"/>
                  </a:lnTo>
                  <a:cubicBezTo>
                    <a:pt x="643671" y="308409"/>
                    <a:pt x="678628" y="302253"/>
                    <a:pt x="703985" y="320016"/>
                  </a:cubicBezTo>
                  <a:cubicBezTo>
                    <a:pt x="729342" y="337780"/>
                    <a:pt x="735497" y="372736"/>
                    <a:pt x="717734" y="398093"/>
                  </a:cubicBezTo>
                  <a:lnTo>
                    <a:pt x="606954" y="556229"/>
                  </a:lnTo>
                  <a:lnTo>
                    <a:pt x="606788" y="557815"/>
                  </a:lnTo>
                  <a:lnTo>
                    <a:pt x="600452" y="565511"/>
                  </a:lnTo>
                  <a:lnTo>
                    <a:pt x="596346" y="571372"/>
                  </a:lnTo>
                  <a:lnTo>
                    <a:pt x="593025" y="574532"/>
                  </a:lnTo>
                  <a:lnTo>
                    <a:pt x="579518" y="590937"/>
                  </a:lnTo>
                  <a:cubicBezTo>
                    <a:pt x="559022" y="601851"/>
                    <a:pt x="534802" y="598753"/>
                    <a:pt x="517834" y="584994"/>
                  </a:cubicBezTo>
                  <a:lnTo>
                    <a:pt x="508794" y="574007"/>
                  </a:lnTo>
                  <a:lnTo>
                    <a:pt x="508794" y="764392"/>
                  </a:lnTo>
                  <a:lnTo>
                    <a:pt x="1295410" y="764392"/>
                  </a:lnTo>
                  <a:lnTo>
                    <a:pt x="1295410" y="246537"/>
                  </a:lnTo>
                  <a:close/>
                  <a:moveTo>
                    <a:pt x="465838" y="190859"/>
                  </a:moveTo>
                  <a:lnTo>
                    <a:pt x="1338367" y="190859"/>
                  </a:lnTo>
                  <a:lnTo>
                    <a:pt x="1338367" y="809885"/>
                  </a:lnTo>
                  <a:lnTo>
                    <a:pt x="465838" y="809885"/>
                  </a:lnTo>
                  <a:lnTo>
                    <a:pt x="465838" y="496718"/>
                  </a:lnTo>
                  <a:lnTo>
                    <a:pt x="440526" y="449182"/>
                  </a:lnTo>
                  <a:lnTo>
                    <a:pt x="440526" y="471078"/>
                  </a:lnTo>
                  <a:lnTo>
                    <a:pt x="440309" y="471078"/>
                  </a:lnTo>
                  <a:lnTo>
                    <a:pt x="440309" y="843314"/>
                  </a:lnTo>
                  <a:lnTo>
                    <a:pt x="438305" y="843314"/>
                  </a:lnTo>
                  <a:lnTo>
                    <a:pt x="438305" y="1203702"/>
                  </a:lnTo>
                  <a:lnTo>
                    <a:pt x="440554" y="1203702"/>
                  </a:lnTo>
                  <a:lnTo>
                    <a:pt x="440553" y="1401524"/>
                  </a:lnTo>
                  <a:cubicBezTo>
                    <a:pt x="440553" y="1441421"/>
                    <a:pt x="408210" y="1473763"/>
                    <a:pt x="368313" y="1473764"/>
                  </a:cubicBezTo>
                  <a:cubicBezTo>
                    <a:pt x="328416" y="1473764"/>
                    <a:pt x="296073" y="1441421"/>
                    <a:pt x="296073" y="1401524"/>
                  </a:cubicBezTo>
                  <a:lnTo>
                    <a:pt x="296073" y="968024"/>
                  </a:lnTo>
                  <a:lnTo>
                    <a:pt x="270245" y="968024"/>
                  </a:lnTo>
                  <a:lnTo>
                    <a:pt x="270245" y="1401523"/>
                  </a:lnTo>
                  <a:cubicBezTo>
                    <a:pt x="270246" y="1441421"/>
                    <a:pt x="237902" y="1473764"/>
                    <a:pt x="198005" y="1473764"/>
                  </a:cubicBezTo>
                  <a:cubicBezTo>
                    <a:pt x="158108" y="1473764"/>
                    <a:pt x="125765" y="1441421"/>
                    <a:pt x="125765" y="1401524"/>
                  </a:cubicBezTo>
                  <a:lnTo>
                    <a:pt x="125765" y="968024"/>
                  </a:lnTo>
                  <a:lnTo>
                    <a:pt x="125523" y="968024"/>
                  </a:lnTo>
                  <a:lnTo>
                    <a:pt x="125523" y="471076"/>
                  </a:lnTo>
                  <a:lnTo>
                    <a:pt x="106679" y="471077"/>
                  </a:lnTo>
                  <a:lnTo>
                    <a:pt x="106679" y="827586"/>
                  </a:lnTo>
                  <a:cubicBezTo>
                    <a:pt x="106679" y="857044"/>
                    <a:pt x="82798" y="880925"/>
                    <a:pt x="53339" y="880925"/>
                  </a:cubicBezTo>
                  <a:lnTo>
                    <a:pt x="53340" y="880924"/>
                  </a:lnTo>
                  <a:cubicBezTo>
                    <a:pt x="23882" y="880924"/>
                    <a:pt x="1" y="857042"/>
                    <a:pt x="0" y="827585"/>
                  </a:cubicBezTo>
                  <a:lnTo>
                    <a:pt x="2" y="372193"/>
                  </a:lnTo>
                  <a:cubicBezTo>
                    <a:pt x="2" y="357464"/>
                    <a:pt x="5972" y="344129"/>
                    <a:pt x="15625" y="334477"/>
                  </a:cubicBezTo>
                  <a:lnTo>
                    <a:pt x="24448" y="330822"/>
                  </a:lnTo>
                  <a:lnTo>
                    <a:pt x="41551" y="310053"/>
                  </a:lnTo>
                  <a:cubicBezTo>
                    <a:pt x="55599" y="300562"/>
                    <a:pt x="72537" y="295019"/>
                    <a:pt x="90768" y="295019"/>
                  </a:cubicBezTo>
                  <a:lnTo>
                    <a:pt x="440526" y="295018"/>
                  </a:lnTo>
                  <a:lnTo>
                    <a:pt x="440526" y="296934"/>
                  </a:lnTo>
                  <a:lnTo>
                    <a:pt x="446707" y="295090"/>
                  </a:lnTo>
                  <a:lnTo>
                    <a:pt x="465838" y="298960"/>
                  </a:lnTo>
                  <a:close/>
                  <a:moveTo>
                    <a:pt x="902102" y="0"/>
                  </a:moveTo>
                  <a:cubicBezTo>
                    <a:pt x="918533" y="0"/>
                    <a:pt x="931853" y="13320"/>
                    <a:pt x="931853" y="29751"/>
                  </a:cubicBezTo>
                  <a:lnTo>
                    <a:pt x="931853" y="70127"/>
                  </a:lnTo>
                  <a:lnTo>
                    <a:pt x="1049598" y="70127"/>
                  </a:lnTo>
                  <a:lnTo>
                    <a:pt x="1069591" y="150100"/>
                  </a:lnTo>
                  <a:lnTo>
                    <a:pt x="734613" y="150100"/>
                  </a:lnTo>
                  <a:lnTo>
                    <a:pt x="754606" y="70127"/>
                  </a:lnTo>
                  <a:lnTo>
                    <a:pt x="872351" y="70127"/>
                  </a:lnTo>
                  <a:lnTo>
                    <a:pt x="872351" y="29751"/>
                  </a:lnTo>
                  <a:cubicBezTo>
                    <a:pt x="872351" y="13320"/>
                    <a:pt x="885671" y="0"/>
                    <a:pt x="902102" y="0"/>
                  </a:cubicBezTo>
                  <a:close/>
                  <a:moveTo>
                    <a:pt x="282917" y="0"/>
                  </a:moveTo>
                  <a:cubicBezTo>
                    <a:pt x="356001" y="0"/>
                    <a:pt x="415247" y="59246"/>
                    <a:pt x="415247" y="132330"/>
                  </a:cubicBezTo>
                  <a:cubicBezTo>
                    <a:pt x="415247" y="205414"/>
                    <a:pt x="356001" y="264660"/>
                    <a:pt x="282917" y="264660"/>
                  </a:cubicBezTo>
                  <a:cubicBezTo>
                    <a:pt x="209833" y="264660"/>
                    <a:pt x="150587" y="205414"/>
                    <a:pt x="150587" y="132330"/>
                  </a:cubicBezTo>
                  <a:cubicBezTo>
                    <a:pt x="150587" y="59246"/>
                    <a:pt x="209833" y="0"/>
                    <a:pt x="282917" y="0"/>
                  </a:cubicBezTo>
                  <a:close/>
                </a:path>
              </a:pathLst>
            </a:custGeom>
            <a:solidFill>
              <a:srgbClr val="FFFFFF">
                <a:alpha val="100000"/>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400">
                <a:solidFill>
                  <a:srgbClr val="000000"/>
                </a:solidFill>
                <a:latin typeface="Arial" panose="020B0604020202020204"/>
                <a:cs typeface="Arial" panose="020B0604020202020204"/>
              </a:endParaRPr>
            </a:p>
          </p:txBody>
        </p:sp>
      </p:grpSp>
      <p:sp>
        <p:nvSpPr>
          <p:cNvPr id="116" name="Oval 161"/>
          <p:cNvSpPr/>
          <p:nvPr/>
        </p:nvSpPr>
        <p:spPr bwMode="auto">
          <a:xfrm>
            <a:off x="857883" y="4738236"/>
            <a:ext cx="270774" cy="266875"/>
          </a:xfrm>
          <a:prstGeom prst="ellipse">
            <a:avLst/>
          </a:prstGeom>
          <a:solidFill>
            <a:srgbClr val="4DA8EE">
              <a:alpha val="100000"/>
            </a:srgbClr>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sp>
        <p:nvSpPr>
          <p:cNvPr id="7" name="矩形: 圆角 6"/>
          <p:cNvSpPr/>
          <p:nvPr/>
        </p:nvSpPr>
        <p:spPr>
          <a:xfrm>
            <a:off x="650605" y="3962400"/>
            <a:ext cx="3752820" cy="121831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a:off x="4465965" y="1358252"/>
            <a:ext cx="3888571" cy="134273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 name="对象 94"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对象 94"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89" name="矩形 88"/>
          <p:cNvSpPr/>
          <p:nvPr/>
        </p:nvSpPr>
        <p:spPr>
          <a:xfrm>
            <a:off x="7666512" y="1227028"/>
            <a:ext cx="505791" cy="5069295"/>
          </a:xfrm>
          <a:prstGeom prst="rect">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2" name="标题 1"/>
          <p:cNvSpPr>
            <a:spLocks noGrp="1"/>
          </p:cNvSpPr>
          <p:nvPr>
            <p:ph type="title"/>
          </p:nvPr>
        </p:nvSpPr>
        <p:spPr/>
        <p:txBody>
          <a:bodyPr vert="horz"/>
          <a:lstStyle/>
          <a:p>
            <a:r>
              <a:rPr lang="zh-CN" altLang="en-US" dirty="0"/>
              <a:t>项目进度</a:t>
            </a:r>
            <a:r>
              <a:rPr lang="en-US" altLang="zh-CN" dirty="0"/>
              <a:t>- 20221015</a:t>
            </a:r>
            <a:endParaRPr lang="zh-CN" altLang="en-US" dirty="0"/>
          </a:p>
        </p:txBody>
      </p:sp>
      <p:sp>
        <p:nvSpPr>
          <p:cNvPr id="3" name="灯片编号占位符 2"/>
          <p:cNvSpPr>
            <a:spLocks noGrp="1"/>
          </p:cNvSpPr>
          <p:nvPr>
            <p:ph type="sldNum" sz="quarter" idx="14"/>
          </p:nvPr>
        </p:nvSpPr>
        <p:spPr/>
        <p:txBody>
          <a:bodyPr/>
          <a:lstStyle/>
          <a:p>
            <a:fld id="{E6049C3D-CCF1-41B9-A681-D61E0CAE4A17}" type="slidenum">
              <a:rPr lang="en-US" altLang="zh-CN" smtClean="0"/>
            </a:fld>
            <a:endParaRPr lang="en-US" dirty="0"/>
          </a:p>
        </p:txBody>
      </p:sp>
      <p:sp>
        <p:nvSpPr>
          <p:cNvPr id="4" name="文本占位符 3"/>
          <p:cNvSpPr>
            <a:spLocks noGrp="1"/>
          </p:cNvSpPr>
          <p:nvPr>
            <p:ph type="body" sz="quarter" idx="15"/>
          </p:nvPr>
        </p:nvSpPr>
        <p:spPr/>
        <p:txBody>
          <a:bodyPr/>
          <a:lstStyle/>
          <a:p>
            <a:endParaRPr lang="zh-CN" altLang="en-US"/>
          </a:p>
        </p:txBody>
      </p:sp>
      <p:sp>
        <p:nvSpPr>
          <p:cNvPr id="5" name="矩形 4"/>
          <p:cNvSpPr/>
          <p:nvPr/>
        </p:nvSpPr>
        <p:spPr>
          <a:xfrm>
            <a:off x="7035739" y="1239272"/>
            <a:ext cx="565912" cy="5069295"/>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6" name="矩形 5"/>
          <p:cNvSpPr/>
          <p:nvPr/>
        </p:nvSpPr>
        <p:spPr>
          <a:xfrm>
            <a:off x="2968372" y="5229646"/>
            <a:ext cx="8817501" cy="369654"/>
          </a:xfrm>
          <a:prstGeom prst="rect">
            <a:avLst/>
          </a:prstGeom>
          <a:noFill/>
          <a:ln w="19050" cap="flat" cmpd="sng" algn="ctr">
            <a:solidFill>
              <a:srgbClr val="A9D6EF"/>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 name="矩形 6"/>
          <p:cNvSpPr/>
          <p:nvPr/>
        </p:nvSpPr>
        <p:spPr>
          <a:xfrm>
            <a:off x="7700909" y="3940478"/>
            <a:ext cx="2311869" cy="414485"/>
          </a:xfrm>
          <a:prstGeom prst="rect">
            <a:avLst/>
          </a:prstGeom>
          <a:solidFill>
            <a:srgbClr val="2898D8">
              <a:lumMod val="40000"/>
              <a:lumOff val="60000"/>
            </a:srgb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8" name="TextBox 81"/>
          <p:cNvSpPr txBox="1"/>
          <p:nvPr/>
        </p:nvSpPr>
        <p:spPr>
          <a:xfrm>
            <a:off x="2273761" y="1297842"/>
            <a:ext cx="82458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周</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cxnSp>
        <p:nvCxnSpPr>
          <p:cNvPr id="9" name="Straight Connector 185"/>
          <p:cNvCxnSpPr/>
          <p:nvPr/>
        </p:nvCxnSpPr>
        <p:spPr>
          <a:xfrm>
            <a:off x="11785873" y="1328165"/>
            <a:ext cx="0" cy="4950400"/>
          </a:xfrm>
          <a:prstGeom prst="line">
            <a:avLst/>
          </a:prstGeom>
          <a:noFill/>
          <a:ln w="9525" cap="flat" cmpd="sng" algn="ctr">
            <a:solidFill>
              <a:sysClr val="window" lastClr="FFFFFF">
                <a:lumMod val="85000"/>
              </a:sysClr>
            </a:solidFill>
            <a:prstDash val="dash"/>
          </a:ln>
          <a:effectLst/>
        </p:spPr>
      </p:cxnSp>
      <p:sp>
        <p:nvSpPr>
          <p:cNvPr id="10" name="TextBox 95"/>
          <p:cNvSpPr txBox="1"/>
          <p:nvPr/>
        </p:nvSpPr>
        <p:spPr>
          <a:xfrm>
            <a:off x="11241575"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13</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cxnSp>
        <p:nvCxnSpPr>
          <p:cNvPr id="11" name="Straight Connector 57"/>
          <p:cNvCxnSpPr/>
          <p:nvPr/>
        </p:nvCxnSpPr>
        <p:spPr>
          <a:xfrm>
            <a:off x="10593651" y="1328165"/>
            <a:ext cx="0" cy="4950400"/>
          </a:xfrm>
          <a:prstGeom prst="line">
            <a:avLst/>
          </a:prstGeom>
          <a:noFill/>
          <a:ln w="9525" cap="flat" cmpd="sng" algn="ctr">
            <a:solidFill>
              <a:sysClr val="window" lastClr="FFFFFF">
                <a:lumMod val="85000"/>
              </a:sysClr>
            </a:solidFill>
            <a:prstDash val="dash"/>
          </a:ln>
          <a:effectLst/>
        </p:spPr>
      </p:cxnSp>
      <p:cxnSp>
        <p:nvCxnSpPr>
          <p:cNvPr id="12" name="Straight Connector 146"/>
          <p:cNvCxnSpPr/>
          <p:nvPr/>
        </p:nvCxnSpPr>
        <p:spPr>
          <a:xfrm>
            <a:off x="4632541" y="1350348"/>
            <a:ext cx="0" cy="4928217"/>
          </a:xfrm>
          <a:prstGeom prst="line">
            <a:avLst/>
          </a:prstGeom>
          <a:noFill/>
          <a:ln w="9525" cap="flat" cmpd="sng" algn="ctr">
            <a:solidFill>
              <a:sysClr val="window" lastClr="FFFFFF">
                <a:lumMod val="85000"/>
              </a:sysClr>
            </a:solidFill>
            <a:prstDash val="dash"/>
          </a:ln>
          <a:effectLst/>
        </p:spPr>
      </p:cxnSp>
      <p:cxnSp>
        <p:nvCxnSpPr>
          <p:cNvPr id="13" name="Straight Connector 186"/>
          <p:cNvCxnSpPr/>
          <p:nvPr/>
        </p:nvCxnSpPr>
        <p:spPr>
          <a:xfrm>
            <a:off x="9997540" y="1328165"/>
            <a:ext cx="0" cy="4950400"/>
          </a:xfrm>
          <a:prstGeom prst="line">
            <a:avLst/>
          </a:prstGeom>
          <a:noFill/>
          <a:ln w="9525" cap="flat" cmpd="sng" algn="ctr">
            <a:solidFill>
              <a:sysClr val="window" lastClr="FFFFFF">
                <a:lumMod val="85000"/>
              </a:sysClr>
            </a:solidFill>
            <a:prstDash val="dash"/>
          </a:ln>
          <a:effectLst/>
        </p:spPr>
      </p:cxnSp>
      <p:cxnSp>
        <p:nvCxnSpPr>
          <p:cNvPr id="14" name="Straight Connector 187"/>
          <p:cNvCxnSpPr/>
          <p:nvPr/>
        </p:nvCxnSpPr>
        <p:spPr>
          <a:xfrm>
            <a:off x="9401429" y="1328165"/>
            <a:ext cx="0" cy="4950400"/>
          </a:xfrm>
          <a:prstGeom prst="line">
            <a:avLst/>
          </a:prstGeom>
          <a:noFill/>
          <a:ln w="9525" cap="flat" cmpd="sng" algn="ctr">
            <a:solidFill>
              <a:sysClr val="window" lastClr="FFFFFF">
                <a:lumMod val="85000"/>
              </a:sysClr>
            </a:solidFill>
            <a:prstDash val="dash"/>
          </a:ln>
          <a:effectLst/>
        </p:spPr>
      </p:cxnSp>
      <p:cxnSp>
        <p:nvCxnSpPr>
          <p:cNvPr id="15" name="Straight Connector 188"/>
          <p:cNvCxnSpPr/>
          <p:nvPr/>
        </p:nvCxnSpPr>
        <p:spPr>
          <a:xfrm>
            <a:off x="8209207" y="1328165"/>
            <a:ext cx="0" cy="4874393"/>
          </a:xfrm>
          <a:prstGeom prst="line">
            <a:avLst/>
          </a:prstGeom>
          <a:noFill/>
          <a:ln w="9525" cap="flat" cmpd="sng" algn="ctr">
            <a:solidFill>
              <a:sysClr val="window" lastClr="FFFFFF">
                <a:lumMod val="85000"/>
              </a:sysClr>
            </a:solidFill>
            <a:prstDash val="dash"/>
          </a:ln>
          <a:effectLst/>
        </p:spPr>
      </p:cxnSp>
      <p:cxnSp>
        <p:nvCxnSpPr>
          <p:cNvPr id="16" name="Straight Connector 189"/>
          <p:cNvCxnSpPr/>
          <p:nvPr/>
        </p:nvCxnSpPr>
        <p:spPr>
          <a:xfrm>
            <a:off x="5824763" y="1328165"/>
            <a:ext cx="0" cy="4950400"/>
          </a:xfrm>
          <a:prstGeom prst="line">
            <a:avLst/>
          </a:prstGeom>
          <a:noFill/>
          <a:ln w="9525" cap="flat" cmpd="sng" algn="ctr">
            <a:solidFill>
              <a:sysClr val="window" lastClr="FFFFFF">
                <a:lumMod val="85000"/>
              </a:sysClr>
            </a:solidFill>
            <a:prstDash val="dash"/>
          </a:ln>
          <a:effectLst/>
        </p:spPr>
      </p:cxnSp>
      <p:cxnSp>
        <p:nvCxnSpPr>
          <p:cNvPr id="17" name="Straight Connector 39"/>
          <p:cNvCxnSpPr/>
          <p:nvPr/>
        </p:nvCxnSpPr>
        <p:spPr>
          <a:xfrm>
            <a:off x="4036430" y="1328165"/>
            <a:ext cx="0" cy="4950400"/>
          </a:xfrm>
          <a:prstGeom prst="line">
            <a:avLst/>
          </a:prstGeom>
          <a:noFill/>
          <a:ln w="9525" cap="flat" cmpd="sng" algn="ctr">
            <a:solidFill>
              <a:sysClr val="window" lastClr="FFFFFF">
                <a:lumMod val="85000"/>
              </a:sysClr>
            </a:solidFill>
            <a:prstDash val="dash"/>
          </a:ln>
          <a:effectLst/>
        </p:spPr>
      </p:cxnSp>
      <p:cxnSp>
        <p:nvCxnSpPr>
          <p:cNvPr id="18" name="Straight Connector 52"/>
          <p:cNvCxnSpPr/>
          <p:nvPr/>
        </p:nvCxnSpPr>
        <p:spPr>
          <a:xfrm>
            <a:off x="8805319" y="1328165"/>
            <a:ext cx="0" cy="4950400"/>
          </a:xfrm>
          <a:prstGeom prst="line">
            <a:avLst/>
          </a:prstGeom>
          <a:noFill/>
          <a:ln w="9525" cap="flat" cmpd="sng" algn="ctr">
            <a:solidFill>
              <a:sysClr val="window" lastClr="FFFFFF">
                <a:lumMod val="85000"/>
              </a:sysClr>
            </a:solidFill>
            <a:prstDash val="dash"/>
          </a:ln>
          <a:effectLst/>
        </p:spPr>
      </p:cxnSp>
      <p:cxnSp>
        <p:nvCxnSpPr>
          <p:cNvPr id="19" name="Straight Connector 53"/>
          <p:cNvCxnSpPr/>
          <p:nvPr/>
        </p:nvCxnSpPr>
        <p:spPr>
          <a:xfrm>
            <a:off x="6420874" y="1328165"/>
            <a:ext cx="0" cy="4957897"/>
          </a:xfrm>
          <a:prstGeom prst="line">
            <a:avLst/>
          </a:prstGeom>
          <a:noFill/>
          <a:ln w="9525" cap="flat" cmpd="sng" algn="ctr">
            <a:solidFill>
              <a:sysClr val="window" lastClr="FFFFFF">
                <a:lumMod val="85000"/>
              </a:sysClr>
            </a:solidFill>
            <a:prstDash val="dash"/>
          </a:ln>
          <a:effectLst/>
        </p:spPr>
      </p:cxnSp>
      <p:cxnSp>
        <p:nvCxnSpPr>
          <p:cNvPr id="20" name="Straight Connector 55"/>
          <p:cNvCxnSpPr/>
          <p:nvPr/>
        </p:nvCxnSpPr>
        <p:spPr>
          <a:xfrm>
            <a:off x="7016985" y="1328165"/>
            <a:ext cx="0" cy="4950400"/>
          </a:xfrm>
          <a:prstGeom prst="line">
            <a:avLst/>
          </a:prstGeom>
          <a:noFill/>
          <a:ln w="9525" cap="flat" cmpd="sng" algn="ctr">
            <a:solidFill>
              <a:sysClr val="window" lastClr="FFFFFF">
                <a:lumMod val="85000"/>
              </a:sysClr>
            </a:solidFill>
            <a:prstDash val="dash"/>
          </a:ln>
          <a:effectLst/>
        </p:spPr>
      </p:cxnSp>
      <p:cxnSp>
        <p:nvCxnSpPr>
          <p:cNvPr id="21" name="Straight Connector 56"/>
          <p:cNvCxnSpPr/>
          <p:nvPr/>
        </p:nvCxnSpPr>
        <p:spPr>
          <a:xfrm>
            <a:off x="7613096" y="1328165"/>
            <a:ext cx="0" cy="4950400"/>
          </a:xfrm>
          <a:prstGeom prst="line">
            <a:avLst/>
          </a:prstGeom>
          <a:noFill/>
          <a:ln w="9525" cap="flat" cmpd="sng" algn="ctr">
            <a:solidFill>
              <a:sysClr val="window" lastClr="FFFFFF">
                <a:lumMod val="85000"/>
              </a:sysClr>
            </a:solidFill>
            <a:prstDash val="dash"/>
          </a:ln>
          <a:effectLst/>
        </p:spPr>
      </p:cxnSp>
      <p:cxnSp>
        <p:nvCxnSpPr>
          <p:cNvPr id="22" name="Straight Connector 74"/>
          <p:cNvCxnSpPr/>
          <p:nvPr/>
        </p:nvCxnSpPr>
        <p:spPr>
          <a:xfrm>
            <a:off x="5228652" y="1350348"/>
            <a:ext cx="0" cy="4928217"/>
          </a:xfrm>
          <a:prstGeom prst="line">
            <a:avLst/>
          </a:prstGeom>
          <a:noFill/>
          <a:ln w="9525" cap="flat" cmpd="sng" algn="ctr">
            <a:solidFill>
              <a:sysClr val="window" lastClr="FFFFFF">
                <a:lumMod val="85000"/>
              </a:sysClr>
            </a:solidFill>
            <a:prstDash val="dash"/>
          </a:ln>
          <a:effectLst/>
        </p:spPr>
      </p:cxnSp>
      <p:sp>
        <p:nvSpPr>
          <p:cNvPr id="23" name="TextBox 82"/>
          <p:cNvSpPr txBox="1"/>
          <p:nvPr/>
        </p:nvSpPr>
        <p:spPr>
          <a:xfrm>
            <a:off x="4088940"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4" name="TextBox 83"/>
          <p:cNvSpPr txBox="1"/>
          <p:nvPr/>
        </p:nvSpPr>
        <p:spPr>
          <a:xfrm>
            <a:off x="4684993"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2</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5" name="TextBox 84"/>
          <p:cNvSpPr txBox="1"/>
          <p:nvPr/>
        </p:nvSpPr>
        <p:spPr>
          <a:xfrm>
            <a:off x="5281046"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3</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6" name="TextBox 85"/>
          <p:cNvSpPr txBox="1"/>
          <p:nvPr/>
        </p:nvSpPr>
        <p:spPr>
          <a:xfrm>
            <a:off x="5877099"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4</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7" name="TextBox 86"/>
          <p:cNvSpPr txBox="1"/>
          <p:nvPr/>
        </p:nvSpPr>
        <p:spPr>
          <a:xfrm>
            <a:off x="6473152"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5</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8" name="TextBox 87"/>
          <p:cNvSpPr txBox="1"/>
          <p:nvPr/>
        </p:nvSpPr>
        <p:spPr>
          <a:xfrm>
            <a:off x="7069204"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6</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9" name="TextBox 88"/>
          <p:cNvSpPr txBox="1"/>
          <p:nvPr/>
        </p:nvSpPr>
        <p:spPr>
          <a:xfrm>
            <a:off x="7665257"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7</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0" name="TextBox 89"/>
          <p:cNvSpPr txBox="1"/>
          <p:nvPr/>
        </p:nvSpPr>
        <p:spPr>
          <a:xfrm>
            <a:off x="8261311"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8</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1" name="TextBox 90"/>
          <p:cNvSpPr txBox="1"/>
          <p:nvPr/>
        </p:nvSpPr>
        <p:spPr>
          <a:xfrm>
            <a:off x="8857363"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9</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2" name="TextBox 91"/>
          <p:cNvSpPr txBox="1"/>
          <p:nvPr/>
        </p:nvSpPr>
        <p:spPr>
          <a:xfrm>
            <a:off x="9453416"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10</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3" name="TextBox 93"/>
          <p:cNvSpPr txBox="1"/>
          <p:nvPr/>
        </p:nvSpPr>
        <p:spPr>
          <a:xfrm>
            <a:off x="10049468"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11</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4" name="TextBox 94"/>
          <p:cNvSpPr txBox="1"/>
          <p:nvPr/>
        </p:nvSpPr>
        <p:spPr>
          <a:xfrm>
            <a:off x="10645521"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12</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5" name="TextBox 97"/>
          <p:cNvSpPr txBox="1"/>
          <p:nvPr/>
        </p:nvSpPr>
        <p:spPr>
          <a:xfrm>
            <a:off x="3541753"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0</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cxnSp>
        <p:nvCxnSpPr>
          <p:cNvPr id="36" name="Straight Connector 117"/>
          <p:cNvCxnSpPr/>
          <p:nvPr/>
        </p:nvCxnSpPr>
        <p:spPr>
          <a:xfrm>
            <a:off x="11189762" y="1119619"/>
            <a:ext cx="0" cy="5162588"/>
          </a:xfrm>
          <a:prstGeom prst="line">
            <a:avLst/>
          </a:prstGeom>
          <a:noFill/>
          <a:ln w="9525" cap="flat" cmpd="sng" algn="ctr">
            <a:solidFill>
              <a:sysClr val="window" lastClr="FFFFFF">
                <a:lumMod val="85000"/>
              </a:sysClr>
            </a:solidFill>
            <a:prstDash val="dash"/>
          </a:ln>
          <a:effectLst/>
        </p:spPr>
      </p:cxnSp>
      <p:sp>
        <p:nvSpPr>
          <p:cNvPr id="40" name="矩形 39"/>
          <p:cNvSpPr/>
          <p:nvPr/>
        </p:nvSpPr>
        <p:spPr>
          <a:xfrm>
            <a:off x="387711" y="3001193"/>
            <a:ext cx="2582481" cy="1013781"/>
          </a:xfrm>
          <a:prstGeom prst="rect">
            <a:avLst/>
          </a:prstGeom>
          <a:solidFill>
            <a:srgbClr val="2898D8">
              <a:lumMod val="20000"/>
              <a:lumOff val="80000"/>
            </a:srgbClr>
          </a:solidFill>
          <a:ln w="12700" cap="flat" cmpd="sng" algn="ctr">
            <a:noFill/>
            <a:prstDash val="solid"/>
            <a:miter lim="800000"/>
          </a:ln>
          <a:effectLst/>
        </p:spPr>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机构内部诊断</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受众分析（访谈）</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indent="-285750">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受众分析（问卷）</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indent="-285750">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行业与对标分析</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41" name="矩形 40"/>
          <p:cNvSpPr/>
          <p:nvPr/>
        </p:nvSpPr>
        <p:spPr>
          <a:xfrm>
            <a:off x="387711" y="4387512"/>
            <a:ext cx="2582481" cy="853789"/>
          </a:xfrm>
          <a:prstGeom prst="rect">
            <a:avLst/>
          </a:prstGeom>
          <a:solidFill>
            <a:srgbClr val="2898D8">
              <a:lumMod val="20000"/>
              <a:lumOff val="80000"/>
            </a:srgbClr>
          </a:solidFill>
          <a:ln w="12700" cap="flat" cmpd="sng" algn="ctr">
            <a:noFill/>
            <a:prstDash val="solid"/>
            <a:miter lim="800000"/>
          </a:ln>
          <a:effectLst/>
        </p:spPr>
        <p:txBody>
          <a:bodyPr rtlCol="0" anchor="ctr"/>
          <a:lstStyle/>
          <a:p>
            <a:pPr marL="285750" indent="-285750" fontAlgn="auto">
              <a:spcBef>
                <a:spcPts val="0"/>
              </a:spcBef>
              <a:spcAft>
                <a:spcPts val="0"/>
              </a:spcAft>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品牌定位整合与工作坊</a:t>
            </a: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品牌故事完善</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品牌传播策略制定</a:t>
            </a: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42" name="矩形 41"/>
          <p:cNvSpPr/>
          <p:nvPr/>
        </p:nvSpPr>
        <p:spPr>
          <a:xfrm>
            <a:off x="387711" y="5601341"/>
            <a:ext cx="2582481" cy="707226"/>
          </a:xfrm>
          <a:prstGeom prst="rect">
            <a:avLst/>
          </a:prstGeom>
          <a:solidFill>
            <a:srgbClr val="2898D8">
              <a:lumMod val="20000"/>
              <a:lumOff val="80000"/>
            </a:srgbClr>
          </a:solidFill>
          <a:ln w="12700" cap="flat" cmpd="sng" algn="ctr">
            <a:noFill/>
            <a:prstDash val="solid"/>
            <a:miter lim="800000"/>
          </a:ln>
          <a:effectLst/>
        </p:spPr>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新商标形象和遴选逻辑</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新商标的传播策略</a:t>
            </a: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43" name="矩形 42"/>
          <p:cNvSpPr/>
          <p:nvPr/>
        </p:nvSpPr>
        <p:spPr>
          <a:xfrm>
            <a:off x="3599627" y="2682527"/>
            <a:ext cx="5776182" cy="332128"/>
          </a:xfrm>
          <a:prstGeom prst="rect">
            <a:avLst/>
          </a:prstGeom>
          <a:solidFill>
            <a:srgbClr val="2898D8">
              <a:lumMod val="40000"/>
              <a:lumOff val="60000"/>
            </a:srgb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44" name="TextBox 76"/>
          <p:cNvSpPr txBox="1"/>
          <p:nvPr/>
        </p:nvSpPr>
        <p:spPr>
          <a:xfrm>
            <a:off x="3013104" y="3315904"/>
            <a:ext cx="2696577" cy="338532"/>
          </a:xfrm>
          <a:prstGeom prst="rect">
            <a:avLst/>
          </a:prstGeom>
          <a:noFill/>
        </p:spPr>
        <p:txBody>
          <a:bodyPr wrap="square" lIns="121899" tIns="60949" rIns="121899" bIns="60949" rtlCol="0">
            <a:spAutoFit/>
          </a:bodyPr>
          <a:lstStyle/>
          <a:p>
            <a:pPr marL="0" marR="0" lvl="0" indent="0" algn="l" defTabSz="1218565"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rPr>
              <a:t>项目启动会</a:t>
            </a:r>
            <a:endParaRPr kumimoji="0" 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endParaRPr>
          </a:p>
        </p:txBody>
      </p:sp>
      <p:cxnSp>
        <p:nvCxnSpPr>
          <p:cNvPr id="45" name="Straight Connector 78"/>
          <p:cNvCxnSpPr>
            <a:stCxn id="46" idx="6"/>
            <a:endCxn id="47" idx="2"/>
          </p:cNvCxnSpPr>
          <p:nvPr/>
        </p:nvCxnSpPr>
        <p:spPr>
          <a:xfrm>
            <a:off x="3948657" y="2848592"/>
            <a:ext cx="4949295" cy="0"/>
          </a:xfrm>
          <a:prstGeom prst="line">
            <a:avLst/>
          </a:prstGeom>
          <a:noFill/>
          <a:ln w="76200" cap="rnd" cmpd="sng" algn="ctr">
            <a:solidFill>
              <a:srgbClr val="2898D8"/>
            </a:solidFill>
            <a:prstDash val="solid"/>
          </a:ln>
          <a:effectLst/>
        </p:spPr>
      </p:cxnSp>
      <p:sp>
        <p:nvSpPr>
          <p:cNvPr id="46" name="Oval 161"/>
          <p:cNvSpPr/>
          <p:nvPr/>
        </p:nvSpPr>
        <p:spPr>
          <a:xfrm>
            <a:off x="3588657" y="2695048"/>
            <a:ext cx="360000" cy="307087"/>
          </a:xfrm>
          <a:prstGeom prst="ellipse">
            <a:avLst/>
          </a:prstGeom>
          <a:solidFill>
            <a:sysClr val="window" lastClr="FFFFFF"/>
          </a:solidFill>
          <a:ln w="12700" cap="flat" cmpd="sng" algn="ctr">
            <a:solidFill>
              <a:srgbClr val="2898D8"/>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Arial" panose="020B0604020202020204" pitchFamily="34" charset="0"/>
              <a:ea typeface="微软雅黑" pitchFamily="34" charset="-122"/>
              <a:cs typeface="+mn-cs"/>
            </a:endParaRPr>
          </a:p>
        </p:txBody>
      </p:sp>
      <p:sp>
        <p:nvSpPr>
          <p:cNvPr id="47" name="Oval 161"/>
          <p:cNvSpPr/>
          <p:nvPr/>
        </p:nvSpPr>
        <p:spPr>
          <a:xfrm>
            <a:off x="8897952" y="2695048"/>
            <a:ext cx="360000" cy="307087"/>
          </a:xfrm>
          <a:prstGeom prst="ellipse">
            <a:avLst/>
          </a:prstGeom>
          <a:solidFill>
            <a:sysClr val="window" lastClr="FFFFFF"/>
          </a:solidFill>
          <a:ln w="12700" cap="flat" cmpd="sng" algn="ctr">
            <a:solidFill>
              <a:srgbClr val="2898D8"/>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Arial" panose="020B0604020202020204" pitchFamily="34" charset="0"/>
              <a:ea typeface="微软雅黑" pitchFamily="34" charset="-122"/>
              <a:cs typeface="+mn-cs"/>
            </a:endParaRPr>
          </a:p>
        </p:txBody>
      </p:sp>
      <p:sp>
        <p:nvSpPr>
          <p:cNvPr id="48" name="矩形 47"/>
          <p:cNvSpPr/>
          <p:nvPr/>
        </p:nvSpPr>
        <p:spPr>
          <a:xfrm>
            <a:off x="4025532" y="3096056"/>
            <a:ext cx="2386527" cy="132881"/>
          </a:xfrm>
          <a:prstGeom prst="rect">
            <a:avLst/>
          </a:prstGeom>
          <a:solidFill>
            <a:srgbClr val="92D050"/>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49" name="矩形 48"/>
          <p:cNvSpPr/>
          <p:nvPr/>
        </p:nvSpPr>
        <p:spPr>
          <a:xfrm>
            <a:off x="5807725" y="3541382"/>
            <a:ext cx="3592081" cy="132881"/>
          </a:xfrm>
          <a:prstGeom prst="rect">
            <a:avLst/>
          </a:prstGeom>
          <a:solidFill>
            <a:srgbClr val="FFCC9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0" name="矩形 49"/>
          <p:cNvSpPr/>
          <p:nvPr/>
        </p:nvSpPr>
        <p:spPr>
          <a:xfrm>
            <a:off x="3734158" y="3764045"/>
            <a:ext cx="3278853" cy="132881"/>
          </a:xfrm>
          <a:prstGeom prst="rect">
            <a:avLst/>
          </a:prstGeom>
          <a:solidFill>
            <a:srgbClr val="92D050"/>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1" name="矩形 50"/>
          <p:cNvSpPr/>
          <p:nvPr/>
        </p:nvSpPr>
        <p:spPr>
          <a:xfrm>
            <a:off x="8198462" y="4709137"/>
            <a:ext cx="1791139" cy="136978"/>
          </a:xfrm>
          <a:prstGeom prst="rect">
            <a:avLst/>
          </a:prstGeom>
          <a:solidFill>
            <a:srgbClr val="ACCBF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2" name="Rectangle 28"/>
          <p:cNvSpPr/>
          <p:nvPr/>
        </p:nvSpPr>
        <p:spPr>
          <a:xfrm>
            <a:off x="608622" y="4030903"/>
            <a:ext cx="2359750" cy="356441"/>
          </a:xfrm>
          <a:prstGeom prst="rect">
            <a:avLst/>
          </a:prstGeom>
          <a:solidFill>
            <a:srgbClr val="2898D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kern="0" dirty="0">
                <a:solidFill>
                  <a:prstClr val="white"/>
                </a:solidFill>
                <a:latin typeface="微软雅黑"/>
                <a:ea typeface="微软雅黑"/>
                <a:cs typeface="Arial" panose="020B0604020202020204" pitchFamily="34" charset="0"/>
              </a:rPr>
              <a:t>新品牌定位共创</a:t>
            </a:r>
            <a:endParaRPr kumimoji="0" lang="en-GB"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53" name="矩形 52"/>
          <p:cNvSpPr/>
          <p:nvPr/>
        </p:nvSpPr>
        <p:spPr>
          <a:xfrm>
            <a:off x="9980503" y="5258279"/>
            <a:ext cx="1805370" cy="315757"/>
          </a:xfrm>
          <a:prstGeom prst="rect">
            <a:avLst/>
          </a:prstGeom>
          <a:solidFill>
            <a:srgbClr val="2898D8">
              <a:lumMod val="40000"/>
              <a:lumOff val="60000"/>
            </a:srgb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4" name="Rectangle 40"/>
          <p:cNvSpPr/>
          <p:nvPr/>
        </p:nvSpPr>
        <p:spPr>
          <a:xfrm>
            <a:off x="609033" y="5244900"/>
            <a:ext cx="2359750" cy="356441"/>
          </a:xfrm>
          <a:prstGeom prst="rect">
            <a:avLst/>
          </a:prstGeom>
          <a:solidFill>
            <a:srgbClr val="2898D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kern="0" dirty="0">
                <a:solidFill>
                  <a:prstClr val="white"/>
                </a:solidFill>
                <a:latin typeface="微软雅黑"/>
                <a:ea typeface="微软雅黑"/>
                <a:cs typeface="Arial" panose="020B0604020202020204" pitchFamily="34" charset="0"/>
              </a:rPr>
              <a:t>新商标逻辑点</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55" name="矩形 54"/>
          <p:cNvSpPr/>
          <p:nvPr/>
        </p:nvSpPr>
        <p:spPr>
          <a:xfrm>
            <a:off x="7678606" y="4470063"/>
            <a:ext cx="1721191" cy="136978"/>
          </a:xfrm>
          <a:prstGeom prst="rect">
            <a:avLst/>
          </a:prstGeom>
          <a:solidFill>
            <a:srgbClr val="ACCBF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6" name="矩形 55"/>
          <p:cNvSpPr/>
          <p:nvPr/>
        </p:nvSpPr>
        <p:spPr>
          <a:xfrm>
            <a:off x="8198462" y="4948211"/>
            <a:ext cx="2338269" cy="136978"/>
          </a:xfrm>
          <a:prstGeom prst="rect">
            <a:avLst/>
          </a:prstGeom>
          <a:solidFill>
            <a:srgbClr val="ACCBF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cxnSp>
        <p:nvCxnSpPr>
          <p:cNvPr id="57" name="Straight Connector 162"/>
          <p:cNvCxnSpPr>
            <a:endCxn id="66" idx="2"/>
          </p:cNvCxnSpPr>
          <p:nvPr/>
        </p:nvCxnSpPr>
        <p:spPr>
          <a:xfrm>
            <a:off x="9997540" y="5418126"/>
            <a:ext cx="1604916" cy="1"/>
          </a:xfrm>
          <a:prstGeom prst="line">
            <a:avLst/>
          </a:prstGeom>
          <a:noFill/>
          <a:ln w="76200" cap="rnd" cmpd="sng" algn="ctr">
            <a:solidFill>
              <a:srgbClr val="3E89D8"/>
            </a:solidFill>
            <a:prstDash val="solid"/>
          </a:ln>
          <a:effectLst/>
        </p:spPr>
      </p:cxnSp>
      <p:sp>
        <p:nvSpPr>
          <p:cNvPr id="60" name="矩形 59"/>
          <p:cNvSpPr/>
          <p:nvPr/>
        </p:nvSpPr>
        <p:spPr>
          <a:xfrm>
            <a:off x="10014578" y="5812721"/>
            <a:ext cx="845365" cy="136978"/>
          </a:xfrm>
          <a:prstGeom prst="rect">
            <a:avLst/>
          </a:prstGeom>
          <a:solidFill>
            <a:srgbClr val="ACCBF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61" name="矩形 60"/>
          <p:cNvSpPr/>
          <p:nvPr/>
        </p:nvSpPr>
        <p:spPr>
          <a:xfrm>
            <a:off x="10023161" y="6044301"/>
            <a:ext cx="1762711" cy="136978"/>
          </a:xfrm>
          <a:prstGeom prst="rect">
            <a:avLst/>
          </a:prstGeom>
          <a:solidFill>
            <a:srgbClr val="ACCBF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62" name="矩形 61"/>
          <p:cNvSpPr/>
          <p:nvPr/>
        </p:nvSpPr>
        <p:spPr>
          <a:xfrm>
            <a:off x="2958437" y="4005589"/>
            <a:ext cx="8817501" cy="375385"/>
          </a:xfrm>
          <a:prstGeom prst="rect">
            <a:avLst/>
          </a:prstGeom>
          <a:noFill/>
          <a:ln w="19050" cap="flat" cmpd="sng" algn="ctr">
            <a:solidFill>
              <a:srgbClr val="A9D6EF"/>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cxnSp>
        <p:nvCxnSpPr>
          <p:cNvPr id="63" name="Straight Connector 75"/>
          <p:cNvCxnSpPr>
            <a:endCxn id="65" idx="2"/>
          </p:cNvCxnSpPr>
          <p:nvPr/>
        </p:nvCxnSpPr>
        <p:spPr>
          <a:xfrm>
            <a:off x="7700909" y="4166178"/>
            <a:ext cx="1979768" cy="1756"/>
          </a:xfrm>
          <a:prstGeom prst="line">
            <a:avLst/>
          </a:prstGeom>
          <a:noFill/>
          <a:ln w="76200" cap="rnd" cmpd="sng" algn="ctr">
            <a:solidFill>
              <a:srgbClr val="3E89D8"/>
            </a:solidFill>
            <a:prstDash val="solid"/>
          </a:ln>
          <a:effectLst/>
        </p:spPr>
      </p:cxnSp>
      <p:sp>
        <p:nvSpPr>
          <p:cNvPr id="64" name="矩形 63"/>
          <p:cNvSpPr/>
          <p:nvPr/>
        </p:nvSpPr>
        <p:spPr>
          <a:xfrm>
            <a:off x="2968373" y="2658648"/>
            <a:ext cx="8817501" cy="375385"/>
          </a:xfrm>
          <a:prstGeom prst="rect">
            <a:avLst/>
          </a:prstGeom>
          <a:noFill/>
          <a:ln w="19050" cap="flat" cmpd="sng" algn="ctr">
            <a:solidFill>
              <a:srgbClr val="A9D6EF"/>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65" name="Oval 122"/>
          <p:cNvSpPr/>
          <p:nvPr/>
        </p:nvSpPr>
        <p:spPr>
          <a:xfrm>
            <a:off x="9680677" y="4014390"/>
            <a:ext cx="306000" cy="307087"/>
          </a:xfrm>
          <a:prstGeom prst="ellipse">
            <a:avLst/>
          </a:prstGeom>
          <a:solidFill>
            <a:sysClr val="window" lastClr="FFFFFF"/>
          </a:solidFill>
          <a:ln w="12700" cap="flat" cmpd="sng" algn="ctr">
            <a:solidFill>
              <a:srgbClr val="2898D8"/>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fontAlgn="auto">
              <a:spcBef>
                <a:spcPts val="0"/>
              </a:spcBef>
              <a:spcAft>
                <a:spcPts val="0"/>
              </a:spcAft>
            </a:pPr>
            <a:endParaRPr lang="zh-CN" altLang="en-US" sz="1600" kern="0" dirty="0">
              <a:solidFill>
                <a:srgbClr val="FFFFFF"/>
              </a:solidFill>
              <a:latin typeface="Arial" panose="020B0604020202020204" pitchFamily="34" charset="0"/>
              <a:ea typeface="微软雅黑" pitchFamily="34" charset="-122"/>
            </a:endParaRPr>
          </a:p>
        </p:txBody>
      </p:sp>
      <p:sp>
        <p:nvSpPr>
          <p:cNvPr id="66" name="Oval 122"/>
          <p:cNvSpPr/>
          <p:nvPr/>
        </p:nvSpPr>
        <p:spPr>
          <a:xfrm>
            <a:off x="11602456" y="5264583"/>
            <a:ext cx="360000" cy="307087"/>
          </a:xfrm>
          <a:prstGeom prst="ellipse">
            <a:avLst/>
          </a:prstGeom>
          <a:solidFill>
            <a:sysClr val="window" lastClr="FFFFFF"/>
          </a:solidFill>
          <a:ln w="12700" cap="flat" cmpd="sng" algn="ctr">
            <a:solidFill>
              <a:srgbClr val="2898D8"/>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fontAlgn="auto">
              <a:spcBef>
                <a:spcPts val="0"/>
              </a:spcBef>
              <a:spcAft>
                <a:spcPts val="0"/>
              </a:spcAft>
            </a:pPr>
            <a:endParaRPr lang="zh-CN" altLang="en-US" sz="1600" kern="0" dirty="0">
              <a:solidFill>
                <a:srgbClr val="FFFFFF"/>
              </a:solidFill>
              <a:latin typeface="Arial" panose="020B0604020202020204" pitchFamily="34" charset="0"/>
              <a:ea typeface="微软雅黑" pitchFamily="34" charset="-122"/>
            </a:endParaRPr>
          </a:p>
        </p:txBody>
      </p:sp>
      <p:sp>
        <p:nvSpPr>
          <p:cNvPr id="67" name="TextBox 76"/>
          <p:cNvSpPr txBox="1"/>
          <p:nvPr/>
        </p:nvSpPr>
        <p:spPr>
          <a:xfrm>
            <a:off x="7517877" y="3815448"/>
            <a:ext cx="2696577" cy="338532"/>
          </a:xfrm>
          <a:prstGeom prst="rect">
            <a:avLst/>
          </a:prstGeom>
          <a:noFill/>
        </p:spPr>
        <p:txBody>
          <a:bodyPr wrap="square" lIns="121899" tIns="60949" rIns="121899" bIns="60949" rtlCol="0">
            <a:spAutoFit/>
          </a:bodyPr>
          <a:lstStyle/>
          <a:p>
            <a:pPr marL="0" marR="0" lvl="0" indent="0" algn="ctr" defTabSz="1218565"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rPr>
              <a:t>品牌定位工作坊</a:t>
            </a:r>
            <a:endPar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endParaRPr>
          </a:p>
        </p:txBody>
      </p:sp>
      <p:sp>
        <p:nvSpPr>
          <p:cNvPr id="68" name="Text Placeholder 21"/>
          <p:cNvSpPr>
            <a:spLocks noGrp="1"/>
          </p:cNvSpPr>
          <p:nvPr>
            <p:custDataLst>
              <p:tags r:id="rId4"/>
            </p:custDataLst>
          </p:nvPr>
        </p:nvSpPr>
        <p:spPr bwMode="auto">
          <a:xfrm>
            <a:off x="7517877" y="3682612"/>
            <a:ext cx="2696577" cy="182563"/>
          </a:xfrm>
          <a:prstGeom prst="rect">
            <a:avLst/>
          </a:prstGeom>
          <a:noFill/>
        </p:spPr>
        <p:txBody>
          <a:bodyPr wrap="none" lIns="0" tIns="0" rIns="0" bIns="0" numCol="1" spcCol="0" anchor="t" anchorCtr="0">
            <a:noAutofit/>
          </a:bodyPr>
          <a:lstStyle>
            <a:lvl1pPr marL="271780" indent="-271780" algn="l" rtl="0" eaLnBrk="0" fontAlgn="base" hangingPunct="0">
              <a:lnSpc>
                <a:spcPct val="90000"/>
              </a:lnSpc>
              <a:spcBef>
                <a:spcPct val="50000"/>
              </a:spcBef>
              <a:spcAft>
                <a:spcPct val="0"/>
              </a:spcAft>
              <a:buClr>
                <a:srgbClr val="003399"/>
              </a:buClr>
              <a:buFont typeface="Wingdings" panose="05000000000000000000"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2pPr>
            <a:lvl3pPr marL="814705" indent="-27305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3pPr>
            <a:lvl4pPr marL="1075055" indent="-25908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anose="05000000000000000000" pitchFamily="2" charset="2"/>
              <a:buNone/>
              <a:defRPr/>
            </a:pPr>
            <a:r>
              <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rPr>
              <a:t>October 2022</a:t>
            </a:r>
            <a:endParaRPr kumimoji="0" lang="en-US"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endParaRPr>
          </a:p>
        </p:txBody>
      </p:sp>
      <p:sp>
        <p:nvSpPr>
          <p:cNvPr id="69" name="TextBox 2"/>
          <p:cNvSpPr txBox="1"/>
          <p:nvPr/>
        </p:nvSpPr>
        <p:spPr>
          <a:xfrm>
            <a:off x="10185802" y="6282207"/>
            <a:ext cx="1653017"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
                <a:srgbClr val="2D97C8"/>
              </a:buClr>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a:ea typeface="微软雅黑"/>
                <a:cs typeface="Heiti SC Light" panose="02000000000000000000" charset="-122"/>
              </a:rPr>
              <a:t>*阶段汇报时间有可能调整</a:t>
            </a:r>
            <a:endParaRPr kumimoji="0" lang="ca-ES" sz="1000" b="0" i="0" u="none" strike="noStrike" kern="1200" cap="none" spc="0" normalizeH="0" baseline="0" noProof="0" dirty="0">
              <a:ln>
                <a:noFill/>
              </a:ln>
              <a:solidFill>
                <a:prstClr val="black"/>
              </a:solidFill>
              <a:effectLst/>
              <a:uLnTx/>
              <a:uFillTx/>
              <a:latin typeface="微软雅黑"/>
              <a:ea typeface="微软雅黑"/>
              <a:cs typeface="Heiti SC Light" panose="02000000000000000000" charset="-122"/>
            </a:endParaRPr>
          </a:p>
        </p:txBody>
      </p:sp>
      <p:sp>
        <p:nvSpPr>
          <p:cNvPr id="70" name="矩形 69"/>
          <p:cNvSpPr/>
          <p:nvPr/>
        </p:nvSpPr>
        <p:spPr>
          <a:xfrm>
            <a:off x="387711" y="2058908"/>
            <a:ext cx="2582481" cy="641666"/>
          </a:xfrm>
          <a:prstGeom prst="rect">
            <a:avLst/>
          </a:prstGeom>
          <a:solidFill>
            <a:srgbClr val="2898D8">
              <a:lumMod val="20000"/>
              <a:lumOff val="80000"/>
            </a:srgbClr>
          </a:solidFill>
          <a:ln w="12700" cap="flat" cmpd="sng" algn="ctr">
            <a:noFill/>
            <a:prstDash val="solid"/>
            <a:miter lim="800000"/>
          </a:ln>
          <a:effectLst/>
        </p:spPr>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前期对接，材料准备</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400" kern="0" dirty="0">
                <a:solidFill>
                  <a:prstClr val="black"/>
                </a:solidFill>
                <a:latin typeface="Arial" panose="020B0604020202020204"/>
                <a:ea typeface="微软雅黑"/>
              </a:rPr>
              <a:t>确定思路方向和计划</a:t>
            </a: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1" name="矩形 70"/>
          <p:cNvSpPr/>
          <p:nvPr/>
        </p:nvSpPr>
        <p:spPr>
          <a:xfrm>
            <a:off x="2942751" y="1755460"/>
            <a:ext cx="8817501" cy="375385"/>
          </a:xfrm>
          <a:prstGeom prst="rect">
            <a:avLst/>
          </a:prstGeom>
          <a:noFill/>
          <a:ln w="19050" cap="flat" cmpd="sng" algn="ctr">
            <a:solidFill>
              <a:srgbClr val="A9D6EF"/>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2" name="TextBox 81"/>
          <p:cNvSpPr txBox="1"/>
          <p:nvPr/>
        </p:nvSpPr>
        <p:spPr>
          <a:xfrm>
            <a:off x="2274239" y="964619"/>
            <a:ext cx="82458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400" b="1" dirty="0">
                <a:solidFill>
                  <a:srgbClr val="717171">
                    <a:lumMod val="75000"/>
                  </a:srgbClr>
                </a:solidFill>
                <a:latin typeface="微软雅黑"/>
                <a:ea typeface="微软雅黑"/>
              </a:rPr>
              <a:t>月</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73" name="Rectangle 40"/>
          <p:cNvSpPr/>
          <p:nvPr/>
        </p:nvSpPr>
        <p:spPr>
          <a:xfrm>
            <a:off x="2968372" y="915142"/>
            <a:ext cx="1066436" cy="311886"/>
          </a:xfrm>
          <a:prstGeom prst="rect">
            <a:avLst/>
          </a:prstGeom>
          <a:solidFill>
            <a:schemeClr val="accent2"/>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8</a:t>
            </a: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月</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74" name="Rectangle 40"/>
          <p:cNvSpPr/>
          <p:nvPr/>
        </p:nvSpPr>
        <p:spPr>
          <a:xfrm>
            <a:off x="4034807" y="915142"/>
            <a:ext cx="2986939" cy="311886"/>
          </a:xfrm>
          <a:prstGeom prst="rect">
            <a:avLst/>
          </a:prstGeom>
          <a:solidFill>
            <a:schemeClr val="accent2"/>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0" dirty="0">
                <a:solidFill>
                  <a:prstClr val="white"/>
                </a:solidFill>
                <a:latin typeface="微软雅黑"/>
                <a:ea typeface="微软雅黑"/>
                <a:cs typeface="Arial" panose="020B0604020202020204" pitchFamily="34" charset="0"/>
              </a:rPr>
              <a:t>9</a:t>
            </a: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月</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75" name="矩形 74"/>
          <p:cNvSpPr/>
          <p:nvPr/>
        </p:nvSpPr>
        <p:spPr>
          <a:xfrm>
            <a:off x="2979335" y="1778899"/>
            <a:ext cx="1075620" cy="302889"/>
          </a:xfrm>
          <a:prstGeom prst="rect">
            <a:avLst/>
          </a:prstGeom>
          <a:solidFill>
            <a:schemeClr val="bg1">
              <a:lumMod val="75000"/>
            </a:scheme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6" name="矩形 75"/>
          <p:cNvSpPr/>
          <p:nvPr/>
        </p:nvSpPr>
        <p:spPr>
          <a:xfrm>
            <a:off x="2979335" y="2229050"/>
            <a:ext cx="697071" cy="136978"/>
          </a:xfrm>
          <a:prstGeom prst="rect">
            <a:avLst/>
          </a:prstGeom>
          <a:solidFill>
            <a:schemeClr val="bg1">
              <a:lumMod val="75000"/>
            </a:scheme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7" name="矩形 76"/>
          <p:cNvSpPr/>
          <p:nvPr/>
        </p:nvSpPr>
        <p:spPr>
          <a:xfrm>
            <a:off x="2979335" y="2439596"/>
            <a:ext cx="1075620" cy="136978"/>
          </a:xfrm>
          <a:prstGeom prst="rect">
            <a:avLst/>
          </a:prstGeom>
          <a:solidFill>
            <a:schemeClr val="bg1">
              <a:lumMod val="75000"/>
            </a:scheme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8" name="Rectangle 40"/>
          <p:cNvSpPr/>
          <p:nvPr/>
        </p:nvSpPr>
        <p:spPr>
          <a:xfrm>
            <a:off x="7007415" y="915142"/>
            <a:ext cx="2392392" cy="311886"/>
          </a:xfrm>
          <a:prstGeom prst="rect">
            <a:avLst/>
          </a:prstGeom>
          <a:solidFill>
            <a:schemeClr val="accent2"/>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0" noProof="0" dirty="0">
                <a:solidFill>
                  <a:prstClr val="white"/>
                </a:solidFill>
                <a:latin typeface="微软雅黑"/>
                <a:ea typeface="微软雅黑"/>
                <a:cs typeface="Arial" panose="020B0604020202020204" pitchFamily="34" charset="0"/>
              </a:rPr>
              <a:t>10</a:t>
            </a: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月</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79" name="Rectangle 40"/>
          <p:cNvSpPr/>
          <p:nvPr/>
        </p:nvSpPr>
        <p:spPr>
          <a:xfrm>
            <a:off x="9397455" y="915142"/>
            <a:ext cx="2392392" cy="311886"/>
          </a:xfrm>
          <a:prstGeom prst="rect">
            <a:avLst/>
          </a:prstGeom>
          <a:solidFill>
            <a:schemeClr val="accent2"/>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0" noProof="0" dirty="0">
                <a:solidFill>
                  <a:prstClr val="white"/>
                </a:solidFill>
                <a:latin typeface="微软雅黑"/>
                <a:ea typeface="微软雅黑"/>
                <a:cs typeface="Arial" panose="020B0604020202020204" pitchFamily="34" charset="0"/>
              </a:rPr>
              <a:t>11</a:t>
            </a: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月</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80" name="TextBox 76"/>
          <p:cNvSpPr txBox="1"/>
          <p:nvPr/>
        </p:nvSpPr>
        <p:spPr>
          <a:xfrm>
            <a:off x="3982947" y="1883610"/>
            <a:ext cx="2696577" cy="338532"/>
          </a:xfrm>
          <a:prstGeom prst="rect">
            <a:avLst/>
          </a:prstGeom>
          <a:noFill/>
        </p:spPr>
        <p:txBody>
          <a:bodyPr wrap="square" lIns="121899" tIns="60949" rIns="121899" bIns="60949" rtlCol="0">
            <a:spAutoFit/>
          </a:bodyPr>
          <a:lstStyle/>
          <a:p>
            <a:pPr marL="0" marR="0" lvl="0" indent="0" algn="l" defTabSz="1218565"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rPr>
              <a:t>项目</a:t>
            </a:r>
            <a:r>
              <a:rPr lang="zh-CN" altLang="en-US" sz="1400" b="1" dirty="0">
                <a:solidFill>
                  <a:srgbClr val="0C0D0E">
                    <a:lumMod val="75000"/>
                    <a:lumOff val="25000"/>
                  </a:srgbClr>
                </a:solidFill>
                <a:latin typeface="Arial" panose="020B0604020202020204" pitchFamily="34" charset="0"/>
                <a:ea typeface="微软雅黑" pitchFamily="34" charset="-122"/>
                <a:cs typeface="Arial" panose="020B0604020202020204" pitchFamily="34" charset="0"/>
              </a:rPr>
              <a:t>破冰</a:t>
            </a:r>
            <a:endParaRPr kumimoji="0" 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endParaRPr>
          </a:p>
        </p:txBody>
      </p:sp>
      <p:sp useBgFill="1">
        <p:nvSpPr>
          <p:cNvPr id="81" name="Text Placeholder 21"/>
          <p:cNvSpPr>
            <a:spLocks noGrp="1"/>
          </p:cNvSpPr>
          <p:nvPr>
            <p:custDataLst>
              <p:tags r:id="rId5"/>
            </p:custDataLst>
          </p:nvPr>
        </p:nvSpPr>
        <p:spPr bwMode="auto">
          <a:xfrm>
            <a:off x="4123293" y="1717051"/>
            <a:ext cx="762000" cy="182563"/>
          </a:xfrm>
          <a:prstGeom prst="rect">
            <a:avLst/>
          </a:prstGeom>
        </p:spPr>
        <p:txBody>
          <a:bodyPr wrap="none" lIns="0" tIns="0" rIns="0" bIns="0" numCol="1" spcCol="0" anchor="t" anchorCtr="0">
            <a:noAutofit/>
          </a:bodyPr>
          <a:lstStyle>
            <a:lvl1pPr marL="271780" indent="-271780" algn="l" rtl="0" eaLnBrk="0" fontAlgn="base" hangingPunct="0">
              <a:lnSpc>
                <a:spcPct val="90000"/>
              </a:lnSpc>
              <a:spcBef>
                <a:spcPct val="50000"/>
              </a:spcBef>
              <a:spcAft>
                <a:spcPct val="0"/>
              </a:spcAft>
              <a:buClr>
                <a:srgbClr val="003399"/>
              </a:buClr>
              <a:buFont typeface="Wingdings" panose="05000000000000000000"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2pPr>
            <a:lvl3pPr marL="814705" indent="-27305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3pPr>
            <a:lvl4pPr marL="1075055" indent="-25908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anose="05000000000000000000" pitchFamily="2" charset="2"/>
              <a:buNone/>
              <a:defRPr/>
            </a:pPr>
            <a:r>
              <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rPr>
              <a:t>August 2022</a:t>
            </a:r>
            <a:endPar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endParaRPr>
          </a:p>
        </p:txBody>
      </p:sp>
      <p:sp useBgFill="1">
        <p:nvSpPr>
          <p:cNvPr id="82" name="Text Placeholder 21"/>
          <p:cNvSpPr>
            <a:spLocks noGrp="1"/>
          </p:cNvSpPr>
          <p:nvPr>
            <p:custDataLst>
              <p:tags r:id="rId6"/>
            </p:custDataLst>
          </p:nvPr>
        </p:nvSpPr>
        <p:spPr bwMode="auto">
          <a:xfrm>
            <a:off x="3153450" y="3149345"/>
            <a:ext cx="762000" cy="182563"/>
          </a:xfrm>
          <a:prstGeom prst="rect">
            <a:avLst/>
          </a:prstGeom>
        </p:spPr>
        <p:txBody>
          <a:bodyPr wrap="none" lIns="0" tIns="0" rIns="0" bIns="0" numCol="1" spcCol="0" anchor="t" anchorCtr="0">
            <a:noAutofit/>
          </a:bodyPr>
          <a:lstStyle>
            <a:lvl1pPr marL="271780" indent="-271780" algn="l" rtl="0" eaLnBrk="0" fontAlgn="base" hangingPunct="0">
              <a:lnSpc>
                <a:spcPct val="90000"/>
              </a:lnSpc>
              <a:spcBef>
                <a:spcPct val="50000"/>
              </a:spcBef>
              <a:spcAft>
                <a:spcPct val="0"/>
              </a:spcAft>
              <a:buClr>
                <a:srgbClr val="003399"/>
              </a:buClr>
              <a:buFont typeface="Wingdings" panose="05000000000000000000"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2pPr>
            <a:lvl3pPr marL="814705" indent="-27305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3pPr>
            <a:lvl4pPr marL="1075055" indent="-25908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anose="05000000000000000000" pitchFamily="2" charset="2"/>
              <a:buNone/>
              <a:defRPr/>
            </a:pPr>
            <a:r>
              <a:rPr lang="en-US" altLang="zh-CN" sz="1200" i="1" dirty="0">
                <a:solidFill>
                  <a:srgbClr val="000000"/>
                </a:solidFill>
                <a:latin typeface="Arial" panose="020B0604020202020204"/>
                <a:ea typeface="微软雅黑"/>
                <a:sym typeface="+mn-lt"/>
              </a:rPr>
              <a:t>September</a:t>
            </a:r>
            <a:r>
              <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rPr>
              <a:t> 2022</a:t>
            </a:r>
            <a:endPar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endParaRPr>
          </a:p>
        </p:txBody>
      </p:sp>
      <p:sp>
        <p:nvSpPr>
          <p:cNvPr id="83" name="Rectangle 40"/>
          <p:cNvSpPr/>
          <p:nvPr/>
        </p:nvSpPr>
        <p:spPr>
          <a:xfrm>
            <a:off x="609033" y="1748776"/>
            <a:ext cx="2359750" cy="356441"/>
          </a:xfrm>
          <a:prstGeom prst="rect">
            <a:avLst/>
          </a:prstGeom>
          <a:solidFill>
            <a:srgbClr val="2898D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项目准备</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85" name="Rectangle 29"/>
          <p:cNvSpPr/>
          <p:nvPr/>
        </p:nvSpPr>
        <p:spPr>
          <a:xfrm>
            <a:off x="387300" y="4030903"/>
            <a:ext cx="305125" cy="356441"/>
          </a:xfrm>
          <a:prstGeom prst="rect">
            <a:avLst/>
          </a:prstGeom>
          <a:solidFill>
            <a:srgbClr val="2898D8">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2</a:t>
            </a:r>
            <a:endPar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86" name="Rectangle 41"/>
          <p:cNvSpPr/>
          <p:nvPr/>
        </p:nvSpPr>
        <p:spPr>
          <a:xfrm>
            <a:off x="387711" y="5244900"/>
            <a:ext cx="305125" cy="356441"/>
          </a:xfrm>
          <a:prstGeom prst="rect">
            <a:avLst/>
          </a:prstGeom>
          <a:solidFill>
            <a:srgbClr val="2898D8">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3</a:t>
            </a:r>
            <a:endPar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87" name="Rectangle 41"/>
          <p:cNvSpPr/>
          <p:nvPr/>
        </p:nvSpPr>
        <p:spPr>
          <a:xfrm>
            <a:off x="387711" y="1748776"/>
            <a:ext cx="305125" cy="356441"/>
          </a:xfrm>
          <a:prstGeom prst="rect">
            <a:avLst/>
          </a:prstGeom>
          <a:solidFill>
            <a:srgbClr val="2898D8">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0" dirty="0">
                <a:solidFill>
                  <a:prstClr val="white"/>
                </a:solidFill>
                <a:latin typeface="微软雅黑"/>
                <a:ea typeface="微软雅黑"/>
                <a:cs typeface="Arial" panose="020B0604020202020204" pitchFamily="34" charset="0"/>
              </a:rPr>
              <a:t>0</a:t>
            </a:r>
            <a:endPar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88" name="星形: 五角 87"/>
          <p:cNvSpPr/>
          <p:nvPr/>
        </p:nvSpPr>
        <p:spPr>
          <a:xfrm>
            <a:off x="8969398" y="4309889"/>
            <a:ext cx="379086" cy="379086"/>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TextBox 76"/>
          <p:cNvSpPr txBox="1"/>
          <p:nvPr/>
        </p:nvSpPr>
        <p:spPr>
          <a:xfrm>
            <a:off x="8209150" y="293830"/>
            <a:ext cx="747140" cy="338532"/>
          </a:xfrm>
          <a:prstGeom prst="rect">
            <a:avLst/>
          </a:prstGeom>
          <a:noFill/>
        </p:spPr>
        <p:txBody>
          <a:bodyPr wrap="square" lIns="121899" tIns="60949" rIns="121899" bIns="60949" rtlCol="0">
            <a:spAutoFit/>
          </a:bodyPr>
          <a:lstStyle/>
          <a:p>
            <a:pPr marL="0" marR="0" lvl="0" indent="0" algn="l" defTabSz="1218565"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accent3">
                    <a:lumMod val="50000"/>
                  </a:schemeClr>
                </a:solidFill>
                <a:effectLst/>
                <a:uLnTx/>
                <a:uFillTx/>
                <a:latin typeface="Arial" panose="020B0604020202020204" pitchFamily="34" charset="0"/>
                <a:ea typeface="微软雅黑" pitchFamily="34" charset="-122"/>
                <a:cs typeface="Arial" panose="020B0604020202020204" pitchFamily="34" charset="0"/>
              </a:rPr>
              <a:t>本周</a:t>
            </a:r>
            <a:endParaRPr kumimoji="0" lang="en-US" sz="1400" b="1" i="0" u="none" strike="noStrike" kern="1200" cap="none" spc="0" normalizeH="0" baseline="0" noProof="0" dirty="0">
              <a:ln>
                <a:noFill/>
              </a:ln>
              <a:solidFill>
                <a:schemeClr val="accent3">
                  <a:lumMod val="50000"/>
                </a:schemeClr>
              </a:solidFill>
              <a:effectLst/>
              <a:uLnTx/>
              <a:uFillTx/>
              <a:latin typeface="Arial" panose="020B0604020202020204" pitchFamily="34" charset="0"/>
              <a:ea typeface="微软雅黑" pitchFamily="34" charset="-122"/>
              <a:cs typeface="Arial" panose="020B0604020202020204" pitchFamily="34" charset="0"/>
            </a:endParaRPr>
          </a:p>
        </p:txBody>
      </p:sp>
      <p:sp>
        <p:nvSpPr>
          <p:cNvPr id="91" name="箭头: 下 90"/>
          <p:cNvSpPr/>
          <p:nvPr/>
        </p:nvSpPr>
        <p:spPr>
          <a:xfrm>
            <a:off x="8353790" y="594529"/>
            <a:ext cx="308448" cy="262217"/>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sp>
        <p:nvSpPr>
          <p:cNvPr id="38" name="Rectangle 72"/>
          <p:cNvSpPr/>
          <p:nvPr/>
        </p:nvSpPr>
        <p:spPr>
          <a:xfrm>
            <a:off x="609033" y="2664509"/>
            <a:ext cx="2359750" cy="368164"/>
          </a:xfrm>
          <a:prstGeom prst="rect">
            <a:avLst/>
          </a:prstGeom>
          <a:solidFill>
            <a:srgbClr val="2898D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新品牌发现</a:t>
            </a:r>
            <a:endParaRPr kumimoji="0" lang="en-GB"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94" name="矩形 93"/>
          <p:cNvSpPr/>
          <p:nvPr/>
        </p:nvSpPr>
        <p:spPr>
          <a:xfrm>
            <a:off x="5232738" y="3318719"/>
            <a:ext cx="2394533" cy="132881"/>
          </a:xfrm>
          <a:prstGeom prst="rect">
            <a:avLst/>
          </a:prstGeom>
          <a:solidFill>
            <a:srgbClr val="92D050"/>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8" name="TextBox 105"/>
          <p:cNvSpPr txBox="1"/>
          <p:nvPr/>
        </p:nvSpPr>
        <p:spPr>
          <a:xfrm>
            <a:off x="10710727" y="5737418"/>
            <a:ext cx="1624507" cy="338532"/>
          </a:xfrm>
          <a:prstGeom prst="rect">
            <a:avLst/>
          </a:prstGeom>
          <a:noFill/>
        </p:spPr>
        <p:txBody>
          <a:bodyPr wrap="square" lIns="121899" tIns="60949" rIns="121899" bIns="60949" rtlCol="0">
            <a:spAutoFit/>
          </a:bodyPr>
          <a:lstStyle/>
          <a:p>
            <a:pPr marL="0" marR="0" lvl="0" indent="0" algn="ctr" defTabSz="1218565" rtl="0" eaLnBrk="1" fontAlgn="base" latinLnBrk="0" hangingPunct="1">
              <a:lnSpc>
                <a:spcPct val="100000"/>
              </a:lnSpc>
              <a:spcBef>
                <a:spcPct val="0"/>
              </a:spcBef>
              <a:spcAft>
                <a:spcPts val="600"/>
              </a:spcAft>
              <a:buClrTx/>
              <a:buSzTx/>
              <a:buFontTx/>
              <a:buNone/>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rPr>
              <a:t>最终交付</a:t>
            </a:r>
            <a:endParaRPr kumimoji="0" lang="en-US" altLang="zh-CN"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endParaRPr>
          </a:p>
        </p:txBody>
      </p:sp>
      <p:sp useBgFill="1">
        <p:nvSpPr>
          <p:cNvPr id="59" name="Text Placeholder 21"/>
          <p:cNvSpPr>
            <a:spLocks noGrp="1"/>
          </p:cNvSpPr>
          <p:nvPr>
            <p:custDataLst>
              <p:tags r:id="rId7"/>
            </p:custDataLst>
          </p:nvPr>
        </p:nvSpPr>
        <p:spPr bwMode="auto">
          <a:xfrm>
            <a:off x="11147262" y="5606206"/>
            <a:ext cx="762000" cy="133014"/>
          </a:xfrm>
          <a:prstGeom prst="rect">
            <a:avLst/>
          </a:prstGeom>
        </p:spPr>
        <p:txBody>
          <a:bodyPr wrap="none" lIns="0" tIns="0" rIns="0" bIns="0" numCol="1" spcCol="0" anchor="t" anchorCtr="0">
            <a:noAutofit/>
          </a:bodyPr>
          <a:lstStyle>
            <a:lvl1pPr marL="271780" indent="-271780" algn="l" rtl="0" eaLnBrk="0" fontAlgn="base" hangingPunct="0">
              <a:lnSpc>
                <a:spcPct val="90000"/>
              </a:lnSpc>
              <a:spcBef>
                <a:spcPct val="50000"/>
              </a:spcBef>
              <a:spcAft>
                <a:spcPct val="0"/>
              </a:spcAft>
              <a:buClr>
                <a:srgbClr val="003399"/>
              </a:buClr>
              <a:buFont typeface="Wingdings" panose="05000000000000000000"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2pPr>
            <a:lvl3pPr marL="814705" indent="-27305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3pPr>
            <a:lvl4pPr marL="1075055" indent="-25908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anose="05000000000000000000" pitchFamily="2" charset="2"/>
              <a:buNone/>
              <a:defRPr/>
            </a:pPr>
            <a:r>
              <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rPr>
              <a:t>December 2022</a:t>
            </a:r>
            <a:endParaRPr kumimoji="0" lang="en-US"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endParaRPr>
          </a:p>
        </p:txBody>
      </p:sp>
      <p:sp>
        <p:nvSpPr>
          <p:cNvPr id="37" name="TextBox 103"/>
          <p:cNvSpPr txBox="1"/>
          <p:nvPr/>
        </p:nvSpPr>
        <p:spPr>
          <a:xfrm>
            <a:off x="9660022" y="4564244"/>
            <a:ext cx="1851380" cy="338532"/>
          </a:xfrm>
          <a:prstGeom prst="rect">
            <a:avLst/>
          </a:prstGeom>
          <a:noFill/>
        </p:spPr>
        <p:txBody>
          <a:bodyPr wrap="square" lIns="121899" tIns="60949" rIns="121899" bIns="60949" rtlCol="0">
            <a:spAutoFit/>
          </a:bodyPr>
          <a:lstStyle/>
          <a:p>
            <a:pPr marL="0" marR="0" lvl="0" indent="0" algn="ctr" defTabSz="1218565"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rPr>
              <a:t>传播策略制定</a:t>
            </a:r>
            <a:endParaRPr kumimoji="0" 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endParaRPr>
          </a:p>
        </p:txBody>
      </p:sp>
      <p:sp useBgFill="1">
        <p:nvSpPr>
          <p:cNvPr id="39" name="Text Placeholder 21"/>
          <p:cNvSpPr>
            <a:spLocks noGrp="1"/>
          </p:cNvSpPr>
          <p:nvPr>
            <p:custDataLst>
              <p:tags r:id="rId8"/>
            </p:custDataLst>
          </p:nvPr>
        </p:nvSpPr>
        <p:spPr bwMode="auto">
          <a:xfrm>
            <a:off x="10214454" y="4440664"/>
            <a:ext cx="762000" cy="112906"/>
          </a:xfrm>
          <a:prstGeom prst="rect">
            <a:avLst/>
          </a:prstGeom>
        </p:spPr>
        <p:txBody>
          <a:bodyPr wrap="none" lIns="0" tIns="0" rIns="0" bIns="0" numCol="1" spcCol="0" anchor="t" anchorCtr="0">
            <a:noAutofit/>
          </a:bodyPr>
          <a:lstStyle>
            <a:lvl1pPr marL="271780" indent="-271780" algn="l" rtl="0" eaLnBrk="0" fontAlgn="base" hangingPunct="0">
              <a:lnSpc>
                <a:spcPct val="90000"/>
              </a:lnSpc>
              <a:spcBef>
                <a:spcPct val="50000"/>
              </a:spcBef>
              <a:spcAft>
                <a:spcPct val="0"/>
              </a:spcAft>
              <a:buClr>
                <a:srgbClr val="003399"/>
              </a:buClr>
              <a:buFont typeface="Wingdings" panose="05000000000000000000"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2pPr>
            <a:lvl3pPr marL="814705" indent="-27305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3pPr>
            <a:lvl4pPr marL="1075055" indent="-25908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anose="05000000000000000000" pitchFamily="2" charset="2"/>
              <a:buNone/>
              <a:defRPr/>
            </a:pPr>
            <a:r>
              <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rPr>
              <a:t>November 2022</a:t>
            </a:r>
            <a:endParaRPr kumimoji="0" lang="en-US"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endParaRPr>
          </a:p>
        </p:txBody>
      </p:sp>
      <p:sp>
        <p:nvSpPr>
          <p:cNvPr id="84" name="Rectangle 73"/>
          <p:cNvSpPr/>
          <p:nvPr/>
        </p:nvSpPr>
        <p:spPr>
          <a:xfrm>
            <a:off x="387711" y="2664509"/>
            <a:ext cx="305125" cy="368164"/>
          </a:xfrm>
          <a:prstGeom prst="rect">
            <a:avLst/>
          </a:prstGeom>
          <a:solidFill>
            <a:srgbClr val="2898D8">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1</a:t>
            </a:r>
            <a:endPar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96" name="Oval 161"/>
          <p:cNvSpPr/>
          <p:nvPr/>
        </p:nvSpPr>
        <p:spPr bwMode="auto">
          <a:xfrm>
            <a:off x="1251093" y="1085727"/>
            <a:ext cx="460800" cy="460800"/>
          </a:xfrm>
          <a:prstGeom prst="ellipse">
            <a:avLst/>
          </a:prstGeom>
          <a:solidFill>
            <a:srgbClr val="92D050"/>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0" y="6364288"/>
            <a:ext cx="488950" cy="365125"/>
          </a:xfrm>
        </p:spPr>
        <p:txBody>
          <a:bodyPr/>
          <a:lstStyle/>
          <a:p>
            <a:fld id="{E6049C3D-CCF1-41B9-A681-D61E0CAE4A17}" type="slidenum">
              <a:rPr lang="en-US" altLang="zh-CN" smtClean="0"/>
            </a:fld>
            <a:endParaRPr lang="en-US" dirty="0"/>
          </a:p>
        </p:txBody>
      </p:sp>
      <p:sp>
        <p:nvSpPr>
          <p:cNvPr id="4" name="Text Placeholder 1"/>
          <p:cNvSpPr/>
          <p:nvPr/>
        </p:nvSpPr>
        <p:spPr>
          <a:xfrm>
            <a:off x="571026" y="5717202"/>
            <a:ext cx="4360588" cy="475615"/>
          </a:xfrm>
          <a:prstGeom prst="rect">
            <a:avLst/>
          </a:prstGeom>
        </p:spPr>
        <p:txBody>
          <a:bodyPr vert="horz" lIns="0" tIns="45720" rIns="91440" bIns="45720" rtlCol="0">
            <a:normAutofit fontScale="92500"/>
          </a:bodyPr>
          <a:lstStyle>
            <a:lvl1pPr marL="0" indent="0" algn="ctr" defTabSz="914400" rtl="0" eaLnBrk="1" latinLnBrk="0" hangingPunct="1">
              <a:lnSpc>
                <a:spcPct val="100000"/>
              </a:lnSpc>
              <a:spcBef>
                <a:spcPts val="1000"/>
              </a:spcBef>
              <a:buClrTx/>
              <a:buFont typeface="+mj-lt"/>
              <a:buNone/>
              <a:defRPr sz="2400" kern="1200">
                <a:solidFill>
                  <a:schemeClr val="tx1"/>
                </a:solidFill>
                <a:latin typeface="+mn-ea"/>
                <a:ea typeface="+mn-ea"/>
                <a:cs typeface="+mn-cs"/>
              </a:defRPr>
            </a:lvl1pPr>
            <a:lvl2pPr marL="457200" indent="0" algn="ctr" defTabSz="914400" rtl="0" eaLnBrk="1" latinLnBrk="0" hangingPunct="1">
              <a:lnSpc>
                <a:spcPct val="100000"/>
              </a:lnSpc>
              <a:spcBef>
                <a:spcPts val="0"/>
              </a:spcBef>
              <a:buClrTx/>
              <a:buFont typeface="Arial" panose="020B0604020202020204"/>
              <a:buNone/>
              <a:defRPr sz="2000" kern="1200">
                <a:solidFill>
                  <a:schemeClr val="tx1"/>
                </a:solidFill>
                <a:latin typeface="+mn-ea"/>
                <a:ea typeface="+mn-ea"/>
                <a:cs typeface="+mn-cs"/>
              </a:defRPr>
            </a:lvl2pPr>
            <a:lvl3pPr marL="914400" indent="0" algn="ctr" defTabSz="914400" rtl="0" eaLnBrk="1" latinLnBrk="0" hangingPunct="1">
              <a:lnSpc>
                <a:spcPct val="100000"/>
              </a:lnSpc>
              <a:spcBef>
                <a:spcPts val="0"/>
              </a:spcBef>
              <a:buClrTx/>
              <a:buFont typeface="Arial" panose="020B0604020202020204"/>
              <a:buNone/>
              <a:defRPr sz="1800" kern="1200">
                <a:solidFill>
                  <a:schemeClr val="tx1"/>
                </a:solidFill>
                <a:latin typeface="+mn-lt"/>
                <a:ea typeface="Heiti SC Light" panose="02000000000000000000" charset="-122"/>
                <a:cs typeface="+mn-cs"/>
              </a:defRPr>
            </a:lvl3pPr>
            <a:lvl4pPr marL="1371600" marR="0" indent="0" algn="ctr" defTabSz="914400" rtl="0" eaLnBrk="1" fontAlgn="auto" latinLnBrk="0" hangingPunct="1">
              <a:lnSpc>
                <a:spcPct val="100000"/>
              </a:lnSpc>
              <a:spcBef>
                <a:spcPts val="0"/>
              </a:spcBef>
              <a:spcAft>
                <a:spcPts val="0"/>
              </a:spcAft>
              <a:buClrTx/>
              <a:buSzTx/>
              <a:buFont typeface="Arial" panose="020B0604020202020204"/>
              <a:buNone/>
              <a:defRPr sz="1600" b="0" kern="1200">
                <a:solidFill>
                  <a:schemeClr val="tx1"/>
                </a:solidFill>
                <a:latin typeface="+mn-lt"/>
                <a:ea typeface="Heiti SC Light" panose="02000000000000000000" charset="-122"/>
                <a:cs typeface="+mn-cs"/>
              </a:defRPr>
            </a:lvl4pPr>
            <a:lvl5pPr marL="1828800" marR="0" indent="0" algn="ctr" defTabSz="914400" rtl="0" eaLnBrk="1" fontAlgn="auto" latinLnBrk="0" hangingPunct="1">
              <a:lnSpc>
                <a:spcPct val="100000"/>
              </a:lnSpc>
              <a:spcBef>
                <a:spcPts val="500"/>
              </a:spcBef>
              <a:spcAft>
                <a:spcPts val="0"/>
              </a:spcAft>
              <a:buClr>
                <a:srgbClr val="2D97C8"/>
              </a:buClr>
              <a:buSzTx/>
              <a:buFont typeface="Arial" panose="020B0604020202020204"/>
              <a:buNone/>
              <a:defRPr sz="1600" kern="1200">
                <a:solidFill>
                  <a:schemeClr val="tx1"/>
                </a:solidFill>
                <a:latin typeface="+mn-lt"/>
                <a:ea typeface="Heiti SC Light" panose="02000000000000000000" charset="-122"/>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spcBef>
                <a:spcPts val="0"/>
              </a:spcBef>
              <a:defRPr sz="1800"/>
            </a:pPr>
            <a:r>
              <a:rPr lang="en-US" altLang="zh-CN" sz="1800" b="1" dirty="0">
                <a:solidFill>
                  <a:srgbClr val="FFFFFF"/>
                </a:solidFill>
                <a:latin typeface="Arial" panose="020B0604020202020204" pitchFamily="34" charset="0"/>
                <a:ea typeface="Arial" panose="020B0604020202020204" pitchFamily="34" charset="0"/>
                <a:cs typeface="Arial" panose="020B0604020202020204" pitchFamily="34" charset="0"/>
                <a:sym typeface="+mn-lt"/>
              </a:rPr>
              <a:t>Oct</a:t>
            </a:r>
            <a:r>
              <a:rPr lang="en-US" sz="1800" b="1" dirty="0">
                <a:solidFill>
                  <a:srgbClr val="FFFFFF"/>
                </a:solidFill>
                <a:latin typeface="Arial" panose="020B0604020202020204" pitchFamily="34" charset="0"/>
                <a:ea typeface="Arial" panose="020B0604020202020204" pitchFamily="34" charset="0"/>
                <a:cs typeface="Arial" panose="020B0604020202020204" pitchFamily="34" charset="0"/>
                <a:sym typeface="+mn-lt"/>
              </a:rPr>
              <a:t> 2022 </a:t>
            </a:r>
            <a:r>
              <a:rPr lang="zh-CN" altLang="en-US" sz="1800" b="1" dirty="0">
                <a:solidFill>
                  <a:srgbClr val="FFFFFF"/>
                </a:solidFill>
                <a:latin typeface="+mj-ea"/>
                <a:ea typeface="+mj-ea"/>
                <a:cs typeface="黑体" pitchFamily="49" charset="-122"/>
                <a:sym typeface="+mn-lt"/>
              </a:rPr>
              <a:t>上海</a:t>
            </a:r>
            <a:r>
              <a:rPr lang="en-US" altLang="zh-CN" sz="1800" b="1" dirty="0">
                <a:solidFill>
                  <a:srgbClr val="FFFFFF"/>
                </a:solidFill>
                <a:latin typeface="+mj-ea"/>
                <a:ea typeface="+mj-ea"/>
                <a:cs typeface="黑体" pitchFamily="49" charset="-122"/>
                <a:sym typeface="+mn-lt"/>
              </a:rPr>
              <a:t> </a:t>
            </a:r>
            <a:r>
              <a:rPr lang="zh-CN" altLang="en-US" sz="1800" b="1" dirty="0">
                <a:solidFill>
                  <a:srgbClr val="FFFFFF"/>
                </a:solidFill>
                <a:latin typeface="+mj-ea"/>
                <a:ea typeface="+mj-ea"/>
                <a:cs typeface="黑体" pitchFamily="49" charset="-122"/>
                <a:sym typeface="+mn-lt"/>
              </a:rPr>
              <a:t>羽之爱品牌规划咨询项目组</a:t>
            </a:r>
            <a:endParaRPr lang="en-US" altLang="zh-CN" sz="1800" b="1" dirty="0">
              <a:solidFill>
                <a:srgbClr val="FFFFFF"/>
              </a:solidFill>
              <a:latin typeface="+mj-ea"/>
              <a:ea typeface="+mj-ea"/>
              <a:cs typeface="Arial" panose="020B0604020202020204" pitchFamily="34" charset="0"/>
              <a:sym typeface="+mn-l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ctrTitle"/>
          </p:nvPr>
        </p:nvSpPr>
        <p:spPr/>
        <p:txBody>
          <a:bodyPr vert="horz"/>
          <a:lstStyle/>
          <a:p>
            <a:r>
              <a:rPr lang="zh-CN" altLang="en-US" dirty="0"/>
              <a:t>附录</a:t>
            </a:r>
            <a:endParaRPr lang="zh-CN" altLang="en-US" dirty="0"/>
          </a:p>
        </p:txBody>
      </p:sp>
      <p:sp>
        <p:nvSpPr>
          <p:cNvPr id="4" name="灯片编号占位符 3"/>
          <p:cNvSpPr>
            <a:spLocks noGrp="1"/>
          </p:cNvSpPr>
          <p:nvPr>
            <p:ph type="sldNum" sz="quarter" idx="12"/>
          </p:nvPr>
        </p:nvSpPr>
        <p:spPr/>
        <p:txBody>
          <a:bodyPr/>
          <a:lstStyle/>
          <a:p>
            <a:fld id="{75FEFD6D-9859-9D45-93A4-932876573002}"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601433" y="471496"/>
            <a:ext cx="8404343" cy="460800"/>
          </a:xfrm>
        </p:spPr>
        <p:txBody>
          <a:bodyPr>
            <a:normAutofit/>
          </a:bodyPr>
          <a:lstStyle/>
          <a:p>
            <a:r>
              <a:rPr lang="en-US" altLang="zh-CN" dirty="0">
                <a:latin typeface="微软雅黑" charset="0"/>
                <a:ea typeface="微软雅黑" charset="0"/>
              </a:rPr>
              <a:t>5. </a:t>
            </a:r>
            <a:r>
              <a:rPr lang="zh-CN" altLang="en-US" dirty="0">
                <a:latin typeface="微软雅黑" charset="0"/>
                <a:ea typeface="微软雅黑" charset="0"/>
              </a:rPr>
              <a:t>东方启音</a:t>
            </a:r>
            <a:r>
              <a:rPr lang="en-US" altLang="zh-CN" dirty="0"/>
              <a:t>· </a:t>
            </a:r>
            <a:r>
              <a:rPr lang="zh-CN" altLang="en-US" dirty="0"/>
              <a:t>品牌屋</a:t>
            </a:r>
            <a:endParaRPr lang="zh-CN" altLang="en-US" dirty="0"/>
          </a:p>
        </p:txBody>
      </p:sp>
      <p:sp>
        <p:nvSpPr>
          <p:cNvPr id="5" name="灯片编号占位符 4"/>
          <p:cNvSpPr>
            <a:spLocks noGrp="1"/>
          </p:cNvSpPr>
          <p:nvPr>
            <p:ph type="sldNum" sz="quarter" idx="14"/>
          </p:nvPr>
        </p:nvSpPr>
        <p:spPr>
          <a:prstGeom prst="rect">
            <a:avLst/>
          </a:prstGeom>
        </p:spPr>
        <p:txBody>
          <a:bodyPr/>
          <a:lstStyle/>
          <a:p>
            <a:pPr>
              <a:defRPr/>
            </a:pPr>
            <a:fld id="{5BBA8DC3-42DE-406E-A646-E05CE4A35AB9}" type="slidenum">
              <a:rPr lang="en-US" altLang="zh-CN" smtClean="0">
                <a:latin typeface="微软雅黑" charset="0"/>
                <a:ea typeface="微软雅黑" charset="0"/>
              </a:rPr>
            </a:fld>
            <a:endParaRPr lang="en-US" altLang="zh-CN">
              <a:latin typeface="微软雅黑" charset="0"/>
              <a:ea typeface="微软雅黑" charset="0"/>
            </a:endParaRPr>
          </a:p>
        </p:txBody>
      </p:sp>
      <p:sp>
        <p:nvSpPr>
          <p:cNvPr id="15" name="文本占位符 14"/>
          <p:cNvSpPr>
            <a:spLocks noGrp="1"/>
          </p:cNvSpPr>
          <p:nvPr>
            <p:ph type="body" sz="quarter" idx="15"/>
          </p:nvPr>
        </p:nvSpPr>
        <p:spPr/>
        <p:txBody>
          <a:bodyPr/>
          <a:lstStyle/>
          <a:p>
            <a:endParaRPr lang="zh-CN" altLang="en-US"/>
          </a:p>
        </p:txBody>
      </p:sp>
      <p:sp>
        <p:nvSpPr>
          <p:cNvPr id="25" name="文本框 25"/>
          <p:cNvSpPr/>
          <p:nvPr/>
        </p:nvSpPr>
        <p:spPr>
          <a:xfrm>
            <a:off x="639074" y="6606216"/>
            <a:ext cx="9831705" cy="245745"/>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vert="horz" wrap="square" lIns="0" tIns="0" rIns="0" bIns="0" numCol="1" spcCol="38100" rtlCol="0" anchor="t" forceAA="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1219200" rtl="0" fontAlgn="auto" latinLnBrk="1" hangingPunct="0">
              <a:lnSpc>
                <a:spcPct val="100000"/>
              </a:lnSpc>
              <a:spcBef>
                <a:spcPts val="0"/>
              </a:spcBef>
              <a:spcAft>
                <a:spcPts val="0"/>
              </a:spcAft>
              <a:buClrTx/>
              <a:buSzTx/>
              <a:buFontTx/>
              <a:buNone/>
            </a:pPr>
            <a:r>
              <a:rPr kumimoji="0" lang="zh-CN" altLang="en-US"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This information is confidential and was prepared by ABC solely for the use of our client; it is not to be relied on by any 3rd</a:t>
            </a:r>
            <a:r>
              <a:rPr kumimoji="0" lang="zh-CN" altLang="en-US" sz="16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 </a:t>
            </a:r>
            <a:r>
              <a:rPr kumimoji="0" lang="zh-CN" altLang="en-US"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party without ABC's prior written consent</a:t>
            </a:r>
            <a:r>
              <a:rPr kumimoji="0" lang="en-US" altLang="zh-CN"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a:t>
            </a:r>
            <a:endParaRPr kumimoji="0" lang="en-US" altLang="zh-CN"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endParaRPr>
          </a:p>
        </p:txBody>
      </p:sp>
      <p:sp>
        <p:nvSpPr>
          <p:cNvPr id="26" name="Line 48"/>
          <p:cNvSpPr/>
          <p:nvPr/>
        </p:nvSpPr>
        <p:spPr>
          <a:xfrm flipV="1">
            <a:off x="667068" y="6430204"/>
            <a:ext cx="11174365" cy="3592"/>
          </a:xfrm>
          <a:prstGeom prst="line">
            <a:avLst/>
          </a:prstGeom>
          <a:ln>
            <a:solidFill>
              <a:schemeClr val="accent1">
                <a:lumMod val="75000"/>
              </a:schemeClr>
            </a:solidFill>
            <a:headEnd type="none"/>
            <a:tailEnd type="none"/>
          </a:ln>
        </p:spPr>
        <p:style>
          <a:lnRef idx="2">
            <a:schemeClr val="accent4"/>
          </a:lnRef>
          <a:fillRef idx="0">
            <a:schemeClr val="accent4"/>
          </a:fillRef>
          <a:effectRef idx="1">
            <a:schemeClr val="accent4"/>
          </a:effectRef>
          <a:fontRef idx="minor">
            <a:schemeClr val="tx1"/>
          </a:fontRef>
        </p:style>
        <p:txBody>
          <a:bodyPr/>
          <a:lstStyle/>
          <a:p>
            <a:endParaRPr lang="zh-CN" altLang="en-US"/>
          </a:p>
        </p:txBody>
      </p:sp>
      <p:sp>
        <p:nvSpPr>
          <p:cNvPr id="76" name="矩形 75"/>
          <p:cNvSpPr/>
          <p:nvPr/>
        </p:nvSpPr>
        <p:spPr>
          <a:xfrm>
            <a:off x="2228868" y="1246655"/>
            <a:ext cx="8981885" cy="4762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400" dirty="0">
              <a:solidFill>
                <a:schemeClr val="tx1"/>
              </a:solidFill>
              <a:latin typeface="微软雅黑" charset="0"/>
              <a:ea typeface="微软雅黑" charset="0"/>
              <a:cs typeface="微软雅黑" charset="0"/>
            </a:endParaRPr>
          </a:p>
        </p:txBody>
      </p:sp>
      <p:sp>
        <p:nvSpPr>
          <p:cNvPr id="77" name="矩形 76"/>
          <p:cNvSpPr/>
          <p:nvPr/>
        </p:nvSpPr>
        <p:spPr>
          <a:xfrm>
            <a:off x="2228868" y="1789057"/>
            <a:ext cx="8981885" cy="476250"/>
          </a:xfrm>
          <a:prstGeom prst="rect">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优质本土化课程，提供国际化、专业化、多元化的综合服务</a:t>
            </a:r>
            <a:endParaRPr lang="zh-CN" altLang="en-US" sz="1400" dirty="0"/>
          </a:p>
        </p:txBody>
      </p:sp>
      <p:sp>
        <p:nvSpPr>
          <p:cNvPr id="7" name="矩形 6"/>
          <p:cNvSpPr/>
          <p:nvPr/>
        </p:nvSpPr>
        <p:spPr>
          <a:xfrm>
            <a:off x="2228868" y="2331347"/>
            <a:ext cx="8981885" cy="4762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400" dirty="0">
                <a:solidFill>
                  <a:schemeClr val="tx1"/>
                </a:solidFill>
                <a:latin typeface="微软雅黑" charset="0"/>
                <a:ea typeface="微软雅黑" charset="0"/>
              </a:rPr>
              <a:t>高标准，高疗效，高干预</a:t>
            </a:r>
            <a:endParaRPr lang="zh-CN" altLang="en-US" sz="1400" dirty="0">
              <a:solidFill>
                <a:schemeClr val="tx1"/>
              </a:solidFill>
              <a:latin typeface="微软雅黑" charset="0"/>
              <a:ea typeface="微软雅黑" charset="0"/>
            </a:endParaRPr>
          </a:p>
        </p:txBody>
      </p:sp>
      <p:sp>
        <p:nvSpPr>
          <p:cNvPr id="2" name="矩形 1"/>
          <p:cNvSpPr/>
          <p:nvPr/>
        </p:nvSpPr>
        <p:spPr>
          <a:xfrm>
            <a:off x="2228868" y="2864747"/>
            <a:ext cx="8981885" cy="476250"/>
          </a:xfrm>
          <a:prstGeom prst="rect">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kern="0" dirty="0">
                <a:solidFill>
                  <a:prstClr val="white"/>
                </a:solidFill>
                <a:latin typeface="微软雅黑" charset="0"/>
                <a:ea typeface="微软雅黑" charset="0"/>
                <a:cs typeface="微软雅黑" charset="0"/>
              </a:rPr>
              <a:t>面临发育及学习障碍问题的儿童和家庭</a:t>
            </a:r>
            <a:endParaRPr lang="zh-CN" altLang="en-US" sz="1400" b="1" kern="0" dirty="0">
              <a:solidFill>
                <a:prstClr val="white"/>
              </a:solidFill>
              <a:latin typeface="微软雅黑" charset="0"/>
              <a:ea typeface="微软雅黑" charset="0"/>
              <a:cs typeface="微软雅黑" charset="0"/>
            </a:endParaRPr>
          </a:p>
        </p:txBody>
      </p:sp>
      <p:sp>
        <p:nvSpPr>
          <p:cNvPr id="10" name="矩形 9"/>
          <p:cNvSpPr/>
          <p:nvPr/>
        </p:nvSpPr>
        <p:spPr>
          <a:xfrm>
            <a:off x="2241569" y="3390527"/>
            <a:ext cx="4658442" cy="7448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200" dirty="0">
                <a:solidFill>
                  <a:schemeClr val="tx1"/>
                </a:solidFill>
                <a:latin typeface="微软雅黑" charset="0"/>
                <a:ea typeface="微软雅黑" charset="0"/>
                <a:cs typeface="微软雅黑" charset="0"/>
              </a:rPr>
              <a:t>提供专业儿童言语发展及早期筛查、临床训练</a:t>
            </a:r>
            <a:endParaRPr lang="en-US" altLang="zh-CN" sz="1200" dirty="0">
              <a:solidFill>
                <a:schemeClr val="tx1"/>
              </a:solidFill>
              <a:latin typeface="微软雅黑" charset="0"/>
              <a:ea typeface="微软雅黑" charset="0"/>
              <a:cs typeface="微软雅黑" charset="0"/>
            </a:endParaRPr>
          </a:p>
          <a:p>
            <a:pPr algn="ctr">
              <a:lnSpc>
                <a:spcPct val="150000"/>
              </a:lnSpc>
            </a:pPr>
            <a:r>
              <a:rPr lang="zh-CN" altLang="en-US" sz="1200" dirty="0">
                <a:solidFill>
                  <a:schemeClr val="tx1"/>
                </a:solidFill>
                <a:latin typeface="微软雅黑" charset="0"/>
                <a:ea typeface="微软雅黑" charset="0"/>
                <a:cs typeface="微软雅黑" charset="0"/>
              </a:rPr>
              <a:t>与干预服务，有效帮助儿童康复</a:t>
            </a:r>
            <a:endParaRPr lang="en-US" altLang="zh-CN" sz="1200" dirty="0">
              <a:solidFill>
                <a:schemeClr val="tx1"/>
              </a:solidFill>
              <a:latin typeface="微软雅黑" charset="0"/>
              <a:ea typeface="微软雅黑" charset="0"/>
              <a:cs typeface="微软雅黑" charset="0"/>
            </a:endParaRPr>
          </a:p>
        </p:txBody>
      </p:sp>
      <p:sp>
        <p:nvSpPr>
          <p:cNvPr id="17" name="矩形 16"/>
          <p:cNvSpPr/>
          <p:nvPr/>
        </p:nvSpPr>
        <p:spPr>
          <a:xfrm>
            <a:off x="7357532" y="5074123"/>
            <a:ext cx="2355850"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tx1"/>
                </a:solidFill>
                <a:latin typeface="微软雅黑" charset="0"/>
                <a:ea typeface="微软雅黑" charset="0"/>
              </a:rPr>
              <a:t>OT</a:t>
            </a:r>
            <a:r>
              <a:rPr lang="zh-CN" altLang="en-US" sz="1200" b="1" dirty="0">
                <a:solidFill>
                  <a:schemeClr val="tx1"/>
                </a:solidFill>
                <a:latin typeface="微软雅黑" charset="0"/>
                <a:ea typeface="微软雅黑" charset="0"/>
              </a:rPr>
              <a:t>职能训练</a:t>
            </a:r>
            <a:endParaRPr lang="en-US" altLang="zh-CN" sz="1200" b="1" dirty="0">
              <a:solidFill>
                <a:schemeClr val="tx1"/>
              </a:solidFill>
              <a:latin typeface="微软雅黑" charset="0"/>
              <a:ea typeface="微软雅黑" charset="0"/>
            </a:endParaRPr>
          </a:p>
          <a:p>
            <a:pPr algn="ctr"/>
            <a:r>
              <a:rPr lang="zh-CN" altLang="en-US" sz="1200" dirty="0">
                <a:solidFill>
                  <a:schemeClr val="tx1"/>
                </a:solidFill>
                <a:latin typeface="微软雅黑" charset="0"/>
                <a:ea typeface="微软雅黑" charset="0"/>
              </a:rPr>
              <a:t>感觉统合能力与神经性发展精细动作及视听觉认知能力一体化服务呵护儿童发育需求</a:t>
            </a:r>
            <a:endParaRPr lang="zh-CN" altLang="en-US" sz="1200" dirty="0">
              <a:solidFill>
                <a:schemeClr val="tx1"/>
              </a:solidFill>
              <a:latin typeface="微软雅黑" charset="0"/>
              <a:ea typeface="微软雅黑" charset="0"/>
            </a:endParaRPr>
          </a:p>
        </p:txBody>
      </p:sp>
      <p:grpSp>
        <p:nvGrpSpPr>
          <p:cNvPr id="35" name="组合 34"/>
          <p:cNvGrpSpPr/>
          <p:nvPr/>
        </p:nvGrpSpPr>
        <p:grpSpPr>
          <a:xfrm>
            <a:off x="2170432" y="4204373"/>
            <a:ext cx="2705989" cy="800100"/>
            <a:chOff x="3879" y="6587"/>
            <a:chExt cx="2829" cy="1260"/>
          </a:xfrm>
        </p:grpSpPr>
        <p:sp>
          <p:nvSpPr>
            <p:cNvPr id="11" name="矩形 10"/>
            <p:cNvSpPr/>
            <p:nvPr/>
          </p:nvSpPr>
          <p:spPr>
            <a:xfrm>
              <a:off x="3962" y="6587"/>
              <a:ext cx="2680" cy="1260"/>
            </a:xfrm>
            <a:prstGeom prst="rect">
              <a:avLst/>
            </a:prstGeom>
            <a:solidFill>
              <a:schemeClr val="accent1"/>
            </a:solidFill>
            <a:ln w="12700" cap="flat" cmpd="sng" algn="ctr">
              <a:noFill/>
              <a:prstDash val="solid"/>
              <a:miter lim="800000"/>
            </a:ln>
            <a:effectLst/>
          </p:spPr>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200" b="1" kern="0" dirty="0">
                <a:solidFill>
                  <a:prstClr val="white"/>
                </a:solidFill>
                <a:latin typeface="微软雅黑" charset="0"/>
                <a:ea typeface="微软雅黑" charset="0"/>
                <a:cs typeface="14" charset="0"/>
                <a:sym typeface="+mn-ea"/>
              </a:endParaRPr>
            </a:p>
          </p:txBody>
        </p:sp>
        <p:sp>
          <p:nvSpPr>
            <p:cNvPr id="19" name="文本框 54"/>
            <p:cNvSpPr/>
            <p:nvPr/>
          </p:nvSpPr>
          <p:spPr>
            <a:xfrm>
              <a:off x="3879" y="6840"/>
              <a:ext cx="2829" cy="823"/>
            </a:xfrm>
            <a:prstGeom prst="rect">
              <a:avLst/>
            </a:prstGeom>
            <a:noFill/>
          </p:spPr>
          <p:txBody>
            <a:bodyPr wrap="square" rtlCol="0" anchor="ctr">
              <a:noAutofit/>
            </a:bodyPr>
            <a:lstStyle>
              <a:defPPr>
                <a:defRPr lang="en-US"/>
              </a:defPPr>
              <a:lvl1pPr algn="ctr">
                <a:buClr>
                  <a:srgbClr val="2D97C8"/>
                </a:buClr>
                <a:defRPr sz="1200">
                  <a:solidFill>
                    <a:schemeClr val="bg1"/>
                  </a:solidFill>
                  <a:latin typeface="微软雅黑" charset="0"/>
                  <a:ea typeface="微软雅黑" charset="0"/>
                  <a:cs typeface="Heiti SC Light" panose="020000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15</a:t>
              </a:r>
              <a:r>
                <a:rPr lang="zh-CN" altLang="en-US" dirty="0"/>
                <a:t>年深耕言语治疗恢复领域，</a:t>
              </a:r>
              <a:r>
                <a:rPr lang="en-US" altLang="zh-CN" dirty="0"/>
                <a:t>40</a:t>
              </a:r>
              <a:r>
                <a:rPr lang="zh-CN" altLang="en-US" dirty="0"/>
                <a:t>年美国循证实践课程体系本土化，有先进授课设备、师资力量雄厚</a:t>
              </a:r>
              <a:endParaRPr lang="en-US" altLang="zh-CN" dirty="0"/>
            </a:p>
          </p:txBody>
        </p:sp>
      </p:grpSp>
      <p:grpSp>
        <p:nvGrpSpPr>
          <p:cNvPr id="33" name="组合 32"/>
          <p:cNvGrpSpPr/>
          <p:nvPr/>
        </p:nvGrpSpPr>
        <p:grpSpPr>
          <a:xfrm>
            <a:off x="4893963" y="4204373"/>
            <a:ext cx="3880051" cy="800100"/>
            <a:chOff x="7097" y="6565"/>
            <a:chExt cx="2680" cy="1260"/>
          </a:xfrm>
        </p:grpSpPr>
        <p:sp>
          <p:nvSpPr>
            <p:cNvPr id="16" name="矩形 15"/>
            <p:cNvSpPr/>
            <p:nvPr/>
          </p:nvSpPr>
          <p:spPr>
            <a:xfrm>
              <a:off x="7097" y="6565"/>
              <a:ext cx="2680" cy="1260"/>
            </a:xfrm>
            <a:prstGeom prst="rect">
              <a:avLst/>
            </a:prstGeom>
            <a:solidFill>
              <a:schemeClr val="accent1"/>
            </a:solidFill>
            <a:ln w="12700" cap="flat" cmpd="sng" algn="ctr">
              <a:noFill/>
              <a:prstDash val="solid"/>
              <a:miter lim="800000"/>
            </a:ln>
            <a:effectLst/>
          </p:spPr>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200" b="1" kern="0" dirty="0">
                <a:solidFill>
                  <a:prstClr val="white"/>
                </a:solidFill>
                <a:latin typeface="微软雅黑" charset="0"/>
                <a:ea typeface="微软雅黑" charset="0"/>
                <a:cs typeface="14" charset="0"/>
                <a:sym typeface="+mn-ea"/>
              </a:endParaRPr>
            </a:p>
          </p:txBody>
        </p:sp>
        <p:sp>
          <p:nvSpPr>
            <p:cNvPr id="20" name="文本框 55"/>
            <p:cNvSpPr/>
            <p:nvPr/>
          </p:nvSpPr>
          <p:spPr>
            <a:xfrm>
              <a:off x="7408" y="6798"/>
              <a:ext cx="2059" cy="82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200" dirty="0">
                  <a:solidFill>
                    <a:schemeClr val="bg1"/>
                  </a:solidFill>
                  <a:latin typeface="微软雅黑" charset="0"/>
                  <a:ea typeface="微软雅黑" charset="0"/>
                </a:rPr>
                <a:t>美国自闭症权威机构</a:t>
              </a:r>
              <a:r>
                <a:rPr lang="en-GB" altLang="zh-CN" sz="1200" dirty="0">
                  <a:solidFill>
                    <a:schemeClr val="bg1"/>
                  </a:solidFill>
                  <a:latin typeface="微软雅黑" charset="0"/>
                  <a:ea typeface="微软雅黑" charset="0"/>
                </a:rPr>
                <a:t>SAS</a:t>
              </a:r>
              <a:r>
                <a:rPr lang="zh-CN" altLang="en-GB" sz="1200" dirty="0">
                  <a:solidFill>
                    <a:schemeClr val="bg1"/>
                  </a:solidFill>
                  <a:latin typeface="微软雅黑" charset="0"/>
                  <a:ea typeface="微软雅黑" charset="0"/>
                </a:rPr>
                <a:t>（</a:t>
              </a:r>
              <a:r>
                <a:rPr lang="en-GB" altLang="zh-CN" sz="1200" dirty="0">
                  <a:solidFill>
                    <a:schemeClr val="bg1"/>
                  </a:solidFill>
                  <a:latin typeface="微软雅黑" charset="0"/>
                  <a:ea typeface="微软雅黑" charset="0"/>
                </a:rPr>
                <a:t>STAR Autism Support</a:t>
              </a:r>
              <a:r>
                <a:rPr lang="zh-CN" altLang="en-GB" sz="1200" dirty="0">
                  <a:solidFill>
                    <a:schemeClr val="bg1"/>
                  </a:solidFill>
                  <a:latin typeface="微软雅黑" charset="0"/>
                  <a:ea typeface="微软雅黑" charset="0"/>
                </a:rPr>
                <a:t>）</a:t>
              </a:r>
              <a:r>
                <a:rPr lang="zh-CN" altLang="en-US" sz="1200" dirty="0">
                  <a:solidFill>
                    <a:schemeClr val="bg1"/>
                  </a:solidFill>
                  <a:latin typeface="微软雅黑" charset="0"/>
                  <a:ea typeface="微软雅黑" charset="0"/>
                </a:rPr>
                <a:t>在中国及亚太地区唯一官方认证中心</a:t>
              </a:r>
              <a:endParaRPr lang="zh-CN" altLang="en-US" sz="1200" dirty="0">
                <a:solidFill>
                  <a:schemeClr val="bg1"/>
                </a:solidFill>
                <a:latin typeface="微软雅黑" charset="0"/>
                <a:ea typeface="微软雅黑" charset="0"/>
              </a:endParaRPr>
            </a:p>
          </p:txBody>
        </p:sp>
      </p:grpSp>
      <p:grpSp>
        <p:nvGrpSpPr>
          <p:cNvPr id="32" name="组合 31"/>
          <p:cNvGrpSpPr/>
          <p:nvPr/>
        </p:nvGrpSpPr>
        <p:grpSpPr>
          <a:xfrm>
            <a:off x="8836906" y="4198472"/>
            <a:ext cx="2390775" cy="910590"/>
            <a:chOff x="12191" y="6595"/>
            <a:chExt cx="3765" cy="1434"/>
          </a:xfrm>
        </p:grpSpPr>
        <p:sp>
          <p:nvSpPr>
            <p:cNvPr id="31" name="矩形 30"/>
            <p:cNvSpPr/>
            <p:nvPr/>
          </p:nvSpPr>
          <p:spPr>
            <a:xfrm>
              <a:off x="12219" y="6595"/>
              <a:ext cx="3710" cy="1249"/>
            </a:xfrm>
            <a:prstGeom prst="rect">
              <a:avLst/>
            </a:prstGeom>
            <a:solidFill>
              <a:schemeClr val="accent1"/>
            </a:solidFill>
            <a:ln w="12700" cap="flat" cmpd="sng" algn="ctr">
              <a:noFill/>
              <a:prstDash val="solid"/>
              <a:miter lim="800000"/>
            </a:ln>
            <a:effectLst/>
          </p:spPr>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200" b="1" kern="0" dirty="0">
                <a:solidFill>
                  <a:prstClr val="white"/>
                </a:solidFill>
                <a:latin typeface="微软雅黑" charset="0"/>
                <a:ea typeface="微软雅黑" charset="0"/>
                <a:cs typeface="14" charset="0"/>
                <a:sym typeface="+mn-ea"/>
              </a:endParaRPr>
            </a:p>
          </p:txBody>
        </p:sp>
        <p:sp>
          <p:nvSpPr>
            <p:cNvPr id="21" name="文本框 56"/>
            <p:cNvSpPr/>
            <p:nvPr/>
          </p:nvSpPr>
          <p:spPr>
            <a:xfrm>
              <a:off x="12191" y="6837"/>
              <a:ext cx="3765" cy="119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en-US" altLang="zh-CN" sz="1200" dirty="0">
                  <a:solidFill>
                    <a:schemeClr val="bg1"/>
                  </a:solidFill>
                  <a:latin typeface="微软雅黑" charset="0"/>
                  <a:ea typeface="微软雅黑" charset="0"/>
                </a:rPr>
                <a:t>15</a:t>
              </a:r>
              <a:r>
                <a:rPr lang="zh-CN" altLang="en-US" sz="1200" dirty="0">
                  <a:solidFill>
                    <a:schemeClr val="bg1"/>
                  </a:solidFill>
                  <a:latin typeface="微软雅黑" charset="0"/>
                  <a:ea typeface="微软雅黑" charset="0"/>
                </a:rPr>
                <a:t>年服务</a:t>
              </a:r>
              <a:r>
                <a:rPr lang="en-US" altLang="zh-CN" sz="1200" dirty="0">
                  <a:solidFill>
                    <a:schemeClr val="bg1"/>
                  </a:solidFill>
                  <a:latin typeface="微软雅黑" charset="0"/>
                  <a:ea typeface="微软雅黑" charset="0"/>
                </a:rPr>
                <a:t>28</a:t>
              </a:r>
              <a:r>
                <a:rPr lang="zh-CN" altLang="en-US" sz="1200" dirty="0">
                  <a:solidFill>
                    <a:schemeClr val="bg1"/>
                  </a:solidFill>
                  <a:latin typeface="微软雅黑" charset="0"/>
                  <a:ea typeface="微软雅黑" charset="0"/>
                </a:rPr>
                <a:t>万</a:t>
              </a:r>
              <a:r>
                <a:rPr lang="en-US" altLang="zh-CN" sz="1200" dirty="0">
                  <a:solidFill>
                    <a:schemeClr val="bg1"/>
                  </a:solidFill>
                  <a:latin typeface="微软雅黑" charset="0"/>
                  <a:ea typeface="微软雅黑" charset="0"/>
                </a:rPr>
                <a:t>+</a:t>
              </a:r>
              <a:r>
                <a:rPr lang="zh-CN" altLang="en-US" sz="1200" dirty="0">
                  <a:solidFill>
                    <a:schemeClr val="bg1"/>
                  </a:solidFill>
                  <a:latin typeface="微软雅黑" charset="0"/>
                  <a:ea typeface="微软雅黑" charset="0"/>
                </a:rPr>
                <a:t>家庭，有</a:t>
              </a:r>
              <a:r>
                <a:rPr lang="en-US" altLang="zh-CN" sz="1200" dirty="0">
                  <a:solidFill>
                    <a:schemeClr val="bg1"/>
                  </a:solidFill>
                  <a:latin typeface="微软雅黑" charset="0"/>
                  <a:ea typeface="微软雅黑" charset="0"/>
                </a:rPr>
                <a:t>1200+</a:t>
              </a:r>
              <a:r>
                <a:rPr lang="zh-CN" altLang="en-US" sz="1200" dirty="0">
                  <a:solidFill>
                    <a:schemeClr val="bg1"/>
                  </a:solidFill>
                  <a:latin typeface="微软雅黑" charset="0"/>
                  <a:ea typeface="微软雅黑" charset="0"/>
                </a:rPr>
                <a:t>国内外专业导师、提供</a:t>
              </a:r>
              <a:r>
                <a:rPr lang="en-US" altLang="zh-CN" sz="1200" dirty="0">
                  <a:solidFill>
                    <a:schemeClr val="bg1"/>
                  </a:solidFill>
                  <a:latin typeface="微软雅黑" charset="0"/>
                  <a:ea typeface="微软雅黑" charset="0"/>
                </a:rPr>
                <a:t>370</a:t>
              </a:r>
              <a:r>
                <a:rPr lang="zh-CN" altLang="en-US" sz="1200" dirty="0">
                  <a:solidFill>
                    <a:schemeClr val="bg1"/>
                  </a:solidFill>
                  <a:latin typeface="微软雅黑" charset="0"/>
                  <a:ea typeface="微软雅黑" charset="0"/>
                </a:rPr>
                <a:t>万</a:t>
              </a:r>
              <a:r>
                <a:rPr lang="en-US" altLang="zh-CN" sz="1200" dirty="0">
                  <a:solidFill>
                    <a:schemeClr val="bg1"/>
                  </a:solidFill>
                  <a:latin typeface="微软雅黑" charset="0"/>
                  <a:ea typeface="微软雅黑" charset="0"/>
                </a:rPr>
                <a:t>+</a:t>
              </a:r>
              <a:r>
                <a:rPr lang="zh-CN" altLang="en-US" sz="1200" dirty="0">
                  <a:solidFill>
                    <a:schemeClr val="bg1"/>
                  </a:solidFill>
                  <a:latin typeface="微软雅黑" charset="0"/>
                  <a:ea typeface="微软雅黑" charset="0"/>
                </a:rPr>
                <a:t>干预</a:t>
              </a:r>
              <a:r>
                <a:rPr lang="en-US" altLang="zh-CN" sz="1200" dirty="0">
                  <a:solidFill>
                    <a:schemeClr val="bg1"/>
                  </a:solidFill>
                  <a:latin typeface="微软雅黑" charset="0"/>
                  <a:ea typeface="微软雅黑" charset="0"/>
                </a:rPr>
                <a:t>/</a:t>
              </a:r>
              <a:r>
                <a:rPr lang="zh-CN" altLang="en-US" sz="1200" dirty="0">
                  <a:solidFill>
                    <a:schemeClr val="bg1"/>
                  </a:solidFill>
                  <a:latin typeface="微软雅黑" charset="0"/>
                  <a:ea typeface="微软雅黑" charset="0"/>
                </a:rPr>
                <a:t>训练小时，成功案例多</a:t>
              </a:r>
              <a:endParaRPr lang="en-US" altLang="zh-CN" sz="1200" dirty="0">
                <a:solidFill>
                  <a:schemeClr val="bg1"/>
                </a:solidFill>
                <a:latin typeface="微软雅黑" charset="0"/>
                <a:ea typeface="微软雅黑" charset="0"/>
              </a:endParaRPr>
            </a:p>
            <a:p>
              <a:pPr algn="ctr">
                <a:buClr>
                  <a:srgbClr val="2D97C8"/>
                </a:buClr>
              </a:pPr>
              <a:endParaRPr lang="en-US" altLang="zh-CN" sz="1200" dirty="0">
                <a:solidFill>
                  <a:schemeClr val="bg1"/>
                </a:solidFill>
                <a:latin typeface="微软雅黑" charset="0"/>
                <a:ea typeface="微软雅黑" charset="0"/>
                <a:cs typeface="Heiti SC Light" panose="02000000000000000000" charset="-122"/>
              </a:endParaRPr>
            </a:p>
          </p:txBody>
        </p:sp>
      </p:grpSp>
      <p:sp>
        <p:nvSpPr>
          <p:cNvPr id="27" name="矩形 26"/>
          <p:cNvSpPr/>
          <p:nvPr/>
        </p:nvSpPr>
        <p:spPr>
          <a:xfrm>
            <a:off x="2249822" y="5078128"/>
            <a:ext cx="2563467"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tx1"/>
                </a:solidFill>
                <a:latin typeface="微软雅黑" charset="0"/>
                <a:ea typeface="微软雅黑" charset="0"/>
              </a:rPr>
              <a:t>ST</a:t>
            </a:r>
            <a:r>
              <a:rPr lang="zh-CN" altLang="en-US" sz="1200" b="1" dirty="0">
                <a:solidFill>
                  <a:schemeClr val="tx1"/>
                </a:solidFill>
                <a:latin typeface="微软雅黑" charset="0"/>
                <a:ea typeface="微软雅黑" charset="0"/>
              </a:rPr>
              <a:t>语言康复</a:t>
            </a:r>
            <a:endParaRPr lang="zh-CN" altLang="en-US" sz="1200" b="1" dirty="0">
              <a:solidFill>
                <a:schemeClr val="tx1"/>
              </a:solidFill>
              <a:latin typeface="微软雅黑" charset="0"/>
              <a:ea typeface="微软雅黑" charset="0"/>
            </a:endParaRPr>
          </a:p>
          <a:p>
            <a:pPr algn="ctr"/>
            <a:r>
              <a:rPr lang="zh-CN" altLang="en-US" sz="1200" dirty="0">
                <a:solidFill>
                  <a:schemeClr val="tx1"/>
                </a:solidFill>
                <a:latin typeface="微软雅黑" charset="0"/>
                <a:ea typeface="微软雅黑" charset="0"/>
              </a:rPr>
              <a:t>改善言语清晰度和发音能力，解决流口水、吞咽、咀嚼困难，提升认知理解、表达及沟通水平</a:t>
            </a:r>
            <a:endParaRPr lang="en-US" altLang="zh-CN" sz="1200" dirty="0">
              <a:solidFill>
                <a:schemeClr val="tx1"/>
              </a:solidFill>
              <a:latin typeface="微软雅黑" charset="0"/>
              <a:ea typeface="微软雅黑" charset="0"/>
            </a:endParaRPr>
          </a:p>
        </p:txBody>
      </p:sp>
      <p:sp>
        <p:nvSpPr>
          <p:cNvPr id="28" name="矩形 27"/>
          <p:cNvSpPr/>
          <p:nvPr/>
        </p:nvSpPr>
        <p:spPr>
          <a:xfrm>
            <a:off x="4917274" y="5084604"/>
            <a:ext cx="2355850"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tx1"/>
                </a:solidFill>
                <a:latin typeface="微软雅黑" charset="0"/>
                <a:ea typeface="微软雅黑" charset="0"/>
              </a:rPr>
              <a:t>ABA</a:t>
            </a:r>
            <a:r>
              <a:rPr lang="zh-CN" altLang="en-US" sz="1200" b="1" dirty="0">
                <a:solidFill>
                  <a:schemeClr val="tx1"/>
                </a:solidFill>
                <a:latin typeface="微软雅黑" charset="0"/>
                <a:ea typeface="微软雅黑" charset="0"/>
              </a:rPr>
              <a:t>行为训练</a:t>
            </a:r>
            <a:endParaRPr lang="en-US" altLang="zh-CN" sz="1200" b="1" dirty="0">
              <a:solidFill>
                <a:schemeClr val="tx1"/>
              </a:solidFill>
              <a:latin typeface="微软雅黑" charset="0"/>
              <a:ea typeface="微软雅黑" charset="0"/>
            </a:endParaRPr>
          </a:p>
          <a:p>
            <a:pPr algn="ctr"/>
            <a:r>
              <a:rPr lang="zh-CN" altLang="en-US" sz="1200" dirty="0">
                <a:solidFill>
                  <a:schemeClr val="tx1"/>
                </a:solidFill>
                <a:latin typeface="微软雅黑" charset="0"/>
                <a:ea typeface="微软雅黑" charset="0"/>
              </a:rPr>
              <a:t>提供系统化课程评估精准记录进步孩子成长曲线</a:t>
            </a:r>
            <a:r>
              <a:rPr lang="en-US" altLang="zh-CN" sz="1200" dirty="0">
                <a:solidFill>
                  <a:schemeClr val="tx1"/>
                </a:solidFill>
                <a:latin typeface="微软雅黑" charset="0"/>
                <a:ea typeface="微软雅黑" charset="0"/>
              </a:rPr>
              <a:t>6</a:t>
            </a:r>
            <a:r>
              <a:rPr lang="zh-CN" altLang="en-US" sz="1200" dirty="0">
                <a:solidFill>
                  <a:schemeClr val="tx1"/>
                </a:solidFill>
                <a:latin typeface="微软雅黑" charset="0"/>
                <a:ea typeface="微软雅黑" charset="0"/>
              </a:rPr>
              <a:t>大教学维度综合提升语言能力</a:t>
            </a:r>
            <a:endParaRPr lang="en-US" altLang="zh-CN" sz="1200" dirty="0">
              <a:solidFill>
                <a:schemeClr val="tx1"/>
              </a:solidFill>
              <a:latin typeface="微软雅黑" charset="0"/>
              <a:ea typeface="微软雅黑" charset="0"/>
            </a:endParaRPr>
          </a:p>
        </p:txBody>
      </p:sp>
      <p:sp>
        <p:nvSpPr>
          <p:cNvPr id="29" name="矩形 28"/>
          <p:cNvSpPr/>
          <p:nvPr/>
        </p:nvSpPr>
        <p:spPr>
          <a:xfrm>
            <a:off x="6944711" y="3398147"/>
            <a:ext cx="4266042" cy="7448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200" dirty="0">
                <a:solidFill>
                  <a:schemeClr val="tx1"/>
                </a:solidFill>
                <a:latin typeface="微软雅黑" charset="0"/>
                <a:ea typeface="微软雅黑" charset="0"/>
                <a:cs typeface="微软雅黑" charset="0"/>
              </a:rPr>
              <a:t>联合来自海外权威机构的专业导师，提供</a:t>
            </a:r>
            <a:endParaRPr lang="en-US" altLang="zh-CN" sz="1200" dirty="0">
              <a:solidFill>
                <a:schemeClr val="tx1"/>
              </a:solidFill>
              <a:latin typeface="微软雅黑" charset="0"/>
              <a:ea typeface="微软雅黑" charset="0"/>
              <a:cs typeface="微软雅黑" charset="0"/>
            </a:endParaRPr>
          </a:p>
          <a:p>
            <a:pPr algn="ctr">
              <a:lnSpc>
                <a:spcPct val="150000"/>
              </a:lnSpc>
            </a:pPr>
            <a:r>
              <a:rPr lang="zh-CN" altLang="en-US" sz="1200" dirty="0">
                <a:solidFill>
                  <a:schemeClr val="tx1"/>
                </a:solidFill>
                <a:latin typeface="微软雅黑" charset="0"/>
                <a:ea typeface="微软雅黑" charset="0"/>
                <a:cs typeface="微软雅黑" charset="0"/>
              </a:rPr>
              <a:t>本土化的有效课程与服务帮助</a:t>
            </a:r>
            <a:endParaRPr lang="zh-CN" altLang="en-US" sz="1200" dirty="0">
              <a:solidFill>
                <a:schemeClr val="tx1"/>
              </a:solidFill>
              <a:latin typeface="微软雅黑" charset="0"/>
              <a:ea typeface="微软雅黑" charset="0"/>
              <a:cs typeface="微软雅黑" charset="0"/>
            </a:endParaRPr>
          </a:p>
        </p:txBody>
      </p:sp>
      <p:sp>
        <p:nvSpPr>
          <p:cNvPr id="23" name="文本框 22"/>
          <p:cNvSpPr/>
          <p:nvPr/>
        </p:nvSpPr>
        <p:spPr>
          <a:xfrm>
            <a:off x="2292140" y="3380940"/>
            <a:ext cx="353943" cy="782963"/>
          </a:xfrm>
          <a:prstGeom prst="rect">
            <a:avLst/>
          </a:prstGeom>
          <a:noFill/>
        </p:spPr>
        <p:txBody>
          <a:bodyPr vert="eaVert" wrap="square">
            <a:spAutoFit/>
          </a:bodyPr>
          <a:lstStyle/>
          <a:p>
            <a:pPr algn="ctr">
              <a:buClr>
                <a:srgbClr val="2D97C8"/>
              </a:buClr>
            </a:pPr>
            <a:r>
              <a:rPr lang="zh-CN" altLang="en-US" sz="1100" b="1" dirty="0">
                <a:latin typeface="微软雅黑" charset="0"/>
                <a:ea typeface="微软雅黑" charset="0"/>
                <a:cs typeface="Heiti SC Light" panose="02000000000000000000" charset="-122"/>
              </a:rPr>
              <a:t>功能利益</a:t>
            </a:r>
            <a:endParaRPr lang="en-US" altLang="zh-CN" sz="1100" b="1" dirty="0">
              <a:latin typeface="微软雅黑" charset="0"/>
              <a:ea typeface="微软雅黑" charset="0"/>
              <a:cs typeface="Heiti SC Light" panose="02000000000000000000" charset="-122"/>
            </a:endParaRPr>
          </a:p>
        </p:txBody>
      </p:sp>
      <p:sp>
        <p:nvSpPr>
          <p:cNvPr id="36" name="文本框 35"/>
          <p:cNvSpPr/>
          <p:nvPr/>
        </p:nvSpPr>
        <p:spPr>
          <a:xfrm>
            <a:off x="7163393" y="3402370"/>
            <a:ext cx="353943" cy="782963"/>
          </a:xfrm>
          <a:prstGeom prst="rect">
            <a:avLst/>
          </a:prstGeom>
          <a:noFill/>
        </p:spPr>
        <p:txBody>
          <a:bodyPr vert="eaVert" wrap="square">
            <a:spAutoFit/>
          </a:bodyPr>
          <a:lstStyle/>
          <a:p>
            <a:pPr algn="ctr">
              <a:buClr>
                <a:srgbClr val="2D97C8"/>
              </a:buClr>
            </a:pPr>
            <a:r>
              <a:rPr lang="zh-CN" altLang="en-US" sz="1100" b="1" dirty="0">
                <a:latin typeface="微软雅黑" charset="0"/>
                <a:ea typeface="微软雅黑" charset="0"/>
                <a:cs typeface="Heiti SC Light" panose="02000000000000000000" charset="-122"/>
              </a:rPr>
              <a:t>情感利益</a:t>
            </a:r>
            <a:endParaRPr lang="en-US" altLang="zh-CN" sz="1100" b="1" dirty="0">
              <a:latin typeface="微软雅黑" charset="0"/>
              <a:ea typeface="微软雅黑" charset="0"/>
              <a:cs typeface="Heiti SC Light" panose="02000000000000000000" charset="-122"/>
            </a:endParaRPr>
          </a:p>
        </p:txBody>
      </p:sp>
      <p:cxnSp>
        <p:nvCxnSpPr>
          <p:cNvPr id="8" name="Straight Connector 8"/>
          <p:cNvCxnSpPr/>
          <p:nvPr/>
        </p:nvCxnSpPr>
        <p:spPr>
          <a:xfrm>
            <a:off x="849331" y="1740125"/>
            <a:ext cx="1365123" cy="0"/>
          </a:xfrm>
          <a:prstGeom prst="line">
            <a:avLst/>
          </a:prstGeom>
          <a:ln w="9525">
            <a:solidFill>
              <a:schemeClr val="accent3"/>
            </a:solidFill>
            <a:prstDash val="dash"/>
          </a:ln>
          <a:effectLst/>
        </p:spPr>
      </p:cxnSp>
      <p:sp>
        <p:nvSpPr>
          <p:cNvPr id="12" name="RbLeanShape Left U-Shape 100"/>
          <p:cNvSpPr/>
          <p:nvPr/>
        </p:nvSpPr>
        <p:spPr>
          <a:xfrm>
            <a:off x="883837" y="1425782"/>
            <a:ext cx="753411"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品牌</a:t>
            </a:r>
            <a:r>
              <a:rPr lang="en-US" altLang="zh-CN" sz="1200" i="1" dirty="0">
                <a:solidFill>
                  <a:srgbClr val="003F56"/>
                </a:solidFill>
                <a:latin typeface="Arial" panose="020B0604020202020204"/>
              </a:rPr>
              <a:t>LOGO</a:t>
            </a:r>
            <a:endParaRPr lang="en-US" sz="1200" i="1" dirty="0">
              <a:solidFill>
                <a:srgbClr val="003F56"/>
              </a:solidFill>
              <a:latin typeface="Arial" panose="020B0604020202020204"/>
            </a:endParaRPr>
          </a:p>
        </p:txBody>
      </p:sp>
      <p:sp>
        <p:nvSpPr>
          <p:cNvPr id="13" name="RbLeanShape Left U-Shape 100"/>
          <p:cNvSpPr/>
          <p:nvPr/>
        </p:nvSpPr>
        <p:spPr>
          <a:xfrm>
            <a:off x="916340" y="2513383"/>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品牌口号</a:t>
            </a:r>
            <a:endParaRPr lang="en-US" sz="1200" i="1" dirty="0">
              <a:solidFill>
                <a:srgbClr val="003F56"/>
              </a:solidFill>
              <a:latin typeface="Arial" panose="020B0604020202020204"/>
            </a:endParaRPr>
          </a:p>
        </p:txBody>
      </p:sp>
      <p:cxnSp>
        <p:nvCxnSpPr>
          <p:cNvPr id="22" name="Straight Connector 28"/>
          <p:cNvCxnSpPr/>
          <p:nvPr/>
        </p:nvCxnSpPr>
        <p:spPr>
          <a:xfrm>
            <a:off x="863529" y="2807597"/>
            <a:ext cx="1365123" cy="0"/>
          </a:xfrm>
          <a:prstGeom prst="line">
            <a:avLst/>
          </a:prstGeom>
          <a:ln w="9525">
            <a:solidFill>
              <a:schemeClr val="accent3"/>
            </a:solidFill>
            <a:prstDash val="dash"/>
          </a:ln>
          <a:effectLst/>
        </p:spPr>
      </p:cxnSp>
      <p:cxnSp>
        <p:nvCxnSpPr>
          <p:cNvPr id="34" name="Straight Connector 64"/>
          <p:cNvCxnSpPr/>
          <p:nvPr/>
        </p:nvCxnSpPr>
        <p:spPr>
          <a:xfrm>
            <a:off x="831746" y="3406512"/>
            <a:ext cx="1365123" cy="0"/>
          </a:xfrm>
          <a:prstGeom prst="line">
            <a:avLst/>
          </a:prstGeom>
          <a:ln w="9525">
            <a:solidFill>
              <a:schemeClr val="accent3"/>
            </a:solidFill>
            <a:prstDash val="dash"/>
          </a:ln>
          <a:effectLst/>
        </p:spPr>
      </p:cxnSp>
      <p:cxnSp>
        <p:nvCxnSpPr>
          <p:cNvPr id="37" name="Straight Connector 65"/>
          <p:cNvCxnSpPr/>
          <p:nvPr/>
        </p:nvCxnSpPr>
        <p:spPr>
          <a:xfrm>
            <a:off x="831746" y="4122941"/>
            <a:ext cx="1365123" cy="0"/>
          </a:xfrm>
          <a:prstGeom prst="line">
            <a:avLst/>
          </a:prstGeom>
          <a:ln w="9525">
            <a:solidFill>
              <a:schemeClr val="accent3"/>
            </a:solidFill>
            <a:prstDash val="dash"/>
          </a:ln>
          <a:effectLst/>
        </p:spPr>
      </p:cxnSp>
      <p:cxnSp>
        <p:nvCxnSpPr>
          <p:cNvPr id="38" name="Straight Connector 67"/>
          <p:cNvCxnSpPr/>
          <p:nvPr/>
        </p:nvCxnSpPr>
        <p:spPr>
          <a:xfrm>
            <a:off x="855826" y="5010911"/>
            <a:ext cx="1365123" cy="0"/>
          </a:xfrm>
          <a:prstGeom prst="line">
            <a:avLst/>
          </a:prstGeom>
          <a:ln w="9525">
            <a:solidFill>
              <a:schemeClr val="accent3"/>
            </a:solidFill>
            <a:prstDash val="dash"/>
          </a:ln>
          <a:effectLst/>
        </p:spPr>
      </p:cxnSp>
      <p:sp>
        <p:nvSpPr>
          <p:cNvPr id="39" name="RbLeanShape Left U-Shape 100"/>
          <p:cNvSpPr/>
          <p:nvPr/>
        </p:nvSpPr>
        <p:spPr>
          <a:xfrm>
            <a:off x="908101" y="3122985"/>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目标人群</a:t>
            </a:r>
            <a:endParaRPr lang="en-US" sz="1200" i="1" dirty="0">
              <a:solidFill>
                <a:srgbClr val="003F56"/>
              </a:solidFill>
              <a:latin typeface="Arial" panose="020B0604020202020204"/>
            </a:endParaRPr>
          </a:p>
        </p:txBody>
      </p:sp>
      <p:sp>
        <p:nvSpPr>
          <p:cNvPr id="40" name="RbLeanShape Left U-Shape 100"/>
          <p:cNvSpPr/>
          <p:nvPr/>
        </p:nvSpPr>
        <p:spPr>
          <a:xfrm>
            <a:off x="908101" y="3835360"/>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利益表达</a:t>
            </a:r>
            <a:endParaRPr lang="en-US" sz="1200" i="1" dirty="0">
              <a:solidFill>
                <a:srgbClr val="003F56"/>
              </a:solidFill>
              <a:latin typeface="Arial" panose="020B0604020202020204"/>
            </a:endParaRPr>
          </a:p>
        </p:txBody>
      </p:sp>
      <p:sp>
        <p:nvSpPr>
          <p:cNvPr id="41" name="RbLeanShape Left U-Shape 100"/>
          <p:cNvSpPr/>
          <p:nvPr/>
        </p:nvSpPr>
        <p:spPr>
          <a:xfrm>
            <a:off x="956961" y="4719057"/>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论据支撑</a:t>
            </a:r>
            <a:endParaRPr lang="zh-CN" altLang="en-US" sz="1200" i="1" dirty="0">
              <a:solidFill>
                <a:srgbClr val="003F56"/>
              </a:solidFill>
              <a:latin typeface="Arial" panose="020B0604020202020204"/>
            </a:endParaRPr>
          </a:p>
        </p:txBody>
      </p:sp>
      <p:sp>
        <p:nvSpPr>
          <p:cNvPr id="45" name="RbLeanShape Left U-Shape 100"/>
          <p:cNvSpPr/>
          <p:nvPr/>
        </p:nvSpPr>
        <p:spPr>
          <a:xfrm>
            <a:off x="10271503" y="6228082"/>
            <a:ext cx="705321" cy="169277"/>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100" b="1" i="1" dirty="0">
                <a:solidFill>
                  <a:srgbClr val="003F56"/>
                </a:solidFill>
                <a:latin typeface="Arial" panose="020B0604020202020204"/>
              </a:rPr>
              <a:t>对标借鉴点</a:t>
            </a:r>
            <a:endParaRPr lang="en-US" sz="1100" b="1" i="1" dirty="0">
              <a:solidFill>
                <a:srgbClr val="003F56"/>
              </a:solidFill>
              <a:latin typeface="Arial" panose="020B0604020202020204"/>
            </a:endParaRPr>
          </a:p>
        </p:txBody>
      </p:sp>
      <p:cxnSp>
        <p:nvCxnSpPr>
          <p:cNvPr id="46" name="Straight Connector 8"/>
          <p:cNvCxnSpPr/>
          <p:nvPr/>
        </p:nvCxnSpPr>
        <p:spPr>
          <a:xfrm>
            <a:off x="863529" y="2294288"/>
            <a:ext cx="1365123" cy="0"/>
          </a:xfrm>
          <a:prstGeom prst="line">
            <a:avLst/>
          </a:prstGeom>
          <a:ln w="9525">
            <a:solidFill>
              <a:schemeClr val="accent3"/>
            </a:solidFill>
            <a:prstDash val="dash"/>
          </a:ln>
          <a:effectLst/>
        </p:spPr>
      </p:cxnSp>
      <p:sp>
        <p:nvSpPr>
          <p:cNvPr id="47" name="RbLeanShape Left U-Shape 100"/>
          <p:cNvSpPr/>
          <p:nvPr/>
        </p:nvSpPr>
        <p:spPr>
          <a:xfrm>
            <a:off x="898035" y="1979945"/>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品牌调性</a:t>
            </a:r>
            <a:endParaRPr lang="en-US" sz="1200" i="1" dirty="0">
              <a:solidFill>
                <a:srgbClr val="003F56"/>
              </a:solidFill>
              <a:latin typeface="Arial" panose="020B0604020202020204"/>
            </a:endParaRPr>
          </a:p>
        </p:txBody>
      </p:sp>
      <p:cxnSp>
        <p:nvCxnSpPr>
          <p:cNvPr id="48" name="Straight Connector 67"/>
          <p:cNvCxnSpPr/>
          <p:nvPr/>
        </p:nvCxnSpPr>
        <p:spPr>
          <a:xfrm>
            <a:off x="849331" y="5857043"/>
            <a:ext cx="1365123" cy="0"/>
          </a:xfrm>
          <a:prstGeom prst="line">
            <a:avLst/>
          </a:prstGeom>
          <a:ln w="9525">
            <a:solidFill>
              <a:schemeClr val="accent3"/>
            </a:solidFill>
            <a:prstDash val="dash"/>
          </a:ln>
          <a:effectLst/>
        </p:spPr>
      </p:cxnSp>
      <p:sp>
        <p:nvSpPr>
          <p:cNvPr id="49" name="RbLeanShape Left U-Shape 100"/>
          <p:cNvSpPr/>
          <p:nvPr/>
        </p:nvSpPr>
        <p:spPr>
          <a:xfrm>
            <a:off x="950466" y="5565189"/>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产品提供</a:t>
            </a:r>
            <a:endParaRPr lang="en-US" sz="1200" i="1" dirty="0">
              <a:solidFill>
                <a:srgbClr val="003F56"/>
              </a:solidFill>
              <a:latin typeface="Arial" panose="020B0604020202020204"/>
            </a:endParaRPr>
          </a:p>
        </p:txBody>
      </p:sp>
      <p:sp>
        <p:nvSpPr>
          <p:cNvPr id="61" name="星形: 五角 60"/>
          <p:cNvSpPr/>
          <p:nvPr/>
        </p:nvSpPr>
        <p:spPr>
          <a:xfrm>
            <a:off x="1653386" y="1240546"/>
            <a:ext cx="453988" cy="419600"/>
          </a:xfrm>
          <a:prstGeom prst="star5">
            <a:avLst>
              <a:gd name="adj" fmla="val 16262"/>
              <a:gd name="hf" fmla="val 105146"/>
              <a:gd name="vf" fmla="val 110557"/>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3" name="星形: 五角 62"/>
          <p:cNvSpPr/>
          <p:nvPr/>
        </p:nvSpPr>
        <p:spPr>
          <a:xfrm>
            <a:off x="1646692" y="5342907"/>
            <a:ext cx="453988" cy="419600"/>
          </a:xfrm>
          <a:prstGeom prst="star5">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7" name="星形: 五角 66"/>
          <p:cNvSpPr/>
          <p:nvPr/>
        </p:nvSpPr>
        <p:spPr>
          <a:xfrm>
            <a:off x="9984604" y="6236520"/>
            <a:ext cx="205515" cy="152400"/>
          </a:xfrm>
          <a:prstGeom prst="star5">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3" name="Text Placeholder 4"/>
          <p:cNvSpPr/>
          <p:nvPr/>
        </p:nvSpPr>
        <p:spPr>
          <a:xfrm>
            <a:off x="587375" y="867007"/>
            <a:ext cx="10692422" cy="5736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a:buNone/>
              <a:defRPr sz="1800" kern="1200">
                <a:solidFill>
                  <a:srgbClr val="2D97C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1600" dirty="0"/>
              <a:t>专注于帮助儿童克服发育及学习障碍，提供专业儿童言语发展及早期筛查、临床训练与干预服务的专业机构</a:t>
            </a:r>
            <a:endParaRPr lang="en-US" altLang="zh-CN" sz="1600" dirty="0">
              <a:latin typeface="微软雅黑" pitchFamily="34" charset="-122"/>
              <a:ea typeface="微软雅黑" pitchFamily="34" charset="-122"/>
            </a:endParaRPr>
          </a:p>
        </p:txBody>
      </p:sp>
      <p:pic>
        <p:nvPicPr>
          <p:cNvPr id="4" name="Picture 2" descr="东方”与“启音”，你不知道的简单LOGO的深厚寓意_中华网"/>
          <p:cNvPicPr>
            <a:picLocks noChangeAspect="1" noChangeArrowheads="1"/>
          </p:cNvPicPr>
          <p:nvPr/>
        </p:nvPicPr>
        <p:blipFill>
          <a:blip r:embed="rId1"/>
          <a:srcRect/>
          <a:stretch>
            <a:fillRect/>
          </a:stretch>
        </p:blipFill>
        <p:spPr bwMode="auto">
          <a:xfrm>
            <a:off x="6123561" y="1202697"/>
            <a:ext cx="1552900" cy="595492"/>
          </a:xfrm>
          <a:prstGeom prst="rect">
            <a:avLst/>
          </a:prstGeom>
          <a:noFill/>
        </p:spPr>
      </p:pic>
      <p:sp>
        <p:nvSpPr>
          <p:cNvPr id="6" name="星形: 五角 62"/>
          <p:cNvSpPr/>
          <p:nvPr/>
        </p:nvSpPr>
        <p:spPr>
          <a:xfrm>
            <a:off x="1651596" y="4457240"/>
            <a:ext cx="453988" cy="419600"/>
          </a:xfrm>
          <a:prstGeom prst="star5">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0" name="矩形 29"/>
          <p:cNvSpPr/>
          <p:nvPr/>
        </p:nvSpPr>
        <p:spPr>
          <a:xfrm>
            <a:off x="9797790" y="5065525"/>
            <a:ext cx="1434262"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微软雅黑" charset="0"/>
                <a:ea typeface="微软雅黑" charset="0"/>
              </a:rPr>
              <a:t>家庭心理咨询、专项家长培训班等</a:t>
            </a:r>
            <a:endParaRPr lang="en-US" altLang="zh-CN" sz="1200" b="1" dirty="0">
              <a:solidFill>
                <a:schemeClr val="tx1"/>
              </a:solidFill>
              <a:latin typeface="微软雅黑" charset="0"/>
              <a:ea typeface="微软雅黑"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7"/>
          <p:cNvSpPr/>
          <p:nvPr/>
        </p:nvSpPr>
        <p:spPr>
          <a:xfrm rot="5400000" flipH="1" flipV="1">
            <a:off x="4389184" y="3781856"/>
            <a:ext cx="1570971"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39" name="Freeform 11"/>
          <p:cNvSpPr/>
          <p:nvPr/>
        </p:nvSpPr>
        <p:spPr>
          <a:xfrm rot="5400000" flipV="1">
            <a:off x="4431621" y="2254136"/>
            <a:ext cx="1487751" cy="1514057"/>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2" name="标题 1"/>
          <p:cNvSpPr>
            <a:spLocks noGrp="1"/>
          </p:cNvSpPr>
          <p:nvPr>
            <p:ph type="title"/>
          </p:nvPr>
        </p:nvSpPr>
        <p:spPr/>
        <p:txBody>
          <a:bodyPr>
            <a:normAutofit/>
          </a:bodyPr>
          <a:lstStyle/>
          <a:p>
            <a:r>
              <a:rPr lang="en-US" altLang="zh-CN" dirty="0"/>
              <a:t>5. </a:t>
            </a:r>
            <a:r>
              <a:rPr lang="zh-CN" altLang="en-US" dirty="0"/>
              <a:t>东方启音</a:t>
            </a:r>
            <a:r>
              <a:rPr lang="en-US" altLang="zh-CN" dirty="0"/>
              <a:t>· </a:t>
            </a:r>
            <a:r>
              <a:rPr lang="zh-CN" altLang="en-US" dirty="0"/>
              <a:t>优势分析</a:t>
            </a:r>
            <a:endParaRPr lang="zh-CN" altLang="en-US" dirty="0"/>
          </a:p>
        </p:txBody>
      </p:sp>
      <p:sp>
        <p:nvSpPr>
          <p:cNvPr id="3" name="灯片编号占位符 2"/>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panose="02000000000000000000" charset="-122"/>
              </a:rPr>
            </a:fld>
            <a:endParaRPr kumimoji="0" lang="en-US" altLang="en-US" sz="1200" b="1" i="0" u="none" strike="noStrike" kern="1200" cap="none" spc="0" normalizeH="0" baseline="0" noProof="0" dirty="0">
              <a:ln>
                <a:noFill/>
              </a:ln>
              <a:solidFill>
                <a:prstClr val="black">
                  <a:alpha val="70000"/>
                </a:prstClr>
              </a:solidFill>
              <a:effectLst/>
              <a:uLnTx/>
              <a:uFillTx/>
              <a:ea typeface="Heiti SC Light" panose="02000000000000000000" charset="-122"/>
            </a:endParaRPr>
          </a:p>
        </p:txBody>
      </p:sp>
      <p:sp>
        <p:nvSpPr>
          <p:cNvPr id="9" name="文本占位符 8"/>
          <p:cNvSpPr>
            <a:spLocks noGrp="1"/>
          </p:cNvSpPr>
          <p:nvPr>
            <p:ph type="body" sz="quarter" idx="15"/>
          </p:nvPr>
        </p:nvSpPr>
        <p:spPr/>
        <p:txBody>
          <a:bodyPr/>
          <a:lstStyle/>
          <a:p>
            <a:endParaRPr lang="zh-CN" altLang="en-US"/>
          </a:p>
        </p:txBody>
      </p:sp>
      <p:cxnSp>
        <p:nvCxnSpPr>
          <p:cNvPr id="69" name="Straight Connector 24"/>
          <p:cNvCxnSpPr/>
          <p:nvPr/>
        </p:nvCxnSpPr>
        <p:spPr>
          <a:xfrm>
            <a:off x="11558227" y="2117851"/>
            <a:ext cx="0" cy="500617"/>
          </a:xfrm>
          <a:prstGeom prst="line">
            <a:avLst/>
          </a:prstGeom>
          <a:noFill/>
          <a:ln w="38100" cap="flat" cmpd="sng" algn="ctr">
            <a:solidFill>
              <a:schemeClr val="accent1"/>
            </a:solidFill>
            <a:prstDash val="solid"/>
            <a:miter lim="800000"/>
          </a:ln>
          <a:effectLst/>
        </p:spPr>
      </p:cxnSp>
      <p:sp>
        <p:nvSpPr>
          <p:cNvPr id="70" name="TextBox 26"/>
          <p:cNvSpPr/>
          <p:nvPr/>
        </p:nvSpPr>
        <p:spPr>
          <a:xfrm>
            <a:off x="825591" y="2027583"/>
            <a:ext cx="3571479" cy="1145982"/>
          </a:xfrm>
          <a:prstGeom prst="rect">
            <a:avLst/>
          </a:prstGeom>
          <a:noFill/>
        </p:spPr>
        <p:txBody>
          <a:bodyPr wrap="square" rtlCol="0">
            <a:spAutoFit/>
          </a:bodyPr>
          <a:lstStyle/>
          <a:p>
            <a:pPr marL="285750" marR="0" lvl="0" indent="-285750" algn="l" defTabSz="685800" rtl="0" eaLnBrk="1" fontAlgn="auto" latinLnBrk="0" hangingPunct="1">
              <a:lnSpc>
                <a:spcPct val="100000"/>
              </a:lnSpc>
              <a:spcBef>
                <a:spcPts val="0"/>
              </a:spcBef>
              <a:spcAft>
                <a:spcPts val="600"/>
              </a:spcAft>
              <a:buClrTx/>
              <a:buSzTx/>
              <a:buFont typeface="Arial" panose="020B0604020202020204"/>
              <a:buChar char="•"/>
              <a:defRPr/>
            </a:pPr>
            <a:r>
              <a:rPr kumimoji="0" lang="zh-CN" altLang="en-US"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rPr>
              <a:t>产品与服务致力于</a:t>
            </a:r>
            <a:r>
              <a:rPr kumimoji="0" lang="en-US" altLang="zh-CN"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rPr>
              <a:t>——</a:t>
            </a: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endParaRPr>
          </a:p>
          <a:p>
            <a:pPr marR="0" lvl="0" algn="l" defTabSz="685800" rtl="0" eaLnBrk="1" fontAlgn="auto" latinLnBrk="0" hangingPunct="1">
              <a:lnSpc>
                <a:spcPct val="100000"/>
              </a:lnSpc>
              <a:spcBef>
                <a:spcPts val="0"/>
              </a:spcBef>
              <a:spcAft>
                <a:spcPts val="600"/>
              </a:spcAft>
              <a:buClrTx/>
              <a:buSzTx/>
              <a:defRPr/>
            </a:pPr>
            <a:r>
              <a:rPr lang="zh-CN" altLang="en-US" sz="1400" dirty="0">
                <a:solidFill>
                  <a:schemeClr val="tx1">
                    <a:lumMod val="65000"/>
                    <a:lumOff val="35000"/>
                  </a:schemeClr>
                </a:solidFill>
                <a:latin typeface="微软雅黑" charset="0"/>
                <a:ea typeface="微软雅黑" charset="0"/>
                <a:cs typeface="微软雅黑" charset="0"/>
              </a:rPr>
              <a:t>以儿童言语康复治疗为初始核心，迈向</a:t>
            </a:r>
            <a:r>
              <a:rPr lang="zh-CN" altLang="en-US" sz="1400" dirty="0">
                <a:solidFill>
                  <a:schemeClr val="tx1">
                    <a:lumMod val="65000"/>
                    <a:lumOff val="35000"/>
                  </a:schemeClr>
                </a:solidFill>
                <a:latin typeface="微软雅黑" charset="0"/>
                <a:ea typeface="微软雅黑" charset="0"/>
              </a:rPr>
              <a:t>所有儿童群体的健康综合领域多元化发展</a:t>
            </a:r>
            <a:endParaRPr lang="zh-CN" altLang="en-US" sz="1400" dirty="0">
              <a:solidFill>
                <a:schemeClr val="tx1">
                  <a:lumMod val="65000"/>
                  <a:lumOff val="35000"/>
                </a:schemeClr>
              </a:solidFill>
              <a:latin typeface="微软雅黑" charset="0"/>
              <a:ea typeface="微软雅黑" charset="0"/>
            </a:endParaRPr>
          </a:p>
          <a:p>
            <a:pPr defTabSz="685800">
              <a:spcAft>
                <a:spcPts val="600"/>
              </a:spcAft>
              <a:defRPr/>
            </a:pPr>
            <a:endParaRPr lang="en-US" altLang="zh-CN" sz="1400" dirty="0">
              <a:solidFill>
                <a:schemeClr val="tx1">
                  <a:lumMod val="65000"/>
                  <a:lumOff val="35000"/>
                </a:schemeClr>
              </a:solidFill>
              <a:latin typeface="微软雅黑" charset="0"/>
              <a:ea typeface="微软雅黑" charset="0"/>
              <a:cs typeface="微软雅黑" charset="0"/>
            </a:endParaRPr>
          </a:p>
        </p:txBody>
      </p:sp>
      <p:cxnSp>
        <p:nvCxnSpPr>
          <p:cNvPr id="71" name="Straight Connector 27"/>
          <p:cNvCxnSpPr/>
          <p:nvPr/>
        </p:nvCxnSpPr>
        <p:spPr>
          <a:xfrm>
            <a:off x="639992" y="2117851"/>
            <a:ext cx="0" cy="500617"/>
          </a:xfrm>
          <a:prstGeom prst="line">
            <a:avLst/>
          </a:prstGeom>
          <a:noFill/>
          <a:ln w="38100" cap="flat" cmpd="sng" algn="ctr">
            <a:solidFill>
              <a:schemeClr val="accent1"/>
            </a:solidFill>
            <a:prstDash val="solid"/>
            <a:miter lim="800000"/>
          </a:ln>
          <a:effectLst/>
        </p:spPr>
      </p:cxnSp>
      <p:cxnSp>
        <p:nvCxnSpPr>
          <p:cNvPr id="62" name="Straight Connector 25"/>
          <p:cNvCxnSpPr/>
          <p:nvPr/>
        </p:nvCxnSpPr>
        <p:spPr>
          <a:xfrm>
            <a:off x="11558227" y="4005452"/>
            <a:ext cx="0" cy="500617"/>
          </a:xfrm>
          <a:prstGeom prst="line">
            <a:avLst/>
          </a:prstGeom>
          <a:noFill/>
          <a:ln w="38100" cap="flat" cmpd="sng" algn="ctr">
            <a:solidFill>
              <a:schemeClr val="accent1"/>
            </a:solidFill>
            <a:prstDash val="solid"/>
            <a:miter lim="800000"/>
          </a:ln>
          <a:effectLst/>
        </p:spPr>
      </p:cxnSp>
      <p:sp>
        <p:nvSpPr>
          <p:cNvPr id="13" name="Rectangle 36"/>
          <p:cNvSpPr/>
          <p:nvPr/>
        </p:nvSpPr>
        <p:spPr>
          <a:xfrm>
            <a:off x="587375" y="5784656"/>
            <a:ext cx="10945813" cy="322583"/>
          </a:xfrm>
          <a:prstGeom prst="rect">
            <a:avLst/>
          </a:prstGeom>
          <a:solidFill>
            <a:schemeClr val="accent2"/>
          </a:solidFill>
        </p:spPr>
        <p:txBody>
          <a:bodyPr wrap="square"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endParaRPr>
          </a:p>
        </p:txBody>
      </p:sp>
      <p:sp>
        <p:nvSpPr>
          <p:cNvPr id="15" name="Rectangle 36"/>
          <p:cNvSpPr/>
          <p:nvPr/>
        </p:nvSpPr>
        <p:spPr>
          <a:xfrm>
            <a:off x="659754" y="1486560"/>
            <a:ext cx="10945813" cy="322583"/>
          </a:xfrm>
          <a:prstGeom prst="rect">
            <a:avLst/>
          </a:prstGeom>
          <a:solidFill>
            <a:schemeClr val="accent2"/>
          </a:solidFill>
        </p:spPr>
        <p:txBody>
          <a:bodyPr wrap="square"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endParaRPr>
          </a:p>
        </p:txBody>
      </p:sp>
      <p:sp>
        <p:nvSpPr>
          <p:cNvPr id="17" name="Text Placeholder 4"/>
          <p:cNvSpPr/>
          <p:nvPr/>
        </p:nvSpPr>
        <p:spPr>
          <a:xfrm>
            <a:off x="587375" y="867007"/>
            <a:ext cx="10692422" cy="5736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a:buNone/>
              <a:defRPr sz="1800" kern="1200">
                <a:solidFill>
                  <a:srgbClr val="2D97C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dirty="0">
                <a:latin typeface="微软雅黑" pitchFamily="34" charset="-122"/>
                <a:ea typeface="微软雅黑" pitchFamily="34" charset="-122"/>
              </a:rPr>
              <a:t>迈向所有儿童群体的健康综合领域多元化发展</a:t>
            </a:r>
            <a:endParaRPr lang="en-US" dirty="0">
              <a:latin typeface="微软雅黑" pitchFamily="34" charset="-122"/>
              <a:ea typeface="微软雅黑" pitchFamily="34" charset="-122"/>
            </a:endParaRPr>
          </a:p>
        </p:txBody>
      </p:sp>
      <p:sp>
        <p:nvSpPr>
          <p:cNvPr id="45" name="Oval 17"/>
          <p:cNvSpPr/>
          <p:nvPr/>
        </p:nvSpPr>
        <p:spPr>
          <a:xfrm flipH="1" flipV="1">
            <a:off x="5312676" y="3092217"/>
            <a:ext cx="1344311" cy="1344311"/>
          </a:xfrm>
          <a:prstGeom prst="ellipse">
            <a:avLst/>
          </a:prstGeom>
          <a:solidFill>
            <a:sysClr val="window" lastClr="FFFFFF"/>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prstClr val="white"/>
              </a:solidFill>
              <a:effectLst/>
              <a:uLnTx/>
              <a:uFillTx/>
              <a:latin typeface="Arial" panose="020B0604020202020204"/>
              <a:ea typeface="微软雅黑"/>
              <a:cs typeface="+mn-cs"/>
            </a:endParaRPr>
          </a:p>
        </p:txBody>
      </p:sp>
      <p:sp>
        <p:nvSpPr>
          <p:cNvPr id="23" name="Freeform 14"/>
          <p:cNvSpPr/>
          <p:nvPr/>
        </p:nvSpPr>
        <p:spPr>
          <a:xfrm rot="5400000">
            <a:off x="5979695" y="2258879"/>
            <a:ext cx="1515711"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25" name="TextBox 15"/>
          <p:cNvSpPr/>
          <p:nvPr/>
        </p:nvSpPr>
        <p:spPr>
          <a:xfrm rot="2858132">
            <a:off x="5909042" y="2913685"/>
            <a:ext cx="1481036" cy="573821"/>
          </a:xfrm>
          <a:prstGeom prst="rect">
            <a:avLst/>
          </a:prstGeom>
          <a:noFill/>
        </p:spPr>
        <p:txBody>
          <a:bodyPr wrap="square" rtlCol="0">
            <a:prstTxWarp prst="textArchUp">
              <a:avLst>
                <a:gd name="adj" fmla="val 12128170"/>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品牌形象</a:t>
            </a:r>
            <a:endParaRPr kumimoji="0" lang="zh-CN" altLang="en-US" sz="1400" b="1" i="0" u="none" strike="noStrike" kern="1200" cap="none" spc="30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p:txBody>
      </p:sp>
      <p:sp>
        <p:nvSpPr>
          <p:cNvPr id="27" name="Freeform 9"/>
          <p:cNvSpPr/>
          <p:nvPr/>
        </p:nvSpPr>
        <p:spPr>
          <a:xfrm rot="5400000" flipH="1">
            <a:off x="5986403" y="3819395"/>
            <a:ext cx="1515712"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29" name="Oval 16"/>
          <p:cNvSpPr/>
          <p:nvPr/>
        </p:nvSpPr>
        <p:spPr>
          <a:xfrm flipH="1" flipV="1">
            <a:off x="5062423" y="2832906"/>
            <a:ext cx="1848428" cy="1848428"/>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31" name="Oval 17"/>
          <p:cNvSpPr/>
          <p:nvPr/>
        </p:nvSpPr>
        <p:spPr>
          <a:xfrm flipH="1" flipV="1">
            <a:off x="5312676" y="3092217"/>
            <a:ext cx="1344311" cy="1344311"/>
          </a:xfrm>
          <a:prstGeom prst="ellipse">
            <a:avLst/>
          </a:prstGeom>
          <a:solidFill>
            <a:sysClr val="window" lastClr="FFFFFF"/>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prstClr val="white"/>
              </a:solidFill>
              <a:effectLst/>
              <a:uLnTx/>
              <a:uFillTx/>
              <a:latin typeface="Arial" panose="020B0604020202020204"/>
              <a:ea typeface="微软雅黑"/>
              <a:cs typeface="+mn-cs"/>
            </a:endParaRPr>
          </a:p>
        </p:txBody>
      </p:sp>
      <p:sp>
        <p:nvSpPr>
          <p:cNvPr id="33" name="TextBox 18"/>
          <p:cNvSpPr/>
          <p:nvPr/>
        </p:nvSpPr>
        <p:spPr>
          <a:xfrm>
            <a:off x="5415555" y="3527508"/>
            <a:ext cx="1138555" cy="64516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898D8"/>
                </a:solidFill>
                <a:effectLst/>
                <a:uLnTx/>
                <a:uFillTx/>
                <a:latin typeface="Arial" panose="020B0604020202020204"/>
                <a:ea typeface="微软雅黑" pitchFamily="34" charset="-122"/>
                <a:cs typeface="+mn-cs"/>
              </a:rPr>
              <a:t>品牌核心主张</a:t>
            </a:r>
            <a:endParaRPr kumimoji="0" lang="zh-CN" altLang="en-US" b="1" i="0" u="none" strike="noStrike" kern="1200" cap="none" spc="0" normalizeH="0" baseline="0" noProof="0" dirty="0">
              <a:ln>
                <a:noFill/>
              </a:ln>
              <a:solidFill>
                <a:srgbClr val="2898D8"/>
              </a:solidFill>
              <a:effectLst/>
              <a:uLnTx/>
              <a:uFillTx/>
              <a:latin typeface="Arial" panose="020B0604020202020204"/>
              <a:ea typeface="微软雅黑" pitchFamily="34" charset="-122"/>
              <a:cs typeface="+mn-cs"/>
            </a:endParaRPr>
          </a:p>
        </p:txBody>
      </p:sp>
      <p:sp>
        <p:nvSpPr>
          <p:cNvPr id="35" name="TextBox 13"/>
          <p:cNvSpPr/>
          <p:nvPr/>
        </p:nvSpPr>
        <p:spPr>
          <a:xfrm rot="18740480">
            <a:off x="5640162" y="4123743"/>
            <a:ext cx="1985854" cy="558194"/>
          </a:xfrm>
          <a:prstGeom prst="rect">
            <a:avLst/>
          </a:prstGeom>
          <a:noFill/>
        </p:spPr>
        <p:txBody>
          <a:bodyPr wrap="square" rtlCol="0">
            <a:prstTxWarp prst="textArchDown">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传播与沟通</a:t>
            </a:r>
            <a:endParaRPr kumimoji="0" lang="zh-CN" altLang="en-US" sz="1400" b="1" i="0" u="none" strike="noStrike" kern="1200" cap="none" spc="30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p:txBody>
      </p:sp>
      <p:sp>
        <p:nvSpPr>
          <p:cNvPr id="47" name="文本框 46"/>
          <p:cNvSpPr/>
          <p:nvPr/>
        </p:nvSpPr>
        <p:spPr>
          <a:xfrm>
            <a:off x="4528605" y="3405258"/>
            <a:ext cx="1034538" cy="738664"/>
          </a:xfrm>
          <a:prstGeom prst="rect">
            <a:avLst/>
          </a:prstGeom>
          <a:noFill/>
        </p:spPr>
        <p:txBody>
          <a:bodyPr wrap="square" rtlCol="0">
            <a:spAutoFit/>
          </a:bodyPr>
          <a:lstStyle/>
          <a:p>
            <a:pPr>
              <a:buClr>
                <a:srgbClr val="2D97C8"/>
              </a:buClr>
            </a:pPr>
            <a:r>
              <a:rPr lang="zh-CN" altLang="en-US" sz="1400" b="1" spc="300" dirty="0">
                <a:solidFill>
                  <a:srgbClr val="000000">
                    <a:lumMod val="75000"/>
                    <a:lumOff val="25000"/>
                  </a:srgbClr>
                </a:solidFill>
                <a:latin typeface="微软雅黑" pitchFamily="34" charset="-122"/>
                <a:ea typeface="微软雅黑" pitchFamily="34" charset="-122"/>
              </a:rPr>
              <a:t>产品</a:t>
            </a:r>
            <a:endParaRPr lang="en-US" altLang="zh-CN" sz="1400" b="1" spc="300" dirty="0">
              <a:solidFill>
                <a:srgbClr val="000000">
                  <a:lumMod val="75000"/>
                  <a:lumOff val="25000"/>
                </a:srgbClr>
              </a:solidFill>
              <a:latin typeface="微软雅黑" pitchFamily="34" charset="-122"/>
              <a:ea typeface="微软雅黑" pitchFamily="34" charset="-122"/>
            </a:endParaRPr>
          </a:p>
          <a:p>
            <a:pPr>
              <a:buClr>
                <a:srgbClr val="2D97C8"/>
              </a:buClr>
            </a:pPr>
            <a:r>
              <a:rPr lang="zh-CN" altLang="en-US" sz="1400" b="1" spc="300" dirty="0">
                <a:solidFill>
                  <a:srgbClr val="000000">
                    <a:lumMod val="75000"/>
                    <a:lumOff val="25000"/>
                  </a:srgbClr>
                </a:solidFill>
                <a:latin typeface="微软雅黑" pitchFamily="34" charset="-122"/>
                <a:ea typeface="微软雅黑" pitchFamily="34" charset="-122"/>
              </a:rPr>
              <a:t>与</a:t>
            </a:r>
            <a:endParaRPr lang="en-US" altLang="zh-CN" sz="1400" b="1" spc="300" dirty="0">
              <a:solidFill>
                <a:srgbClr val="000000">
                  <a:lumMod val="75000"/>
                  <a:lumOff val="25000"/>
                </a:srgbClr>
              </a:solidFill>
              <a:latin typeface="微软雅黑" pitchFamily="34" charset="-122"/>
              <a:ea typeface="微软雅黑" pitchFamily="34" charset="-122"/>
            </a:endParaRPr>
          </a:p>
          <a:p>
            <a:pPr>
              <a:buClr>
                <a:srgbClr val="2D97C8"/>
              </a:buClr>
            </a:pPr>
            <a:r>
              <a:rPr lang="zh-CN" altLang="en-US" sz="1400" b="1" spc="300" dirty="0">
                <a:solidFill>
                  <a:srgbClr val="000000">
                    <a:lumMod val="75000"/>
                    <a:lumOff val="25000"/>
                  </a:srgbClr>
                </a:solidFill>
                <a:latin typeface="微软雅黑" pitchFamily="34" charset="-122"/>
                <a:ea typeface="微软雅黑" pitchFamily="34" charset="-122"/>
              </a:rPr>
              <a:t>服务</a:t>
            </a:r>
            <a:endParaRPr lang="zh-CN" altLang="en-US" sz="1400" b="1" spc="300" dirty="0">
              <a:solidFill>
                <a:srgbClr val="000000">
                  <a:lumMod val="75000"/>
                  <a:lumOff val="25000"/>
                </a:srgbClr>
              </a:solidFill>
              <a:latin typeface="微软雅黑" pitchFamily="34" charset="-122"/>
              <a:ea typeface="微软雅黑" pitchFamily="34" charset="-122"/>
            </a:endParaRPr>
          </a:p>
        </p:txBody>
      </p:sp>
      <p:pic>
        <p:nvPicPr>
          <p:cNvPr id="4" name="Picture 2" descr="东方”与“启音”，你不知道的简单LOGO的深厚寓意_中华网"/>
          <p:cNvPicPr>
            <a:picLocks noChangeAspect="1" noChangeArrowheads="1"/>
          </p:cNvPicPr>
          <p:nvPr/>
        </p:nvPicPr>
        <p:blipFill>
          <a:blip r:embed="rId1"/>
          <a:srcRect/>
          <a:stretch>
            <a:fillRect/>
          </a:stretch>
        </p:blipFill>
        <p:spPr bwMode="auto">
          <a:xfrm>
            <a:off x="9496514" y="130842"/>
            <a:ext cx="1927763" cy="739241"/>
          </a:xfrm>
          <a:prstGeom prst="rect">
            <a:avLst/>
          </a:prstGeom>
          <a:noFill/>
        </p:spPr>
      </p:pic>
      <p:sp>
        <p:nvSpPr>
          <p:cNvPr id="5" name="圆角矩形 6"/>
          <p:cNvSpPr/>
          <p:nvPr/>
        </p:nvSpPr>
        <p:spPr>
          <a:xfrm>
            <a:off x="604299" y="2940765"/>
            <a:ext cx="3729436" cy="2598388"/>
          </a:xfrm>
          <a:prstGeom prst="roundRect">
            <a:avLst>
              <a:gd name="adj" fmla="val 9102"/>
            </a:avLst>
          </a:prstGeom>
          <a:solidFill>
            <a:schemeClr val="accent3">
              <a:alpha val="10000"/>
            </a:schemeClr>
          </a:solidFill>
          <a:ln>
            <a:solidFill>
              <a:srgbClr val="2EA9DF"/>
            </a:solidFill>
            <a:prstDash val="sysDot"/>
          </a:ln>
        </p:spPr>
        <p:style>
          <a:lnRef idx="3">
            <a:schemeClr val="lt1"/>
          </a:lnRef>
          <a:fillRef idx="1">
            <a:schemeClr val="accent3"/>
          </a:fillRef>
          <a:effectRef idx="1">
            <a:schemeClr val="accent3"/>
          </a:effectRef>
          <a:fontRef idx="minor">
            <a:schemeClr val="lt1"/>
          </a:fontRef>
        </p:style>
        <p:txBody>
          <a:bodyPr rtlCol="0" anchor="ctr">
            <a:noAutofit/>
          </a:bodyPr>
          <a:lstStyle/>
          <a:p>
            <a:pPr marL="285750" lvl="0" indent="-285750" defTabSz="685800">
              <a:spcAft>
                <a:spcPts val="600"/>
              </a:spcAft>
              <a:buFont typeface="Wingdings" panose="05000000000000000000"/>
              <a:buChar char="ü"/>
              <a:defRPr/>
            </a:pPr>
            <a:r>
              <a:rPr lang="zh-CN" altLang="en-US" sz="1600" b="1" dirty="0">
                <a:solidFill>
                  <a:srgbClr val="6BABD6">
                    <a:lumMod val="50000"/>
                  </a:srgbClr>
                </a:solidFill>
                <a:latin typeface="微软雅黑" charset="0"/>
                <a:ea typeface="微软雅黑" charset="0"/>
                <a:cs typeface="微软雅黑" charset="0"/>
              </a:rPr>
              <a:t>可借鉴之处</a:t>
            </a:r>
            <a:r>
              <a:rPr lang="en-US" altLang="zh-CN" sz="1600" b="1" dirty="0">
                <a:solidFill>
                  <a:srgbClr val="6BABD6">
                    <a:lumMod val="50000"/>
                  </a:srgbClr>
                </a:solidFill>
                <a:latin typeface="微软雅黑" charset="0"/>
                <a:ea typeface="微软雅黑" charset="0"/>
                <a:cs typeface="微软雅黑" charset="0"/>
              </a:rPr>
              <a:t>——</a:t>
            </a:r>
            <a:endParaRPr lang="en-US" altLang="zh-CN" sz="1600" b="1" dirty="0">
              <a:solidFill>
                <a:srgbClr val="6BABD6">
                  <a:lumMod val="50000"/>
                </a:srgb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1</a:t>
            </a:r>
            <a:r>
              <a:rPr lang="zh-CN" altLang="en-US" sz="1400" b="1" dirty="0">
                <a:solidFill>
                  <a:prstClr val="black">
                    <a:lumMod val="65000"/>
                    <a:lumOff val="35000"/>
                  </a:prstClr>
                </a:solidFill>
                <a:latin typeface="微软雅黑" charset="0"/>
                <a:ea typeface="微软雅黑" charset="0"/>
                <a:cs typeface="微软雅黑" charset="0"/>
              </a:rPr>
              <a:t>）</a:t>
            </a:r>
            <a:r>
              <a:rPr lang="zh-CN" altLang="en-US" sz="1400" b="1" dirty="0">
                <a:solidFill>
                  <a:prstClr val="black">
                    <a:lumMod val="65000"/>
                    <a:lumOff val="35000"/>
                  </a:prstClr>
                </a:solidFill>
                <a:latin typeface="微软雅黑" charset="0"/>
                <a:ea typeface="微软雅黑" charset="0"/>
              </a:rPr>
              <a:t>打造针对性强、专业性强、全面的产品体系：</a:t>
            </a:r>
            <a:r>
              <a:rPr lang="zh-CN" altLang="en-US" sz="1400" dirty="0">
                <a:solidFill>
                  <a:prstClr val="black">
                    <a:lumMod val="65000"/>
                    <a:lumOff val="35000"/>
                  </a:prstClr>
                </a:solidFill>
                <a:latin typeface="微软雅黑" charset="0"/>
                <a:ea typeface="微软雅黑" charset="0"/>
              </a:rPr>
              <a:t>从症状、提升效果、儿童发展阶段等维度设计课程。</a:t>
            </a:r>
            <a:endParaRPr lang="en-US" altLang="zh-CN" sz="1400" dirty="0">
              <a:solidFill>
                <a:prstClr val="black">
                  <a:lumMod val="65000"/>
                  <a:lumOff val="35000"/>
                </a:prst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2</a:t>
            </a:r>
            <a:r>
              <a:rPr lang="zh-CN" altLang="en-US" sz="1400" b="1" dirty="0">
                <a:solidFill>
                  <a:prstClr val="black">
                    <a:lumMod val="65000"/>
                    <a:lumOff val="35000"/>
                  </a:prstClr>
                </a:solidFill>
                <a:latin typeface="微软雅黑" charset="0"/>
                <a:ea typeface="微软雅黑" charset="0"/>
                <a:cs typeface="微软雅黑" charset="0"/>
              </a:rPr>
              <a:t>）围绕核心需求，针对家庭和家长打造新的产品体系：</a:t>
            </a:r>
            <a:r>
              <a:rPr lang="zh-CN" altLang="en-US" sz="1400" dirty="0">
                <a:solidFill>
                  <a:prstClr val="black">
                    <a:lumMod val="65000"/>
                    <a:lumOff val="35000"/>
                  </a:prstClr>
                </a:solidFill>
                <a:latin typeface="微软雅黑" charset="0"/>
                <a:ea typeface="微软雅黑" charset="0"/>
                <a:cs typeface="微软雅黑" charset="0"/>
              </a:rPr>
              <a:t>家庭心理咨询、家长培训、社群搭建等</a:t>
            </a:r>
            <a:endParaRPr lang="en-US" altLang="zh-CN" sz="1400" dirty="0">
              <a:solidFill>
                <a:prstClr val="black">
                  <a:lumMod val="65000"/>
                  <a:lumOff val="35000"/>
                </a:prst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3</a:t>
            </a:r>
            <a:r>
              <a:rPr lang="zh-CN" altLang="en-US" sz="1400" b="1" dirty="0">
                <a:solidFill>
                  <a:prstClr val="black">
                    <a:lumMod val="65000"/>
                    <a:lumOff val="35000"/>
                  </a:prstClr>
                </a:solidFill>
                <a:latin typeface="微软雅黑" charset="0"/>
                <a:ea typeface="微软雅黑" charset="0"/>
                <a:cs typeface="微软雅黑" charset="0"/>
              </a:rPr>
              <a:t>）专业渠道宣传：</a:t>
            </a:r>
            <a:r>
              <a:rPr lang="zh-CN" altLang="en-US" sz="1400" dirty="0">
                <a:solidFill>
                  <a:prstClr val="black">
                    <a:lumMod val="65000"/>
                    <a:lumOff val="35000"/>
                  </a:prstClr>
                </a:solidFill>
                <a:latin typeface="微软雅黑" charset="0"/>
                <a:ea typeface="微软雅黑" charset="0"/>
                <a:cs typeface="微软雅黑" charset="0"/>
              </a:rPr>
              <a:t>借助行业已有力量，合作权威机构认证增加背书、邀请海内外专家强大整容、铺量相关医院学校增加宣传触达</a:t>
            </a:r>
            <a:endParaRPr lang="zh-CN" altLang="en-US" sz="1400" dirty="0">
              <a:solidFill>
                <a:prstClr val="black">
                  <a:lumMod val="65000"/>
                  <a:lumOff val="35000"/>
                </a:prstClr>
              </a:solidFill>
              <a:latin typeface="微软雅黑" charset="0"/>
              <a:ea typeface="微软雅黑" charset="0"/>
              <a:cs typeface="微软雅黑" charset="0"/>
            </a:endParaRPr>
          </a:p>
        </p:txBody>
      </p:sp>
      <p:sp>
        <p:nvSpPr>
          <p:cNvPr id="7" name="圆角矩形 6"/>
          <p:cNvSpPr/>
          <p:nvPr/>
        </p:nvSpPr>
        <p:spPr>
          <a:xfrm>
            <a:off x="7605033" y="2352653"/>
            <a:ext cx="3729436" cy="3375811"/>
          </a:xfrm>
          <a:prstGeom prst="roundRect">
            <a:avLst>
              <a:gd name="adj" fmla="val 9102"/>
            </a:avLst>
          </a:prstGeom>
          <a:solidFill>
            <a:schemeClr val="accent3">
              <a:alpha val="10000"/>
            </a:schemeClr>
          </a:solidFill>
          <a:ln>
            <a:solidFill>
              <a:srgbClr val="2EA9DF"/>
            </a:solidFill>
            <a:prstDash val="sysDot"/>
          </a:ln>
        </p:spPr>
        <p:style>
          <a:lnRef idx="3">
            <a:schemeClr val="lt1"/>
          </a:lnRef>
          <a:fillRef idx="1">
            <a:schemeClr val="accent3"/>
          </a:fillRef>
          <a:effectRef idx="1">
            <a:schemeClr val="accent3"/>
          </a:effectRef>
          <a:fontRef idx="minor">
            <a:schemeClr val="lt1"/>
          </a:fontRef>
        </p:style>
        <p:txBody>
          <a:bodyPr rtlCol="0" anchor="ctr">
            <a:noAutofit/>
          </a:bodyPr>
          <a:lstStyle/>
          <a:p>
            <a:pPr marL="285750" lvl="0" indent="-285750" defTabSz="685800">
              <a:spcAft>
                <a:spcPts val="600"/>
              </a:spcAft>
              <a:buFont typeface="Wingdings" panose="05000000000000000000"/>
              <a:buChar char="ü"/>
              <a:defRPr/>
            </a:pPr>
            <a:r>
              <a:rPr lang="zh-CN" altLang="en-US" sz="1600" b="1" dirty="0">
                <a:solidFill>
                  <a:srgbClr val="6BABD6">
                    <a:lumMod val="50000"/>
                  </a:srgbClr>
                </a:solidFill>
                <a:latin typeface="微软雅黑" charset="0"/>
                <a:ea typeface="微软雅黑" charset="0"/>
                <a:cs typeface="微软雅黑" charset="0"/>
              </a:rPr>
              <a:t>可借鉴之处</a:t>
            </a:r>
            <a:r>
              <a:rPr lang="en-US" altLang="zh-CN" sz="1600" b="1" dirty="0">
                <a:solidFill>
                  <a:srgbClr val="6BABD6">
                    <a:lumMod val="50000"/>
                  </a:srgbClr>
                </a:solidFill>
                <a:latin typeface="微软雅黑" charset="0"/>
                <a:ea typeface="微软雅黑" charset="0"/>
                <a:cs typeface="微软雅黑" charset="0"/>
              </a:rPr>
              <a:t>——</a:t>
            </a:r>
            <a:endParaRPr lang="en-US" altLang="zh-CN" sz="1600" b="1" dirty="0">
              <a:solidFill>
                <a:srgbClr val="6BABD6">
                  <a:lumMod val="50000"/>
                </a:srgb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1</a:t>
            </a:r>
            <a:r>
              <a:rPr lang="zh-CN" altLang="en-US" sz="1400" b="1" dirty="0">
                <a:solidFill>
                  <a:prstClr val="black">
                    <a:lumMod val="65000"/>
                    <a:lumOff val="35000"/>
                  </a:prstClr>
                </a:solidFill>
                <a:latin typeface="微软雅黑" charset="0"/>
                <a:ea typeface="微软雅黑" charset="0"/>
                <a:cs typeface="微软雅黑" charset="0"/>
              </a:rPr>
              <a:t>） </a:t>
            </a:r>
            <a:r>
              <a:rPr lang="en-US" altLang="zh-CN" sz="1400" b="1" dirty="0">
                <a:solidFill>
                  <a:prstClr val="black">
                    <a:lumMod val="65000"/>
                    <a:lumOff val="35000"/>
                  </a:prstClr>
                </a:solidFill>
                <a:latin typeface="微软雅黑" charset="0"/>
                <a:ea typeface="微软雅黑" charset="0"/>
                <a:cs typeface="微软雅黑" charset="0"/>
              </a:rPr>
              <a:t>LOGO</a:t>
            </a:r>
            <a:r>
              <a:rPr lang="zh-CN" altLang="en-US" sz="1400" b="1" dirty="0">
                <a:solidFill>
                  <a:prstClr val="black">
                    <a:lumMod val="65000"/>
                    <a:lumOff val="35000"/>
                  </a:prstClr>
                </a:solidFill>
                <a:latin typeface="微软雅黑" charset="0"/>
                <a:ea typeface="微软雅黑" charset="0"/>
                <a:cs typeface="微软雅黑" charset="0"/>
              </a:rPr>
              <a:t>升级：</a:t>
            </a:r>
            <a:r>
              <a:rPr lang="zh-CN" altLang="en-US" sz="1400" dirty="0">
                <a:solidFill>
                  <a:prstClr val="black">
                    <a:lumMod val="65000"/>
                    <a:lumOff val="35000"/>
                  </a:prstClr>
                </a:solidFill>
                <a:latin typeface="微软雅黑" charset="0"/>
                <a:ea typeface="微软雅黑" charset="0"/>
                <a:cs typeface="微软雅黑" charset="0"/>
              </a:rPr>
              <a:t>随着</a:t>
            </a:r>
            <a:r>
              <a:rPr lang="en-US" altLang="zh-CN" sz="1400" dirty="0">
                <a:solidFill>
                  <a:prstClr val="black">
                    <a:lumMod val="65000"/>
                    <a:lumOff val="35000"/>
                  </a:prstClr>
                </a:solidFill>
                <a:latin typeface="微软雅黑" charset="0"/>
                <a:ea typeface="微软雅黑" charset="0"/>
                <a:cs typeface="微软雅黑" charset="0"/>
              </a:rPr>
              <a:t>ABA</a:t>
            </a:r>
            <a:r>
              <a:rPr lang="zh-CN" altLang="en-US" sz="1400" dirty="0">
                <a:solidFill>
                  <a:prstClr val="black">
                    <a:lumMod val="65000"/>
                    <a:lumOff val="35000"/>
                  </a:prstClr>
                </a:solidFill>
                <a:latin typeface="微软雅黑" charset="0"/>
                <a:ea typeface="微软雅黑" charset="0"/>
                <a:cs typeface="微软雅黑" charset="0"/>
              </a:rPr>
              <a:t>、</a:t>
            </a:r>
            <a:r>
              <a:rPr lang="en-US" altLang="zh-CN" sz="1400" dirty="0">
                <a:solidFill>
                  <a:prstClr val="black">
                    <a:lumMod val="65000"/>
                    <a:lumOff val="35000"/>
                  </a:prstClr>
                </a:solidFill>
                <a:latin typeface="微软雅黑" charset="0"/>
                <a:ea typeface="微软雅黑" charset="0"/>
                <a:cs typeface="微软雅黑" charset="0"/>
              </a:rPr>
              <a:t>OT</a:t>
            </a:r>
            <a:r>
              <a:rPr lang="zh-CN" altLang="en-US" sz="1400" dirty="0">
                <a:solidFill>
                  <a:prstClr val="black">
                    <a:lumMod val="65000"/>
                    <a:lumOff val="35000"/>
                  </a:prstClr>
                </a:solidFill>
                <a:latin typeface="微软雅黑" charset="0"/>
                <a:ea typeface="微软雅黑" charset="0"/>
                <a:cs typeface="微软雅黑" charset="0"/>
              </a:rPr>
              <a:t>、家庭心理咨询等业务板块加入及完善，公司英文名称由</a:t>
            </a:r>
            <a:r>
              <a:rPr lang="en-US" altLang="zh-CN" sz="1400" dirty="0">
                <a:solidFill>
                  <a:prstClr val="black">
                    <a:lumMod val="65000"/>
                    <a:lumOff val="35000"/>
                  </a:prstClr>
                </a:solidFill>
                <a:latin typeface="微软雅黑" charset="0"/>
                <a:ea typeface="微软雅黑" charset="0"/>
                <a:cs typeface="微软雅黑" charset="0"/>
              </a:rPr>
              <a:t>Orient Speech Therapy </a:t>
            </a:r>
            <a:r>
              <a:rPr lang="zh-CN" altLang="en-US" sz="1400" dirty="0">
                <a:solidFill>
                  <a:prstClr val="black">
                    <a:lumMod val="65000"/>
                    <a:lumOff val="35000"/>
                  </a:prstClr>
                </a:solidFill>
                <a:latin typeface="微软雅黑" charset="0"/>
                <a:ea typeface="微软雅黑" charset="0"/>
                <a:cs typeface="微软雅黑" charset="0"/>
              </a:rPr>
              <a:t>正式升级为</a:t>
            </a:r>
            <a:r>
              <a:rPr lang="en-US" altLang="zh-CN" sz="1400" dirty="0">
                <a:solidFill>
                  <a:prstClr val="black">
                    <a:lumMod val="65000"/>
                    <a:lumOff val="35000"/>
                  </a:prstClr>
                </a:solidFill>
                <a:latin typeface="微软雅黑" charset="0"/>
                <a:ea typeface="微软雅黑" charset="0"/>
                <a:cs typeface="微软雅黑" charset="0"/>
              </a:rPr>
              <a:t>OST Therapy</a:t>
            </a:r>
            <a:r>
              <a:rPr lang="zh-CN" altLang="en-US" sz="1400" dirty="0">
                <a:solidFill>
                  <a:prstClr val="black">
                    <a:lumMod val="65000"/>
                    <a:lumOff val="35000"/>
                  </a:prstClr>
                </a:solidFill>
                <a:latin typeface="微软雅黑" charset="0"/>
                <a:ea typeface="微软雅黑" charset="0"/>
                <a:cs typeface="微软雅黑" charset="0"/>
              </a:rPr>
              <a:t>，并更换了</a:t>
            </a:r>
            <a:r>
              <a:rPr lang="en-US" altLang="zh-CN" sz="1400" dirty="0">
                <a:solidFill>
                  <a:prstClr val="black">
                    <a:lumMod val="65000"/>
                    <a:lumOff val="35000"/>
                  </a:prstClr>
                </a:solidFill>
                <a:latin typeface="微软雅黑" charset="0"/>
                <a:ea typeface="微软雅黑" charset="0"/>
                <a:cs typeface="微软雅黑" charset="0"/>
              </a:rPr>
              <a:t>LOGO</a:t>
            </a:r>
            <a:r>
              <a:rPr lang="zh-CN" altLang="en-US" sz="1400" dirty="0">
                <a:solidFill>
                  <a:prstClr val="black">
                    <a:lumMod val="65000"/>
                    <a:lumOff val="35000"/>
                  </a:prstClr>
                </a:solidFill>
                <a:latin typeface="微软雅黑" charset="0"/>
                <a:ea typeface="微软雅黑" charset="0"/>
                <a:cs typeface="微软雅黑" charset="0"/>
              </a:rPr>
              <a:t>。寓意着在核心业务的基础上升级多元发展。</a:t>
            </a:r>
            <a:endParaRPr lang="en-US" altLang="zh-CN" sz="1400" dirty="0">
              <a:solidFill>
                <a:prstClr val="black">
                  <a:lumMod val="65000"/>
                  <a:lumOff val="35000"/>
                </a:prst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2</a:t>
            </a:r>
            <a:r>
              <a:rPr lang="zh-CN" altLang="en-US" sz="1400" b="1" dirty="0">
                <a:solidFill>
                  <a:prstClr val="black">
                    <a:lumMod val="65000"/>
                    <a:lumOff val="35000"/>
                  </a:prstClr>
                </a:solidFill>
                <a:latin typeface="微软雅黑" charset="0"/>
                <a:ea typeface="微软雅黑" charset="0"/>
                <a:cs typeface="微软雅黑" charset="0"/>
              </a:rPr>
              <a:t>）拓展受众：</a:t>
            </a:r>
            <a:r>
              <a:rPr lang="zh-CN" altLang="en-US" sz="1400" dirty="0">
                <a:solidFill>
                  <a:prstClr val="black">
                    <a:lumMod val="65000"/>
                    <a:lumOff val="35000"/>
                  </a:prstClr>
                </a:solidFill>
                <a:latin typeface="微软雅黑" charset="0"/>
                <a:ea typeface="微软雅黑" charset="0"/>
                <a:cs typeface="微软雅黑" charset="0"/>
              </a:rPr>
              <a:t>不拘泥于自闭症，向儿童发育健康全领域拓展</a:t>
            </a:r>
            <a:endParaRPr lang="en-US" altLang="zh-CN" sz="1400" dirty="0">
              <a:solidFill>
                <a:prstClr val="black">
                  <a:lumMod val="65000"/>
                  <a:lumOff val="35000"/>
                </a:prst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3</a:t>
            </a:r>
            <a:r>
              <a:rPr lang="zh-CN" altLang="en-US" sz="1400" b="1" dirty="0">
                <a:solidFill>
                  <a:prstClr val="black">
                    <a:lumMod val="65000"/>
                    <a:lumOff val="35000"/>
                  </a:prstClr>
                </a:solidFill>
                <a:latin typeface="微软雅黑" charset="0"/>
                <a:ea typeface="微软雅黑" charset="0"/>
                <a:cs typeface="微软雅黑" charset="0"/>
              </a:rPr>
              <a:t>）密集的线下传播：</a:t>
            </a:r>
            <a:r>
              <a:rPr lang="zh-CN" altLang="en-US" sz="1400" dirty="0">
                <a:solidFill>
                  <a:prstClr val="black">
                    <a:lumMod val="65000"/>
                    <a:lumOff val="35000"/>
                  </a:prstClr>
                </a:solidFill>
                <a:latin typeface="微软雅黑" charset="0"/>
                <a:ea typeface="微软雅黑" charset="0"/>
                <a:cs typeface="微软雅黑" charset="0"/>
              </a:rPr>
              <a:t>通过资本线下迅速拓展门店</a:t>
            </a:r>
            <a:r>
              <a:rPr lang="en-US" altLang="zh-CN" sz="1400" dirty="0">
                <a:solidFill>
                  <a:prstClr val="black">
                    <a:lumMod val="65000"/>
                    <a:lumOff val="35000"/>
                  </a:prstClr>
                </a:solidFill>
                <a:latin typeface="微软雅黑" charset="0"/>
                <a:ea typeface="微软雅黑" charset="0"/>
                <a:cs typeface="微软雅黑" charset="0"/>
              </a:rPr>
              <a:t>+</a:t>
            </a:r>
            <a:r>
              <a:rPr lang="zh-CN" altLang="en-US" sz="1400" dirty="0">
                <a:solidFill>
                  <a:prstClr val="black">
                    <a:lumMod val="65000"/>
                    <a:lumOff val="35000"/>
                  </a:prstClr>
                </a:solidFill>
                <a:latin typeface="微软雅黑" charset="0"/>
                <a:ea typeface="微软雅黑" charset="0"/>
                <a:cs typeface="微软雅黑" charset="0"/>
              </a:rPr>
              <a:t>城市密集地推宣传在自己的细分赛道打出品牌印象</a:t>
            </a:r>
            <a:endParaRPr lang="en-US" altLang="zh-CN" sz="1400" dirty="0">
              <a:solidFill>
                <a:prstClr val="black">
                  <a:lumMod val="65000"/>
                  <a:lumOff val="35000"/>
                </a:prstClr>
              </a:solidFill>
              <a:latin typeface="微软雅黑" charset="0"/>
              <a:ea typeface="微软雅黑" charset="0"/>
              <a:cs typeface="微软雅黑" charset="0"/>
            </a:endParaRPr>
          </a:p>
          <a:p>
            <a:pPr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4</a:t>
            </a:r>
            <a:r>
              <a:rPr lang="zh-CN" altLang="en-US" sz="1400" b="1" dirty="0">
                <a:solidFill>
                  <a:prstClr val="black">
                    <a:lumMod val="65000"/>
                    <a:lumOff val="35000"/>
                  </a:prstClr>
                </a:solidFill>
                <a:latin typeface="微软雅黑" charset="0"/>
                <a:ea typeface="微软雅黑" charset="0"/>
                <a:cs typeface="微软雅黑" charset="0"/>
              </a:rPr>
              <a:t>）专业渠道传播：</a:t>
            </a:r>
            <a:r>
              <a:rPr lang="zh-CN" altLang="en-US" sz="1400" dirty="0">
                <a:solidFill>
                  <a:schemeClr val="tx1">
                    <a:lumMod val="65000"/>
                    <a:lumOff val="35000"/>
                  </a:schemeClr>
                </a:solidFill>
                <a:latin typeface="Arial" panose="020B0604020202020204"/>
                <a:ea typeface="微软雅黑" pitchFamily="34" charset="-122"/>
              </a:rPr>
              <a:t>参与国际会议、各类认证、业内评选等，不断增加权威影响力</a:t>
            </a:r>
            <a:endParaRPr lang="en-US" altLang="zh-CN" sz="1400" dirty="0">
              <a:solidFill>
                <a:schemeClr val="tx1">
                  <a:lumMod val="65000"/>
                  <a:lumOff val="35000"/>
                </a:schemeClr>
              </a:solidFill>
              <a:latin typeface="Arial" panose="020B0604020202020204"/>
              <a:ea typeface="微软雅黑" pitchFamily="34" charset="-122"/>
            </a:endParaRPr>
          </a:p>
        </p:txBody>
      </p:sp>
      <p:sp>
        <p:nvSpPr>
          <p:cNvPr id="8" name="TextBox 26"/>
          <p:cNvSpPr/>
          <p:nvPr/>
        </p:nvSpPr>
        <p:spPr>
          <a:xfrm>
            <a:off x="7605033" y="2044876"/>
            <a:ext cx="3571479" cy="307777"/>
          </a:xfrm>
          <a:prstGeom prst="rect">
            <a:avLst/>
          </a:prstGeom>
          <a:noFill/>
        </p:spPr>
        <p:txBody>
          <a:bodyPr wrap="square" rtlCol="0">
            <a:spAutoFit/>
          </a:bodyPr>
          <a:lstStyle/>
          <a:p>
            <a:pPr marL="285750" marR="0" lvl="0" indent="-285750" algn="l" defTabSz="685800" rtl="0" eaLnBrk="1" fontAlgn="auto" latinLnBrk="0" hangingPunct="1">
              <a:lnSpc>
                <a:spcPct val="100000"/>
              </a:lnSpc>
              <a:spcBef>
                <a:spcPts val="0"/>
              </a:spcBef>
              <a:spcAft>
                <a:spcPts val="600"/>
              </a:spcAft>
              <a:buClrTx/>
              <a:buSzTx/>
              <a:buFont typeface="Arial" panose="020B0604020202020204"/>
              <a:buChar char="•"/>
              <a:defRPr/>
            </a:pPr>
            <a:r>
              <a:rPr lang="zh-CN" altLang="en-US" sz="1400" dirty="0">
                <a:solidFill>
                  <a:schemeClr val="tx1">
                    <a:lumMod val="65000"/>
                    <a:lumOff val="35000"/>
                  </a:schemeClr>
                </a:solidFill>
                <a:latin typeface="Arial" panose="020B0604020202020204"/>
                <a:ea typeface="微软雅黑" pitchFamily="34" charset="-122"/>
              </a:rPr>
              <a:t>业务拓展与品牌形象升级</a:t>
            </a:r>
            <a:r>
              <a:rPr kumimoji="0" lang="en-US" altLang="zh-CN"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rPr>
              <a:t>——</a:t>
            </a: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7406" y="1209261"/>
            <a:ext cx="8995521" cy="5299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300" dirty="0">
              <a:solidFill>
                <a:schemeClr val="tx1"/>
              </a:solidFill>
              <a:latin typeface="微软雅黑" charset="0"/>
              <a:ea typeface="微软雅黑" charset="0"/>
              <a:cs typeface="微软雅黑" charset="0"/>
            </a:endParaRPr>
          </a:p>
        </p:txBody>
      </p:sp>
      <p:sp>
        <p:nvSpPr>
          <p:cNvPr id="14" name="标题 13"/>
          <p:cNvSpPr>
            <a:spLocks noGrp="1"/>
          </p:cNvSpPr>
          <p:nvPr>
            <p:ph type="title"/>
          </p:nvPr>
        </p:nvSpPr>
        <p:spPr/>
        <p:txBody>
          <a:bodyPr>
            <a:normAutofit/>
          </a:bodyPr>
          <a:lstStyle/>
          <a:p>
            <a:r>
              <a:rPr lang="en-US" altLang="zh-CN" dirty="0">
                <a:latin typeface="微软雅黑" charset="0"/>
                <a:ea typeface="微软雅黑" charset="0"/>
              </a:rPr>
              <a:t>6. </a:t>
            </a:r>
            <a:r>
              <a:rPr lang="zh-CN" altLang="en-US" dirty="0">
                <a:latin typeface="微软雅黑" charset="0"/>
                <a:ea typeface="微软雅黑" charset="0"/>
              </a:rPr>
              <a:t>星星雨</a:t>
            </a:r>
            <a:r>
              <a:rPr lang="en-US" altLang="zh-CN" dirty="0"/>
              <a:t>· </a:t>
            </a:r>
            <a:r>
              <a:rPr lang="zh-CN" altLang="en-US" dirty="0"/>
              <a:t>品牌屋</a:t>
            </a:r>
            <a:endParaRPr lang="zh-CN" altLang="en-US" dirty="0"/>
          </a:p>
        </p:txBody>
      </p:sp>
      <p:sp>
        <p:nvSpPr>
          <p:cNvPr id="5" name="灯片编号占位符 4"/>
          <p:cNvSpPr>
            <a:spLocks noGrp="1"/>
          </p:cNvSpPr>
          <p:nvPr>
            <p:ph type="sldNum" sz="quarter" idx="14"/>
          </p:nvPr>
        </p:nvSpPr>
        <p:spPr>
          <a:prstGeom prst="rect">
            <a:avLst/>
          </a:prstGeom>
        </p:spPr>
        <p:txBody>
          <a:bodyPr/>
          <a:lstStyle/>
          <a:p>
            <a:pPr>
              <a:defRPr/>
            </a:pPr>
            <a:fld id="{5BBA8DC3-42DE-406E-A646-E05CE4A35AB9}" type="slidenum">
              <a:rPr lang="en-US" altLang="zh-CN" smtClean="0">
                <a:latin typeface="微软雅黑" charset="0"/>
                <a:ea typeface="微软雅黑" charset="0"/>
              </a:rPr>
            </a:fld>
            <a:endParaRPr lang="en-US" altLang="zh-CN">
              <a:latin typeface="微软雅黑" charset="0"/>
              <a:ea typeface="微软雅黑" charset="0"/>
            </a:endParaRPr>
          </a:p>
        </p:txBody>
      </p:sp>
      <p:sp>
        <p:nvSpPr>
          <p:cNvPr id="3" name="文本占位符 2"/>
          <p:cNvSpPr>
            <a:spLocks noGrp="1"/>
          </p:cNvSpPr>
          <p:nvPr>
            <p:ph type="body" sz="quarter" idx="15"/>
          </p:nvPr>
        </p:nvSpPr>
        <p:spPr/>
        <p:txBody>
          <a:bodyPr/>
          <a:lstStyle/>
          <a:p>
            <a:endParaRPr lang="zh-CN" altLang="en-US"/>
          </a:p>
        </p:txBody>
      </p:sp>
      <p:sp>
        <p:nvSpPr>
          <p:cNvPr id="25" name="文本框 25"/>
          <p:cNvSpPr/>
          <p:nvPr/>
        </p:nvSpPr>
        <p:spPr>
          <a:xfrm>
            <a:off x="639074" y="6606216"/>
            <a:ext cx="9831705" cy="245745"/>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vert="horz" wrap="square" lIns="0" tIns="0" rIns="0" bIns="0" numCol="1" spcCol="38100" rtlCol="0" anchor="t" forceAA="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1219200" rtl="0" fontAlgn="auto" latinLnBrk="1" hangingPunct="0">
              <a:lnSpc>
                <a:spcPct val="100000"/>
              </a:lnSpc>
              <a:spcBef>
                <a:spcPts val="0"/>
              </a:spcBef>
              <a:spcAft>
                <a:spcPts val="0"/>
              </a:spcAft>
              <a:buClrTx/>
              <a:buSzTx/>
              <a:buFontTx/>
              <a:buNone/>
            </a:pPr>
            <a:r>
              <a:rPr kumimoji="0" lang="zh-CN" altLang="en-US"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This information is confidential and was prepared by ABC solely for the use of our client; it is not to be relied on by any 3rd</a:t>
            </a:r>
            <a:r>
              <a:rPr kumimoji="0" lang="zh-CN" altLang="en-US" sz="16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 </a:t>
            </a:r>
            <a:r>
              <a:rPr kumimoji="0" lang="zh-CN" altLang="en-US"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party without ABC's prior written consent</a:t>
            </a:r>
            <a:r>
              <a:rPr kumimoji="0" lang="en-US" altLang="zh-CN"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a:t>
            </a:r>
            <a:endParaRPr kumimoji="0" lang="en-US" altLang="zh-CN"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endParaRPr>
          </a:p>
        </p:txBody>
      </p:sp>
      <p:sp>
        <p:nvSpPr>
          <p:cNvPr id="26" name="Line 48"/>
          <p:cNvSpPr/>
          <p:nvPr/>
        </p:nvSpPr>
        <p:spPr>
          <a:xfrm flipV="1">
            <a:off x="667068" y="6430204"/>
            <a:ext cx="11174365" cy="3592"/>
          </a:xfrm>
          <a:prstGeom prst="line">
            <a:avLst/>
          </a:prstGeom>
          <a:ln>
            <a:solidFill>
              <a:schemeClr val="accent1">
                <a:lumMod val="75000"/>
              </a:schemeClr>
            </a:solidFill>
            <a:headEnd type="none"/>
            <a:tailEnd type="none"/>
          </a:ln>
        </p:spPr>
        <p:style>
          <a:lnRef idx="2">
            <a:schemeClr val="accent4"/>
          </a:lnRef>
          <a:fillRef idx="0">
            <a:schemeClr val="accent4"/>
          </a:fillRef>
          <a:effectRef idx="1">
            <a:schemeClr val="accent4"/>
          </a:effectRef>
          <a:fontRef idx="minor">
            <a:schemeClr val="tx1"/>
          </a:fontRef>
        </p:style>
        <p:txBody>
          <a:bodyPr/>
          <a:lstStyle/>
          <a:p>
            <a:endParaRPr lang="zh-CN" altLang="en-US"/>
          </a:p>
        </p:txBody>
      </p:sp>
      <p:sp>
        <p:nvSpPr>
          <p:cNvPr id="75" name="梯形 74"/>
          <p:cNvSpPr/>
          <p:nvPr/>
        </p:nvSpPr>
        <p:spPr>
          <a:xfrm>
            <a:off x="2251603" y="1802251"/>
            <a:ext cx="8981885" cy="492127"/>
          </a:xfrm>
          <a:prstGeom prst="trapezoid">
            <a:avLst>
              <a:gd name="adj" fmla="val 0"/>
            </a:avLst>
          </a:prstGeom>
          <a:solidFill>
            <a:schemeClr val="accent1"/>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00" b="1" kern="0" dirty="0">
                <a:solidFill>
                  <a:prstClr val="white"/>
                </a:solidFill>
                <a:latin typeface="微软雅黑" charset="0"/>
                <a:ea typeface="微软雅黑" charset="0"/>
                <a:cs typeface="Arial" panose="020B0604020202020204" pitchFamily="34" charset="0"/>
                <a:sym typeface="+mn-ea"/>
              </a:rPr>
              <a:t>让孤独症人拥有平等的发展机会，享受正常化生活</a:t>
            </a:r>
            <a:endParaRPr lang="zh-CN" altLang="en-US" sz="1300" b="1" kern="0" dirty="0">
              <a:solidFill>
                <a:prstClr val="white"/>
              </a:solidFill>
              <a:latin typeface="微软雅黑" charset="0"/>
              <a:ea typeface="微软雅黑" charset="0"/>
              <a:cs typeface="Arial" panose="020B0604020202020204" pitchFamily="34" charset="0"/>
              <a:sym typeface="+mn-ea"/>
            </a:endParaRPr>
          </a:p>
        </p:txBody>
      </p:sp>
      <p:sp>
        <p:nvSpPr>
          <p:cNvPr id="76" name="矩形 75"/>
          <p:cNvSpPr/>
          <p:nvPr/>
        </p:nvSpPr>
        <p:spPr>
          <a:xfrm>
            <a:off x="2251602" y="2351103"/>
            <a:ext cx="8982103" cy="4762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300" dirty="0">
                <a:solidFill>
                  <a:schemeClr val="tx1"/>
                </a:solidFill>
                <a:latin typeface="微软雅黑" charset="0"/>
                <a:ea typeface="微软雅黑" charset="0"/>
                <a:cs typeface="微软雅黑" charset="0"/>
              </a:rPr>
              <a:t>以专业技术支持为核心，帮助孤独症（自闭症）谱系障碍群体及其家庭平等融入社会，促进社会服务的健康发展。</a:t>
            </a:r>
            <a:endParaRPr lang="zh-CN" altLang="en-US" sz="1300" dirty="0">
              <a:solidFill>
                <a:schemeClr val="tx1"/>
              </a:solidFill>
              <a:latin typeface="微软雅黑" charset="0"/>
              <a:ea typeface="微软雅黑" charset="0"/>
              <a:cs typeface="微软雅黑" charset="0"/>
            </a:endParaRPr>
          </a:p>
        </p:txBody>
      </p:sp>
      <p:sp>
        <p:nvSpPr>
          <p:cNvPr id="77" name="矩形 76"/>
          <p:cNvSpPr/>
          <p:nvPr/>
        </p:nvSpPr>
        <p:spPr>
          <a:xfrm>
            <a:off x="2251820" y="2893505"/>
            <a:ext cx="8981885" cy="476250"/>
          </a:xfrm>
          <a:prstGeom prst="rect">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kern="0" dirty="0">
                <a:solidFill>
                  <a:prstClr val="white"/>
                </a:solidFill>
                <a:latin typeface="微软雅黑" charset="0"/>
                <a:ea typeface="微软雅黑" charset="0"/>
                <a:cs typeface="微软雅黑" charset="0"/>
              </a:rPr>
              <a:t>平等性、倡导性、公益性</a:t>
            </a:r>
            <a:endParaRPr lang="en-US" altLang="zh-CN" sz="1400" b="1" kern="0" dirty="0">
              <a:solidFill>
                <a:prstClr val="white"/>
              </a:solidFill>
              <a:latin typeface="微软雅黑" charset="0"/>
              <a:ea typeface="微软雅黑" charset="0"/>
              <a:cs typeface="微软雅黑" charset="0"/>
            </a:endParaRPr>
          </a:p>
        </p:txBody>
      </p:sp>
      <p:sp>
        <p:nvSpPr>
          <p:cNvPr id="7" name="矩形 6"/>
          <p:cNvSpPr/>
          <p:nvPr/>
        </p:nvSpPr>
        <p:spPr>
          <a:xfrm>
            <a:off x="2264520" y="3417757"/>
            <a:ext cx="8969185" cy="49428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400" dirty="0">
                <a:solidFill>
                  <a:schemeClr val="tx1"/>
                </a:solidFill>
                <a:latin typeface="微软雅黑" charset="0"/>
                <a:ea typeface="微软雅黑" charset="0"/>
                <a:sym typeface="+mn-ea"/>
              </a:rPr>
              <a:t>因为我们在</a:t>
            </a:r>
            <a:r>
              <a:rPr lang="en-US" altLang="zh-CN" sz="1400" dirty="0">
                <a:solidFill>
                  <a:schemeClr val="tx1"/>
                </a:solidFill>
                <a:latin typeface="微软雅黑" charset="0"/>
                <a:ea typeface="微软雅黑" charset="0"/>
                <a:sym typeface="+mn-ea"/>
              </a:rPr>
              <a:t>·</a:t>
            </a:r>
            <a:r>
              <a:rPr lang="zh-CN" altLang="en-US" sz="1400" dirty="0">
                <a:solidFill>
                  <a:schemeClr val="tx1"/>
                </a:solidFill>
                <a:latin typeface="微软雅黑" charset="0"/>
                <a:ea typeface="微软雅黑" charset="0"/>
                <a:sym typeface="+mn-ea"/>
              </a:rPr>
              <a:t>世界无孤独</a:t>
            </a:r>
            <a:endParaRPr lang="zh-CN" altLang="en-US" sz="1400" dirty="0">
              <a:solidFill>
                <a:schemeClr val="tx1"/>
              </a:solidFill>
              <a:latin typeface="微软雅黑" charset="0"/>
              <a:ea typeface="微软雅黑" charset="0"/>
              <a:sym typeface="+mn-ea"/>
            </a:endParaRPr>
          </a:p>
        </p:txBody>
      </p:sp>
      <p:sp>
        <p:nvSpPr>
          <p:cNvPr id="2" name="矩形 1"/>
          <p:cNvSpPr/>
          <p:nvPr/>
        </p:nvSpPr>
        <p:spPr>
          <a:xfrm>
            <a:off x="2251820" y="3969195"/>
            <a:ext cx="8981885" cy="476250"/>
          </a:xfrm>
          <a:prstGeom prst="rect">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kern="0" dirty="0">
                <a:solidFill>
                  <a:prstClr val="white"/>
                </a:solidFill>
                <a:latin typeface="微软雅黑" charset="0"/>
                <a:ea typeface="微软雅黑" charset="0"/>
                <a:cs typeface="微软雅黑" charset="0"/>
              </a:rPr>
              <a:t>全年龄段的孤独症人群和家庭</a:t>
            </a:r>
            <a:endParaRPr lang="zh-CN" altLang="en-US" sz="1400" b="1" kern="0" dirty="0">
              <a:solidFill>
                <a:prstClr val="white"/>
              </a:solidFill>
              <a:latin typeface="微软雅黑" charset="0"/>
              <a:ea typeface="微软雅黑" charset="0"/>
              <a:cs typeface="微软雅黑" charset="0"/>
            </a:endParaRPr>
          </a:p>
        </p:txBody>
      </p:sp>
      <p:sp>
        <p:nvSpPr>
          <p:cNvPr id="10" name="矩形 9"/>
          <p:cNvSpPr/>
          <p:nvPr/>
        </p:nvSpPr>
        <p:spPr>
          <a:xfrm>
            <a:off x="2264520" y="4494975"/>
            <a:ext cx="8968968" cy="9490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200" dirty="0">
                <a:solidFill>
                  <a:schemeClr val="tx1"/>
                </a:solidFill>
                <a:latin typeface="微软雅黑" charset="0"/>
                <a:ea typeface="微软雅黑" charset="0"/>
                <a:cs typeface="微软雅黑" charset="0"/>
              </a:rPr>
              <a:t>帮助孤独症儿童，使他们得到早期个别化教育促进。</a:t>
            </a:r>
            <a:endParaRPr lang="zh-CN" altLang="en-US" sz="1200" dirty="0">
              <a:solidFill>
                <a:schemeClr val="tx1"/>
              </a:solidFill>
              <a:latin typeface="微软雅黑" charset="0"/>
              <a:ea typeface="微软雅黑" charset="0"/>
              <a:cs typeface="微软雅黑" charset="0"/>
            </a:endParaRPr>
          </a:p>
          <a:p>
            <a:pPr algn="ctr">
              <a:lnSpc>
                <a:spcPct val="150000"/>
              </a:lnSpc>
            </a:pPr>
            <a:r>
              <a:rPr lang="zh-CN" altLang="en-US" sz="1200" dirty="0">
                <a:solidFill>
                  <a:schemeClr val="tx1"/>
                </a:solidFill>
                <a:latin typeface="微软雅黑" charset="0"/>
                <a:ea typeface="微软雅黑" charset="0"/>
                <a:cs typeface="微软雅黑" charset="0"/>
              </a:rPr>
              <a:t>帮助孤独症家长，正确认识孤独症并掌握促进孩子良性发展的知识技巧</a:t>
            </a:r>
            <a:endParaRPr lang="en-US" altLang="zh-CN" sz="1200" dirty="0">
              <a:solidFill>
                <a:schemeClr val="tx1"/>
              </a:solidFill>
              <a:latin typeface="微软雅黑" charset="0"/>
              <a:ea typeface="微软雅黑" charset="0"/>
              <a:cs typeface="微软雅黑" charset="0"/>
            </a:endParaRPr>
          </a:p>
          <a:p>
            <a:pPr algn="ctr">
              <a:lnSpc>
                <a:spcPct val="150000"/>
              </a:lnSpc>
            </a:pPr>
            <a:r>
              <a:rPr lang="zh-CN" altLang="en-US" sz="1200" dirty="0">
                <a:solidFill>
                  <a:schemeClr val="tx1"/>
                </a:solidFill>
                <a:latin typeface="微软雅黑" charset="0"/>
                <a:ea typeface="微软雅黑" charset="0"/>
                <a:cs typeface="微软雅黑" charset="0"/>
              </a:rPr>
              <a:t>帮助社会，促进社会认识理解接纳孤独症儿童，尊重他们的生存发展的权利</a:t>
            </a:r>
            <a:endParaRPr lang="zh-CN" altLang="en-US" sz="1200" dirty="0">
              <a:solidFill>
                <a:schemeClr val="tx1"/>
              </a:solidFill>
              <a:latin typeface="微软雅黑" charset="0"/>
              <a:ea typeface="微软雅黑" charset="0"/>
              <a:cs typeface="微软雅黑" charset="0"/>
            </a:endParaRPr>
          </a:p>
        </p:txBody>
      </p:sp>
      <p:sp>
        <p:nvSpPr>
          <p:cNvPr id="17" name="矩形 16"/>
          <p:cNvSpPr/>
          <p:nvPr/>
        </p:nvSpPr>
        <p:spPr>
          <a:xfrm>
            <a:off x="6077680" y="5467660"/>
            <a:ext cx="1378100" cy="7187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微软雅黑" charset="0"/>
                <a:ea typeface="微软雅黑" charset="0"/>
                <a:cs typeface="微软雅黑" charset="0"/>
              </a:rPr>
              <a:t>家长培训</a:t>
            </a:r>
            <a:endParaRPr lang="zh-CN" altLang="en-US" sz="1200" b="1" dirty="0">
              <a:solidFill>
                <a:schemeClr val="tx1"/>
              </a:solidFill>
              <a:latin typeface="微软雅黑" charset="0"/>
              <a:ea typeface="微软雅黑" charset="0"/>
              <a:cs typeface="微软雅黑" charset="0"/>
            </a:endParaRPr>
          </a:p>
        </p:txBody>
      </p:sp>
      <p:sp>
        <p:nvSpPr>
          <p:cNvPr id="81" name="矩形 80"/>
          <p:cNvSpPr/>
          <p:nvPr/>
        </p:nvSpPr>
        <p:spPr>
          <a:xfrm>
            <a:off x="7504288" y="5467660"/>
            <a:ext cx="2225958" cy="7187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微软雅黑" charset="0"/>
                <a:ea typeface="微软雅黑" charset="0"/>
              </a:rPr>
              <a:t>大龄支援</a:t>
            </a:r>
            <a:endParaRPr lang="en-US" altLang="zh-CN" sz="1200" b="1" dirty="0">
              <a:solidFill>
                <a:schemeClr val="tx1"/>
              </a:solidFill>
              <a:latin typeface="微软雅黑" charset="0"/>
              <a:ea typeface="微软雅黑" charset="0"/>
            </a:endParaRPr>
          </a:p>
          <a:p>
            <a:pPr algn="ctr"/>
            <a:r>
              <a:rPr lang="en-US" altLang="zh-CN" sz="1200" dirty="0">
                <a:solidFill>
                  <a:schemeClr val="tx1"/>
                </a:solidFill>
                <a:latin typeface="微软雅黑" charset="0"/>
                <a:ea typeface="微软雅黑" charset="0"/>
              </a:rPr>
              <a:t>13</a:t>
            </a:r>
            <a:r>
              <a:rPr lang="zh-CN" altLang="en-US" sz="1200" dirty="0">
                <a:solidFill>
                  <a:schemeClr val="tx1"/>
                </a:solidFill>
                <a:latin typeface="微软雅黑" charset="0"/>
                <a:ea typeface="微软雅黑" charset="0"/>
              </a:rPr>
              <a:t>岁以上孤独症人及其家庭的日间照料服务、就业支援项目、特需信托项目</a:t>
            </a:r>
            <a:endParaRPr lang="zh-CN" altLang="en-US" sz="1200" dirty="0">
              <a:solidFill>
                <a:schemeClr val="tx1"/>
              </a:solidFill>
              <a:latin typeface="微软雅黑" charset="0"/>
              <a:ea typeface="微软雅黑" charset="0"/>
            </a:endParaRPr>
          </a:p>
        </p:txBody>
      </p:sp>
      <p:sp>
        <p:nvSpPr>
          <p:cNvPr id="27" name="矩形 26"/>
          <p:cNvSpPr/>
          <p:nvPr/>
        </p:nvSpPr>
        <p:spPr>
          <a:xfrm>
            <a:off x="2272483" y="5467660"/>
            <a:ext cx="1123949" cy="7187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微软雅黑" charset="0"/>
                <a:ea typeface="微软雅黑" charset="0"/>
              </a:rPr>
              <a:t>教师培训</a:t>
            </a:r>
            <a:endParaRPr lang="en-US" altLang="zh-CN" sz="1200" b="1" dirty="0">
              <a:solidFill>
                <a:schemeClr val="tx1"/>
              </a:solidFill>
              <a:latin typeface="微软雅黑" charset="0"/>
              <a:ea typeface="微软雅黑" charset="0"/>
            </a:endParaRPr>
          </a:p>
          <a:p>
            <a:pPr algn="ctr"/>
            <a:r>
              <a:rPr lang="zh-CN" altLang="en-US" sz="1200" dirty="0">
                <a:solidFill>
                  <a:schemeClr val="tx1"/>
                </a:solidFill>
                <a:latin typeface="微软雅黑" charset="0"/>
                <a:ea typeface="微软雅黑" charset="0"/>
              </a:rPr>
              <a:t>特教教师培训</a:t>
            </a:r>
            <a:endParaRPr lang="zh-CN" altLang="en-US" sz="1200" dirty="0">
              <a:solidFill>
                <a:schemeClr val="tx1"/>
              </a:solidFill>
              <a:latin typeface="微软雅黑" charset="0"/>
              <a:ea typeface="微软雅黑" charset="0"/>
            </a:endParaRPr>
          </a:p>
        </p:txBody>
      </p:sp>
      <p:sp>
        <p:nvSpPr>
          <p:cNvPr id="28" name="矩形 27"/>
          <p:cNvSpPr/>
          <p:nvPr/>
        </p:nvSpPr>
        <p:spPr>
          <a:xfrm>
            <a:off x="3458846" y="5467660"/>
            <a:ext cx="2555559" cy="7187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微软雅黑" charset="0"/>
                <a:ea typeface="微软雅黑" charset="0"/>
                <a:cs typeface="微软雅黑" charset="0"/>
              </a:rPr>
              <a:t>儿童培训</a:t>
            </a:r>
            <a:endParaRPr lang="en-US" altLang="zh-CN" sz="1200" b="1" dirty="0">
              <a:solidFill>
                <a:schemeClr val="tx1"/>
              </a:solidFill>
              <a:latin typeface="微软雅黑" charset="0"/>
              <a:ea typeface="微软雅黑" charset="0"/>
              <a:cs typeface="微软雅黑" charset="0"/>
            </a:endParaRPr>
          </a:p>
          <a:p>
            <a:pPr algn="ctr"/>
            <a:r>
              <a:rPr lang="zh-CN" altLang="en-US" sz="1200" dirty="0">
                <a:solidFill>
                  <a:schemeClr val="tx1"/>
                </a:solidFill>
                <a:latin typeface="微软雅黑" charset="0"/>
                <a:ea typeface="微软雅黑" charset="0"/>
                <a:cs typeface="微软雅黑" charset="0"/>
              </a:rPr>
              <a:t>帮助</a:t>
            </a:r>
            <a:r>
              <a:rPr lang="en-US" altLang="zh-CN" sz="1200" dirty="0">
                <a:solidFill>
                  <a:schemeClr val="tx1"/>
                </a:solidFill>
                <a:latin typeface="微软雅黑" charset="0"/>
                <a:ea typeface="微软雅黑" charset="0"/>
                <a:cs typeface="微软雅黑" charset="0"/>
              </a:rPr>
              <a:t>3-8</a:t>
            </a:r>
            <a:r>
              <a:rPr lang="zh-CN" altLang="en-US" sz="1200" dirty="0">
                <a:solidFill>
                  <a:schemeClr val="tx1"/>
                </a:solidFill>
                <a:latin typeface="微软雅黑" charset="0"/>
                <a:ea typeface="微软雅黑" charset="0"/>
                <a:cs typeface="微软雅黑" charset="0"/>
              </a:rPr>
              <a:t>岁孤独症儿童提升集体中的学习能力</a:t>
            </a:r>
            <a:endParaRPr lang="zh-CN" altLang="en-US" sz="1200" dirty="0">
              <a:solidFill>
                <a:schemeClr val="tx1"/>
              </a:solidFill>
              <a:latin typeface="微软雅黑" charset="0"/>
              <a:ea typeface="微软雅黑" charset="0"/>
              <a:cs typeface="微软雅黑" charset="0"/>
            </a:endParaRPr>
          </a:p>
        </p:txBody>
      </p:sp>
      <p:sp>
        <p:nvSpPr>
          <p:cNvPr id="23" name="文本框 22"/>
          <p:cNvSpPr/>
          <p:nvPr/>
        </p:nvSpPr>
        <p:spPr>
          <a:xfrm>
            <a:off x="2433968" y="4548326"/>
            <a:ext cx="523220" cy="782963"/>
          </a:xfrm>
          <a:prstGeom prst="rect">
            <a:avLst/>
          </a:prstGeom>
          <a:noFill/>
        </p:spPr>
        <p:txBody>
          <a:bodyPr vert="eaVert" wrap="square">
            <a:spAutoFit/>
          </a:bodyPr>
          <a:lstStyle/>
          <a:p>
            <a:pPr algn="ctr">
              <a:buClr>
                <a:srgbClr val="2D97C8"/>
              </a:buClr>
            </a:pPr>
            <a:r>
              <a:rPr lang="zh-CN" altLang="en-US" sz="1100" b="1" dirty="0">
                <a:latin typeface="微软雅黑" charset="0"/>
                <a:ea typeface="微软雅黑" charset="0"/>
                <a:cs typeface="Heiti SC Light" panose="02000000000000000000" charset="-122"/>
              </a:rPr>
              <a:t>功能</a:t>
            </a:r>
            <a:r>
              <a:rPr lang="en-US" altLang="zh-CN" sz="1100" b="1" dirty="0">
                <a:latin typeface="微软雅黑" charset="0"/>
                <a:ea typeface="微软雅黑" charset="0"/>
                <a:cs typeface="Heiti SC Light" panose="02000000000000000000" charset="-122"/>
              </a:rPr>
              <a:t>/</a:t>
            </a:r>
            <a:r>
              <a:rPr lang="zh-CN" altLang="en-US" sz="1100" b="1" dirty="0">
                <a:latin typeface="微软雅黑" charset="0"/>
                <a:ea typeface="微软雅黑" charset="0"/>
                <a:cs typeface="Heiti SC Light" panose="02000000000000000000" charset="-122"/>
              </a:rPr>
              <a:t>情感利益</a:t>
            </a:r>
            <a:endParaRPr lang="en-US" altLang="zh-CN" sz="1100" b="1" dirty="0">
              <a:latin typeface="微软雅黑" charset="0"/>
              <a:ea typeface="微软雅黑" charset="0"/>
              <a:cs typeface="Heiti SC Light" panose="02000000000000000000" charset="-122"/>
            </a:endParaRPr>
          </a:p>
        </p:txBody>
      </p:sp>
      <p:sp>
        <p:nvSpPr>
          <p:cNvPr id="4" name="RbLeanShape Left U-Shape 100"/>
          <p:cNvSpPr/>
          <p:nvPr/>
        </p:nvSpPr>
        <p:spPr>
          <a:xfrm>
            <a:off x="930537" y="1911890"/>
            <a:ext cx="683975" cy="184666"/>
          </a:xfrm>
          <a:prstGeom prst="rect">
            <a:avLst/>
          </a:prstGeom>
          <a:noFill/>
          <a:ln>
            <a:noFill/>
          </a:ln>
          <a:effectLst/>
        </p:spPr>
        <p:txBody>
          <a:bodyPr vert="horz" wrap="squar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品牌愿景</a:t>
            </a:r>
            <a:endParaRPr lang="en-US" sz="1200" i="1" dirty="0">
              <a:solidFill>
                <a:srgbClr val="003F56"/>
              </a:solidFill>
              <a:latin typeface="Arial" panose="020B0604020202020204"/>
            </a:endParaRPr>
          </a:p>
        </p:txBody>
      </p:sp>
      <p:cxnSp>
        <p:nvCxnSpPr>
          <p:cNvPr id="8" name="Straight Connector 8"/>
          <p:cNvCxnSpPr/>
          <p:nvPr/>
        </p:nvCxnSpPr>
        <p:spPr>
          <a:xfrm>
            <a:off x="847227" y="2698545"/>
            <a:ext cx="1365123" cy="0"/>
          </a:xfrm>
          <a:prstGeom prst="line">
            <a:avLst/>
          </a:prstGeom>
          <a:ln w="9525">
            <a:solidFill>
              <a:schemeClr val="accent3"/>
            </a:solidFill>
            <a:prstDash val="dash"/>
          </a:ln>
          <a:effectLst/>
        </p:spPr>
      </p:cxnSp>
      <p:cxnSp>
        <p:nvCxnSpPr>
          <p:cNvPr id="9" name="Straight Connector 9"/>
          <p:cNvCxnSpPr/>
          <p:nvPr/>
        </p:nvCxnSpPr>
        <p:spPr>
          <a:xfrm>
            <a:off x="853722" y="2153437"/>
            <a:ext cx="1365123" cy="0"/>
          </a:xfrm>
          <a:prstGeom prst="line">
            <a:avLst/>
          </a:prstGeom>
          <a:ln w="9525">
            <a:solidFill>
              <a:schemeClr val="accent3"/>
            </a:solidFill>
            <a:prstDash val="dash"/>
          </a:ln>
          <a:effectLst/>
        </p:spPr>
      </p:cxnSp>
      <p:sp>
        <p:nvSpPr>
          <p:cNvPr id="12" name="RbLeanShape Left U-Shape 100"/>
          <p:cNvSpPr/>
          <p:nvPr/>
        </p:nvSpPr>
        <p:spPr>
          <a:xfrm>
            <a:off x="906789" y="2530230"/>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品牌使命</a:t>
            </a:r>
            <a:endParaRPr lang="en-US" sz="1200" i="1" dirty="0">
              <a:solidFill>
                <a:srgbClr val="003F56"/>
              </a:solidFill>
              <a:latin typeface="Arial" panose="020B0604020202020204"/>
            </a:endParaRPr>
          </a:p>
        </p:txBody>
      </p:sp>
      <p:sp>
        <p:nvSpPr>
          <p:cNvPr id="13" name="RbLeanShape Left U-Shape 100"/>
          <p:cNvSpPr/>
          <p:nvPr/>
        </p:nvSpPr>
        <p:spPr>
          <a:xfrm>
            <a:off x="939292" y="3617831"/>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品牌口号</a:t>
            </a:r>
            <a:endParaRPr lang="en-US" sz="1200" i="1" dirty="0">
              <a:solidFill>
                <a:srgbClr val="003F56"/>
              </a:solidFill>
              <a:latin typeface="Arial" panose="020B0604020202020204"/>
            </a:endParaRPr>
          </a:p>
        </p:txBody>
      </p:sp>
      <p:cxnSp>
        <p:nvCxnSpPr>
          <p:cNvPr id="22" name="Straight Connector 28"/>
          <p:cNvCxnSpPr/>
          <p:nvPr/>
        </p:nvCxnSpPr>
        <p:spPr>
          <a:xfrm>
            <a:off x="861425" y="3766017"/>
            <a:ext cx="1365123" cy="0"/>
          </a:xfrm>
          <a:prstGeom prst="line">
            <a:avLst/>
          </a:prstGeom>
          <a:ln w="9525">
            <a:solidFill>
              <a:schemeClr val="accent3"/>
            </a:solidFill>
            <a:prstDash val="dash"/>
          </a:ln>
          <a:effectLst/>
        </p:spPr>
      </p:cxnSp>
      <p:cxnSp>
        <p:nvCxnSpPr>
          <p:cNvPr id="34" name="Straight Connector 64"/>
          <p:cNvCxnSpPr/>
          <p:nvPr/>
        </p:nvCxnSpPr>
        <p:spPr>
          <a:xfrm>
            <a:off x="829642" y="4364932"/>
            <a:ext cx="1365123" cy="0"/>
          </a:xfrm>
          <a:prstGeom prst="line">
            <a:avLst/>
          </a:prstGeom>
          <a:ln w="9525">
            <a:solidFill>
              <a:schemeClr val="accent3"/>
            </a:solidFill>
            <a:prstDash val="dash"/>
          </a:ln>
          <a:effectLst/>
        </p:spPr>
      </p:cxnSp>
      <p:cxnSp>
        <p:nvCxnSpPr>
          <p:cNvPr id="37" name="Straight Connector 65"/>
          <p:cNvCxnSpPr/>
          <p:nvPr/>
        </p:nvCxnSpPr>
        <p:spPr>
          <a:xfrm>
            <a:off x="814724" y="5275280"/>
            <a:ext cx="1365123" cy="0"/>
          </a:xfrm>
          <a:prstGeom prst="line">
            <a:avLst/>
          </a:prstGeom>
          <a:ln w="9525">
            <a:solidFill>
              <a:schemeClr val="accent3"/>
            </a:solidFill>
            <a:prstDash val="dash"/>
          </a:ln>
          <a:effectLst/>
        </p:spPr>
      </p:cxnSp>
      <p:sp>
        <p:nvSpPr>
          <p:cNvPr id="39" name="RbLeanShape Left U-Shape 100"/>
          <p:cNvSpPr/>
          <p:nvPr/>
        </p:nvSpPr>
        <p:spPr>
          <a:xfrm>
            <a:off x="931053" y="4227433"/>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目标人群</a:t>
            </a:r>
            <a:endParaRPr lang="en-US" sz="1200" i="1" dirty="0">
              <a:solidFill>
                <a:srgbClr val="003F56"/>
              </a:solidFill>
              <a:latin typeface="Arial" panose="020B0604020202020204"/>
            </a:endParaRPr>
          </a:p>
        </p:txBody>
      </p:sp>
      <p:sp>
        <p:nvSpPr>
          <p:cNvPr id="40" name="RbLeanShape Left U-Shape 100"/>
          <p:cNvSpPr/>
          <p:nvPr/>
        </p:nvSpPr>
        <p:spPr>
          <a:xfrm>
            <a:off x="931053" y="4939808"/>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利益表达</a:t>
            </a:r>
            <a:endParaRPr lang="en-US" sz="1200" i="1" dirty="0">
              <a:solidFill>
                <a:srgbClr val="003F56"/>
              </a:solidFill>
              <a:latin typeface="Arial" panose="020B0604020202020204"/>
            </a:endParaRPr>
          </a:p>
        </p:txBody>
      </p:sp>
      <p:sp>
        <p:nvSpPr>
          <p:cNvPr id="45" name="RbLeanShape Left U-Shape 100"/>
          <p:cNvSpPr/>
          <p:nvPr/>
        </p:nvSpPr>
        <p:spPr>
          <a:xfrm>
            <a:off x="10271503" y="6228082"/>
            <a:ext cx="705321" cy="169277"/>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100" b="1" i="1" dirty="0">
                <a:solidFill>
                  <a:srgbClr val="003F56"/>
                </a:solidFill>
                <a:latin typeface="Arial" panose="020B0604020202020204"/>
              </a:rPr>
              <a:t>对标借鉴点</a:t>
            </a:r>
            <a:endParaRPr lang="en-US" sz="1100" b="1" i="1" dirty="0">
              <a:solidFill>
                <a:srgbClr val="003F56"/>
              </a:solidFill>
              <a:latin typeface="Arial" panose="020B0604020202020204"/>
            </a:endParaRPr>
          </a:p>
        </p:txBody>
      </p:sp>
      <p:cxnSp>
        <p:nvCxnSpPr>
          <p:cNvPr id="46" name="Straight Connector 8"/>
          <p:cNvCxnSpPr/>
          <p:nvPr/>
        </p:nvCxnSpPr>
        <p:spPr>
          <a:xfrm>
            <a:off x="861425" y="3252708"/>
            <a:ext cx="1365123" cy="0"/>
          </a:xfrm>
          <a:prstGeom prst="line">
            <a:avLst/>
          </a:prstGeom>
          <a:ln w="9525">
            <a:solidFill>
              <a:schemeClr val="accent3"/>
            </a:solidFill>
            <a:prstDash val="dash"/>
          </a:ln>
          <a:effectLst/>
        </p:spPr>
      </p:cxnSp>
      <p:sp>
        <p:nvSpPr>
          <p:cNvPr id="47" name="RbLeanShape Left U-Shape 100"/>
          <p:cNvSpPr/>
          <p:nvPr/>
        </p:nvSpPr>
        <p:spPr>
          <a:xfrm>
            <a:off x="920987" y="3084393"/>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品牌调性</a:t>
            </a:r>
            <a:endParaRPr lang="en-US" sz="1200" i="1" dirty="0">
              <a:solidFill>
                <a:srgbClr val="003F56"/>
              </a:solidFill>
              <a:latin typeface="Arial" panose="020B0604020202020204"/>
            </a:endParaRPr>
          </a:p>
        </p:txBody>
      </p:sp>
      <p:cxnSp>
        <p:nvCxnSpPr>
          <p:cNvPr id="48" name="Straight Connector 67"/>
          <p:cNvCxnSpPr/>
          <p:nvPr/>
        </p:nvCxnSpPr>
        <p:spPr>
          <a:xfrm>
            <a:off x="872283" y="6178294"/>
            <a:ext cx="1365123" cy="0"/>
          </a:xfrm>
          <a:prstGeom prst="line">
            <a:avLst/>
          </a:prstGeom>
          <a:ln w="9525">
            <a:solidFill>
              <a:schemeClr val="accent3"/>
            </a:solidFill>
            <a:prstDash val="dash"/>
          </a:ln>
          <a:effectLst/>
        </p:spPr>
      </p:cxnSp>
      <p:sp>
        <p:nvSpPr>
          <p:cNvPr id="49" name="RbLeanShape Left U-Shape 100"/>
          <p:cNvSpPr/>
          <p:nvPr/>
        </p:nvSpPr>
        <p:spPr>
          <a:xfrm>
            <a:off x="973418" y="5886440"/>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产品提供</a:t>
            </a:r>
            <a:endParaRPr lang="en-US" sz="1200" i="1" dirty="0">
              <a:solidFill>
                <a:srgbClr val="003F56"/>
              </a:solidFill>
              <a:latin typeface="Arial" panose="020B0604020202020204"/>
            </a:endParaRPr>
          </a:p>
        </p:txBody>
      </p:sp>
      <p:sp>
        <p:nvSpPr>
          <p:cNvPr id="65" name="星形: 五角 64"/>
          <p:cNvSpPr/>
          <p:nvPr/>
        </p:nvSpPr>
        <p:spPr>
          <a:xfrm>
            <a:off x="1688254" y="2804668"/>
            <a:ext cx="453988" cy="419600"/>
          </a:xfrm>
          <a:prstGeom prst="star5">
            <a:avLst>
              <a:gd name="adj" fmla="val 17066"/>
              <a:gd name="hf" fmla="val 105146"/>
              <a:gd name="vf" fmla="val 110557"/>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7" name="星形: 五角 66"/>
          <p:cNvSpPr/>
          <p:nvPr/>
        </p:nvSpPr>
        <p:spPr>
          <a:xfrm>
            <a:off x="9984604" y="6236520"/>
            <a:ext cx="205515" cy="152400"/>
          </a:xfrm>
          <a:prstGeom prst="star5">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Text Placeholder 4"/>
          <p:cNvSpPr/>
          <p:nvPr/>
        </p:nvSpPr>
        <p:spPr>
          <a:xfrm>
            <a:off x="602767" y="821268"/>
            <a:ext cx="10682444" cy="585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a:buNone/>
              <a:defRPr sz="1800" kern="1200">
                <a:solidFill>
                  <a:srgbClr val="2D97C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dirty="0">
                <a:latin typeface="微软雅黑" pitchFamily="34" charset="-122"/>
                <a:ea typeface="微软雅黑" pitchFamily="34" charset="-122"/>
              </a:rPr>
              <a:t>中国第一家专门为孤独症儿童及其家庭提供教育的民办非营利机构</a:t>
            </a:r>
            <a:endParaRPr lang="en-US" dirty="0">
              <a:latin typeface="微软雅黑" pitchFamily="34" charset="-122"/>
              <a:ea typeface="微软雅黑" pitchFamily="34" charset="-122"/>
            </a:endParaRPr>
          </a:p>
        </p:txBody>
      </p:sp>
      <p:pic>
        <p:nvPicPr>
          <p:cNvPr id="24" name="图片 23"/>
          <p:cNvPicPr>
            <a:picLocks noChangeAspect="1"/>
          </p:cNvPicPr>
          <p:nvPr/>
        </p:nvPicPr>
        <p:blipFill>
          <a:blip r:embed="rId1"/>
          <a:stretch>
            <a:fillRect/>
          </a:stretch>
        </p:blipFill>
        <p:spPr>
          <a:xfrm>
            <a:off x="6193429" y="1195045"/>
            <a:ext cx="1262351" cy="502151"/>
          </a:xfrm>
          <a:prstGeom prst="rect">
            <a:avLst/>
          </a:prstGeom>
        </p:spPr>
      </p:pic>
      <p:sp>
        <p:nvSpPr>
          <p:cNvPr id="42" name="矩形 41"/>
          <p:cNvSpPr/>
          <p:nvPr/>
        </p:nvSpPr>
        <p:spPr>
          <a:xfrm>
            <a:off x="9795938" y="5467660"/>
            <a:ext cx="1437767" cy="7133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微软雅黑" charset="0"/>
                <a:ea typeface="微软雅黑" charset="0"/>
              </a:rPr>
              <a:t>心盟网络</a:t>
            </a:r>
            <a:endParaRPr lang="en-US" altLang="zh-CN" sz="1200" b="1" dirty="0">
              <a:solidFill>
                <a:schemeClr val="tx1"/>
              </a:solidFill>
              <a:latin typeface="微软雅黑" charset="0"/>
              <a:ea typeface="微软雅黑" charset="0"/>
            </a:endParaRPr>
          </a:p>
          <a:p>
            <a:pPr algn="ctr"/>
            <a:r>
              <a:rPr lang="zh-CN" altLang="en-US" sz="1200" dirty="0">
                <a:solidFill>
                  <a:schemeClr val="tx1"/>
                </a:solidFill>
                <a:latin typeface="微软雅黑" charset="0"/>
                <a:ea typeface="微软雅黑" charset="0"/>
              </a:rPr>
              <a:t>行业标准制定、倡导、资源整合</a:t>
            </a:r>
            <a:endParaRPr lang="zh-CN" altLang="en-US" sz="1200" dirty="0">
              <a:solidFill>
                <a:schemeClr val="tx1"/>
              </a:solidFill>
              <a:latin typeface="微软雅黑" charset="0"/>
              <a:ea typeface="微软雅黑" charset="0"/>
            </a:endParaRPr>
          </a:p>
        </p:txBody>
      </p:sp>
      <p:sp>
        <p:nvSpPr>
          <p:cNvPr id="44" name="RbLeanShape Left U-Shape 100"/>
          <p:cNvSpPr/>
          <p:nvPr/>
        </p:nvSpPr>
        <p:spPr>
          <a:xfrm>
            <a:off x="906789" y="1452330"/>
            <a:ext cx="846989" cy="184666"/>
          </a:xfrm>
          <a:prstGeom prst="rect">
            <a:avLst/>
          </a:prstGeom>
          <a:noFill/>
          <a:ln>
            <a:noFill/>
          </a:ln>
          <a:effectLst/>
        </p:spPr>
        <p:txBody>
          <a:bodyPr vert="horz" wrap="squar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品牌</a:t>
            </a:r>
            <a:r>
              <a:rPr lang="en-US" altLang="zh-CN" sz="1200" i="1" dirty="0">
                <a:solidFill>
                  <a:srgbClr val="003F56"/>
                </a:solidFill>
                <a:latin typeface="Arial" panose="020B0604020202020204"/>
              </a:rPr>
              <a:t>LOGO</a:t>
            </a:r>
            <a:endParaRPr lang="en-US" sz="1200" i="1" dirty="0">
              <a:solidFill>
                <a:srgbClr val="003F56"/>
              </a:solidFill>
              <a:latin typeface="Arial" panose="020B0604020202020204"/>
            </a:endParaRPr>
          </a:p>
        </p:txBody>
      </p:sp>
      <p:cxnSp>
        <p:nvCxnSpPr>
          <p:cNvPr id="53" name="Straight Connector 9"/>
          <p:cNvCxnSpPr/>
          <p:nvPr/>
        </p:nvCxnSpPr>
        <p:spPr>
          <a:xfrm>
            <a:off x="829642" y="1697196"/>
            <a:ext cx="1365123" cy="0"/>
          </a:xfrm>
          <a:prstGeom prst="line">
            <a:avLst/>
          </a:prstGeom>
          <a:ln w="9525">
            <a:solidFill>
              <a:schemeClr val="accent3"/>
            </a:solidFill>
            <a:prstDash val="dash"/>
          </a:ln>
          <a:effectLst/>
        </p:spPr>
      </p:cxnSp>
      <p:sp>
        <p:nvSpPr>
          <p:cNvPr id="55" name="星形: 五角 54"/>
          <p:cNvSpPr/>
          <p:nvPr/>
        </p:nvSpPr>
        <p:spPr>
          <a:xfrm>
            <a:off x="1672219" y="5727309"/>
            <a:ext cx="453988" cy="419600"/>
          </a:xfrm>
          <a:prstGeom prst="star5">
            <a:avLst>
              <a:gd name="adj" fmla="val 17066"/>
              <a:gd name="hf" fmla="val 105146"/>
              <a:gd name="vf" fmla="val 110557"/>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 </a:t>
            </a:r>
            <a:r>
              <a:rPr lang="zh-CN" altLang="en-US" dirty="0"/>
              <a:t>星星雨</a:t>
            </a:r>
            <a:r>
              <a:rPr lang="en-US" altLang="zh-CN" dirty="0"/>
              <a:t>· </a:t>
            </a:r>
            <a:r>
              <a:rPr lang="zh-CN" altLang="en-US" dirty="0"/>
              <a:t>优势分析</a:t>
            </a:r>
            <a:endParaRPr lang="zh-CN" altLang="en-US" dirty="0"/>
          </a:p>
        </p:txBody>
      </p:sp>
      <p:sp>
        <p:nvSpPr>
          <p:cNvPr id="3" name="灯片编号占位符 2"/>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panose="02000000000000000000" charset="-122"/>
              </a:rPr>
            </a:fld>
            <a:endParaRPr kumimoji="0" lang="en-US" altLang="en-US" sz="1200" b="1" i="0" u="none" strike="noStrike" kern="1200" cap="none" spc="0" normalizeH="0" baseline="0" noProof="0" dirty="0">
              <a:ln>
                <a:noFill/>
              </a:ln>
              <a:solidFill>
                <a:prstClr val="black">
                  <a:alpha val="70000"/>
                </a:prstClr>
              </a:solidFill>
              <a:effectLst/>
              <a:uLnTx/>
              <a:uFillTx/>
              <a:ea typeface="Heiti SC Light" panose="02000000000000000000" charset="-122"/>
            </a:endParaRPr>
          </a:p>
        </p:txBody>
      </p:sp>
      <p:sp>
        <p:nvSpPr>
          <p:cNvPr id="4" name="文本占位符 3"/>
          <p:cNvSpPr>
            <a:spLocks noGrp="1"/>
          </p:cNvSpPr>
          <p:nvPr>
            <p:ph type="body" sz="quarter" idx="15"/>
          </p:nvPr>
        </p:nvSpPr>
        <p:spPr/>
        <p:txBody>
          <a:bodyPr/>
          <a:lstStyle/>
          <a:p>
            <a:endParaRPr lang="zh-CN" altLang="en-US"/>
          </a:p>
        </p:txBody>
      </p:sp>
      <p:sp>
        <p:nvSpPr>
          <p:cNvPr id="63" name="Freeform 11"/>
          <p:cNvSpPr/>
          <p:nvPr/>
        </p:nvSpPr>
        <p:spPr>
          <a:xfrm rot="5400000" flipV="1">
            <a:off x="4432999" y="2262908"/>
            <a:ext cx="1480966" cy="1501666"/>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66" name="Freeform 14"/>
          <p:cNvSpPr/>
          <p:nvPr/>
        </p:nvSpPr>
        <p:spPr>
          <a:xfrm rot="5400000">
            <a:off x="5963513" y="2300057"/>
            <a:ext cx="1560515"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cxnSp>
        <p:nvCxnSpPr>
          <p:cNvPr id="69" name="Straight Connector 24"/>
          <p:cNvCxnSpPr/>
          <p:nvPr/>
        </p:nvCxnSpPr>
        <p:spPr>
          <a:xfrm>
            <a:off x="11558227" y="2117851"/>
            <a:ext cx="0" cy="500617"/>
          </a:xfrm>
          <a:prstGeom prst="line">
            <a:avLst/>
          </a:prstGeom>
          <a:noFill/>
          <a:ln w="38100" cap="flat" cmpd="sng" algn="ctr">
            <a:solidFill>
              <a:schemeClr val="accent1"/>
            </a:solidFill>
            <a:prstDash val="solid"/>
            <a:miter lim="800000"/>
          </a:ln>
          <a:effectLst/>
        </p:spPr>
      </p:cxnSp>
      <p:sp>
        <p:nvSpPr>
          <p:cNvPr id="70" name="TextBox 26"/>
          <p:cNvSpPr/>
          <p:nvPr/>
        </p:nvSpPr>
        <p:spPr>
          <a:xfrm>
            <a:off x="742315" y="2117851"/>
            <a:ext cx="3520894" cy="1031051"/>
          </a:xfrm>
          <a:prstGeom prst="rect">
            <a:avLst/>
          </a:prstGeom>
          <a:noFill/>
        </p:spPr>
        <p:txBody>
          <a:bodyPr wrap="square" rtlCol="0">
            <a:spAutoFit/>
          </a:bodyPr>
          <a:lstStyle/>
          <a:p>
            <a:pPr marL="285750" marR="0" lvl="0" indent="-285750" algn="l" defTabSz="685800" rtl="0" eaLnBrk="1" fontAlgn="auto" latinLnBrk="0" hangingPunct="1">
              <a:lnSpc>
                <a:spcPct val="100000"/>
              </a:lnSpc>
              <a:spcBef>
                <a:spcPts val="0"/>
              </a:spcBef>
              <a:spcAft>
                <a:spcPts val="600"/>
              </a:spcAft>
              <a:buClrTx/>
              <a:buSzTx/>
              <a:buFont typeface="Arial" panose="020B0604020202020204"/>
              <a:buChar char="•"/>
              <a:defRPr/>
            </a:pPr>
            <a:r>
              <a:rPr kumimoji="0" lang="zh-CN" altLang="en-US"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rPr>
              <a:t>产品与服务致力于</a:t>
            </a:r>
            <a:r>
              <a:rPr kumimoji="0" lang="en-US" altLang="zh-CN"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rPr>
              <a:t>——</a:t>
            </a: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endParaRPr>
          </a:p>
          <a:p>
            <a:pPr marR="0" lvl="0" algn="l" defTabSz="685800" rtl="0" eaLnBrk="1" fontAlgn="auto" latinLnBrk="0" hangingPunct="1">
              <a:lnSpc>
                <a:spcPct val="100000"/>
              </a:lnSpc>
              <a:spcBef>
                <a:spcPts val="0"/>
              </a:spcBef>
              <a:spcAft>
                <a:spcPts val="600"/>
              </a:spcAft>
              <a:buClrTx/>
              <a:buSzTx/>
              <a:defRPr/>
            </a:pPr>
            <a:r>
              <a:rPr kumimoji="0" lang="zh-CN" altLang="en-US"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rPr>
              <a:t>帮助孤独症（自闭症）谱系障碍群体及其家庭平等融入社会，促进社会服务的健康发展</a:t>
            </a: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endParaRPr>
          </a:p>
        </p:txBody>
      </p:sp>
      <p:cxnSp>
        <p:nvCxnSpPr>
          <p:cNvPr id="71" name="Straight Connector 27"/>
          <p:cNvCxnSpPr/>
          <p:nvPr/>
        </p:nvCxnSpPr>
        <p:spPr>
          <a:xfrm>
            <a:off x="639992" y="2117851"/>
            <a:ext cx="0" cy="500617"/>
          </a:xfrm>
          <a:prstGeom prst="line">
            <a:avLst/>
          </a:prstGeom>
          <a:noFill/>
          <a:ln w="38100" cap="flat" cmpd="sng" algn="ctr">
            <a:solidFill>
              <a:schemeClr val="accent1"/>
            </a:solidFill>
            <a:prstDash val="solid"/>
            <a:miter lim="800000"/>
          </a:ln>
          <a:effectLst/>
        </p:spPr>
      </p:cxnSp>
      <p:sp>
        <p:nvSpPr>
          <p:cNvPr id="57" name="Freeform 7"/>
          <p:cNvSpPr/>
          <p:nvPr/>
        </p:nvSpPr>
        <p:spPr>
          <a:xfrm rot="5400000" flipH="1" flipV="1">
            <a:off x="4398076" y="3781854"/>
            <a:ext cx="1570972"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58" name="Freeform 9"/>
          <p:cNvSpPr/>
          <p:nvPr/>
        </p:nvSpPr>
        <p:spPr>
          <a:xfrm rot="5400000" flipH="1">
            <a:off x="5986403" y="3819395"/>
            <a:ext cx="1515712"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44" name="Oval 16"/>
          <p:cNvSpPr/>
          <p:nvPr/>
        </p:nvSpPr>
        <p:spPr>
          <a:xfrm flipH="1" flipV="1">
            <a:off x="5062422" y="2832905"/>
            <a:ext cx="1848428" cy="1848428"/>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45" name="Oval 17"/>
          <p:cNvSpPr/>
          <p:nvPr/>
        </p:nvSpPr>
        <p:spPr>
          <a:xfrm flipH="1" flipV="1">
            <a:off x="5312676" y="3092217"/>
            <a:ext cx="1344311" cy="1344311"/>
          </a:xfrm>
          <a:prstGeom prst="ellipse">
            <a:avLst/>
          </a:prstGeom>
          <a:solidFill>
            <a:sysClr val="window" lastClr="FFFFFF"/>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prstClr val="white"/>
              </a:solidFill>
              <a:effectLst/>
              <a:uLnTx/>
              <a:uFillTx/>
              <a:latin typeface="Arial" panose="020B0604020202020204"/>
              <a:ea typeface="微软雅黑"/>
              <a:cs typeface="+mn-cs"/>
            </a:endParaRPr>
          </a:p>
        </p:txBody>
      </p:sp>
      <p:sp>
        <p:nvSpPr>
          <p:cNvPr id="46" name="TextBox 18"/>
          <p:cNvSpPr/>
          <p:nvPr/>
        </p:nvSpPr>
        <p:spPr>
          <a:xfrm>
            <a:off x="5415554" y="3527507"/>
            <a:ext cx="1138555" cy="64516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898D8"/>
                </a:solidFill>
                <a:effectLst/>
                <a:uLnTx/>
                <a:uFillTx/>
                <a:latin typeface="Arial" panose="020B0604020202020204"/>
                <a:ea typeface="微软雅黑" pitchFamily="34" charset="-122"/>
                <a:cs typeface="+mn-cs"/>
              </a:rPr>
              <a:t>品牌核心主张</a:t>
            </a:r>
            <a:endParaRPr kumimoji="0" lang="zh-CN" altLang="en-US" b="1" i="0" u="none" strike="noStrike" kern="1200" cap="none" spc="0" normalizeH="0" baseline="0" noProof="0" dirty="0">
              <a:ln>
                <a:noFill/>
              </a:ln>
              <a:solidFill>
                <a:srgbClr val="2898D8"/>
              </a:solidFill>
              <a:effectLst/>
              <a:uLnTx/>
              <a:uFillTx/>
              <a:latin typeface="Arial" panose="020B0604020202020204"/>
              <a:ea typeface="微软雅黑" pitchFamily="34" charset="-122"/>
              <a:cs typeface="+mn-cs"/>
            </a:endParaRPr>
          </a:p>
        </p:txBody>
      </p:sp>
      <p:sp>
        <p:nvSpPr>
          <p:cNvPr id="13" name="Rectangle 36"/>
          <p:cNvSpPr/>
          <p:nvPr/>
        </p:nvSpPr>
        <p:spPr>
          <a:xfrm>
            <a:off x="587375" y="5784656"/>
            <a:ext cx="10945813" cy="322583"/>
          </a:xfrm>
          <a:prstGeom prst="rect">
            <a:avLst/>
          </a:prstGeom>
          <a:solidFill>
            <a:schemeClr val="accent2"/>
          </a:solidFill>
        </p:spPr>
        <p:txBody>
          <a:bodyPr wrap="square"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endParaRPr>
          </a:p>
        </p:txBody>
      </p:sp>
      <p:sp>
        <p:nvSpPr>
          <p:cNvPr id="15" name="Rectangle 36"/>
          <p:cNvSpPr/>
          <p:nvPr/>
        </p:nvSpPr>
        <p:spPr>
          <a:xfrm>
            <a:off x="659754" y="1486560"/>
            <a:ext cx="10945813" cy="322583"/>
          </a:xfrm>
          <a:prstGeom prst="rect">
            <a:avLst/>
          </a:prstGeom>
          <a:solidFill>
            <a:schemeClr val="accent2"/>
          </a:solidFill>
        </p:spPr>
        <p:txBody>
          <a:bodyPr wrap="square"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endParaRPr>
          </a:p>
        </p:txBody>
      </p:sp>
      <p:sp>
        <p:nvSpPr>
          <p:cNvPr id="17" name="Text Placeholder 4"/>
          <p:cNvSpPr/>
          <p:nvPr/>
        </p:nvSpPr>
        <p:spPr>
          <a:xfrm>
            <a:off x="597353" y="855351"/>
            <a:ext cx="10682444" cy="585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a:buNone/>
              <a:defRPr sz="1800" kern="1200">
                <a:solidFill>
                  <a:srgbClr val="2D97C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dirty="0">
                <a:latin typeface="微软雅黑" pitchFamily="34" charset="-122"/>
                <a:ea typeface="微软雅黑" pitchFamily="34" charset="-122"/>
              </a:rPr>
              <a:t>有责任感、号召力的品牌形象，以完善的产品体系促进全行业发展，从而提升自身影响力</a:t>
            </a:r>
            <a:endParaRPr lang="en-US" dirty="0">
              <a:latin typeface="微软雅黑" pitchFamily="34" charset="-122"/>
              <a:ea typeface="微软雅黑" pitchFamily="34" charset="-122"/>
            </a:endParaRPr>
          </a:p>
        </p:txBody>
      </p:sp>
      <p:sp>
        <p:nvSpPr>
          <p:cNvPr id="5" name="文本框 4"/>
          <p:cNvSpPr/>
          <p:nvPr/>
        </p:nvSpPr>
        <p:spPr>
          <a:xfrm>
            <a:off x="4471157" y="3330493"/>
            <a:ext cx="1040238" cy="738664"/>
          </a:xfrm>
          <a:prstGeom prst="rect">
            <a:avLst/>
          </a:prstGeom>
          <a:noFill/>
        </p:spPr>
        <p:txBody>
          <a:bodyPr wrap="square" rtlCol="0">
            <a:spAutoFit/>
          </a:bodyPr>
          <a:lstStyle/>
          <a:p>
            <a:pPr>
              <a:buClr>
                <a:srgbClr val="2D97C8"/>
              </a:buClr>
            </a:pPr>
            <a:r>
              <a:rPr lang="zh-CN" altLang="en-US" sz="1400" b="1" spc="300" dirty="0">
                <a:solidFill>
                  <a:srgbClr val="000000">
                    <a:lumMod val="75000"/>
                    <a:lumOff val="25000"/>
                  </a:srgbClr>
                </a:solidFill>
                <a:latin typeface="微软雅黑" pitchFamily="34" charset="-122"/>
                <a:ea typeface="微软雅黑" pitchFamily="34" charset="-122"/>
              </a:rPr>
              <a:t>产品</a:t>
            </a:r>
            <a:endParaRPr lang="en-US" altLang="zh-CN" sz="1400" b="1" spc="300" dirty="0">
              <a:solidFill>
                <a:srgbClr val="000000">
                  <a:lumMod val="75000"/>
                  <a:lumOff val="25000"/>
                </a:srgbClr>
              </a:solidFill>
              <a:latin typeface="微软雅黑" pitchFamily="34" charset="-122"/>
              <a:ea typeface="微软雅黑" pitchFamily="34" charset="-122"/>
            </a:endParaRPr>
          </a:p>
          <a:p>
            <a:pPr>
              <a:buClr>
                <a:srgbClr val="2D97C8"/>
              </a:buClr>
            </a:pPr>
            <a:r>
              <a:rPr lang="zh-CN" altLang="en-US" sz="1400" b="1" spc="300" dirty="0">
                <a:solidFill>
                  <a:srgbClr val="000000">
                    <a:lumMod val="75000"/>
                    <a:lumOff val="25000"/>
                  </a:srgbClr>
                </a:solidFill>
                <a:latin typeface="微软雅黑" pitchFamily="34" charset="-122"/>
                <a:ea typeface="微软雅黑" pitchFamily="34" charset="-122"/>
              </a:rPr>
              <a:t>与</a:t>
            </a:r>
            <a:endParaRPr lang="en-US" altLang="zh-CN" sz="1400" b="1" spc="300" dirty="0">
              <a:solidFill>
                <a:srgbClr val="000000">
                  <a:lumMod val="75000"/>
                  <a:lumOff val="25000"/>
                </a:srgbClr>
              </a:solidFill>
              <a:latin typeface="微软雅黑" pitchFamily="34" charset="-122"/>
              <a:ea typeface="微软雅黑" pitchFamily="34" charset="-122"/>
            </a:endParaRPr>
          </a:p>
          <a:p>
            <a:pPr>
              <a:buClr>
                <a:srgbClr val="2D97C8"/>
              </a:buClr>
            </a:pPr>
            <a:r>
              <a:rPr lang="zh-CN" altLang="en-US" sz="1400" b="1" spc="300" dirty="0">
                <a:solidFill>
                  <a:srgbClr val="000000">
                    <a:lumMod val="75000"/>
                    <a:lumOff val="25000"/>
                  </a:srgbClr>
                </a:solidFill>
                <a:latin typeface="微软雅黑" pitchFamily="34" charset="-122"/>
                <a:ea typeface="微软雅黑" pitchFamily="34" charset="-122"/>
              </a:rPr>
              <a:t>服务</a:t>
            </a:r>
            <a:endParaRPr lang="zh-CN" altLang="en-US" sz="1400" b="1" spc="300" dirty="0">
              <a:solidFill>
                <a:srgbClr val="000000">
                  <a:lumMod val="75000"/>
                  <a:lumOff val="25000"/>
                </a:srgbClr>
              </a:solidFill>
              <a:latin typeface="微软雅黑" pitchFamily="34" charset="-122"/>
              <a:ea typeface="微软雅黑" pitchFamily="34" charset="-122"/>
            </a:endParaRPr>
          </a:p>
        </p:txBody>
      </p:sp>
      <p:pic>
        <p:nvPicPr>
          <p:cNvPr id="12" name="图片 11"/>
          <p:cNvPicPr>
            <a:picLocks noChangeAspect="1"/>
          </p:cNvPicPr>
          <p:nvPr/>
        </p:nvPicPr>
        <p:blipFill>
          <a:blip r:embed="rId1"/>
          <a:stretch>
            <a:fillRect/>
          </a:stretch>
        </p:blipFill>
        <p:spPr>
          <a:xfrm>
            <a:off x="9750581" y="92690"/>
            <a:ext cx="1529216" cy="608307"/>
          </a:xfrm>
          <a:prstGeom prst="rect">
            <a:avLst/>
          </a:prstGeom>
        </p:spPr>
      </p:pic>
      <p:sp>
        <p:nvSpPr>
          <p:cNvPr id="16" name="文本框 15"/>
          <p:cNvSpPr/>
          <p:nvPr/>
        </p:nvSpPr>
        <p:spPr>
          <a:xfrm>
            <a:off x="7013728" y="3331336"/>
            <a:ext cx="511924" cy="954107"/>
          </a:xfrm>
          <a:prstGeom prst="rect">
            <a:avLst/>
          </a:prstGeom>
          <a:noFill/>
        </p:spPr>
        <p:txBody>
          <a:bodyPr wrap="square" rtlCol="0">
            <a:spAutoFit/>
          </a:bodyPr>
          <a:lstStyle/>
          <a:p>
            <a:pPr>
              <a:buClr>
                <a:srgbClr val="2D97C8"/>
              </a:buClr>
            </a:pPr>
            <a:r>
              <a:rPr lang="zh-CN" altLang="en-US" sz="1400" b="1" spc="300" dirty="0">
                <a:solidFill>
                  <a:srgbClr val="000000">
                    <a:lumMod val="75000"/>
                    <a:lumOff val="25000"/>
                  </a:srgbClr>
                </a:solidFill>
                <a:latin typeface="微软雅黑" pitchFamily="34" charset="-122"/>
                <a:ea typeface="微软雅黑" pitchFamily="34" charset="-122"/>
              </a:rPr>
              <a:t>品牌形象</a:t>
            </a:r>
            <a:endParaRPr lang="zh-CN" altLang="en-US" sz="1400" b="1" spc="300" dirty="0">
              <a:solidFill>
                <a:srgbClr val="000000">
                  <a:lumMod val="75000"/>
                  <a:lumOff val="25000"/>
                </a:srgbClr>
              </a:solidFill>
              <a:latin typeface="微软雅黑" pitchFamily="34" charset="-122"/>
              <a:ea typeface="微软雅黑" pitchFamily="34" charset="-122"/>
            </a:endParaRPr>
          </a:p>
        </p:txBody>
      </p:sp>
      <p:sp>
        <p:nvSpPr>
          <p:cNvPr id="6" name="圆角矩形 6"/>
          <p:cNvSpPr/>
          <p:nvPr/>
        </p:nvSpPr>
        <p:spPr>
          <a:xfrm>
            <a:off x="601433" y="3319118"/>
            <a:ext cx="3729436" cy="2168619"/>
          </a:xfrm>
          <a:prstGeom prst="roundRect">
            <a:avLst>
              <a:gd name="adj" fmla="val 9102"/>
            </a:avLst>
          </a:prstGeom>
          <a:solidFill>
            <a:schemeClr val="accent3">
              <a:alpha val="10000"/>
            </a:schemeClr>
          </a:solidFill>
          <a:ln>
            <a:solidFill>
              <a:srgbClr val="2EA9DF"/>
            </a:solidFill>
            <a:prstDash val="sysDot"/>
          </a:ln>
        </p:spPr>
        <p:style>
          <a:lnRef idx="3">
            <a:schemeClr val="lt1"/>
          </a:lnRef>
          <a:fillRef idx="1">
            <a:schemeClr val="accent3"/>
          </a:fillRef>
          <a:effectRef idx="1">
            <a:schemeClr val="accent3"/>
          </a:effectRef>
          <a:fontRef idx="minor">
            <a:schemeClr val="lt1"/>
          </a:fontRef>
        </p:style>
        <p:txBody>
          <a:bodyPr rtlCol="0" anchor="ctr">
            <a:noAutofit/>
          </a:bodyPr>
          <a:lstStyle/>
          <a:p>
            <a:pPr marL="285750" lvl="0" indent="-285750" defTabSz="685800">
              <a:spcAft>
                <a:spcPts val="600"/>
              </a:spcAft>
              <a:buFont typeface="Wingdings" panose="05000000000000000000"/>
              <a:buChar char="ü"/>
              <a:defRPr/>
            </a:pPr>
            <a:r>
              <a:rPr lang="zh-CN" altLang="en-US" sz="1600" b="1" dirty="0">
                <a:solidFill>
                  <a:srgbClr val="6BABD6">
                    <a:lumMod val="50000"/>
                  </a:srgbClr>
                </a:solidFill>
                <a:latin typeface="微软雅黑" charset="0"/>
                <a:ea typeface="微软雅黑" charset="0"/>
                <a:cs typeface="微软雅黑" charset="0"/>
              </a:rPr>
              <a:t>可借鉴之处</a:t>
            </a:r>
            <a:r>
              <a:rPr lang="en-US" altLang="zh-CN" sz="1600" b="1" dirty="0">
                <a:solidFill>
                  <a:srgbClr val="6BABD6">
                    <a:lumMod val="50000"/>
                  </a:srgbClr>
                </a:solidFill>
                <a:latin typeface="微软雅黑" charset="0"/>
                <a:ea typeface="微软雅黑" charset="0"/>
                <a:cs typeface="微软雅黑" charset="0"/>
              </a:rPr>
              <a:t>——</a:t>
            </a:r>
            <a:endParaRPr lang="en-US" altLang="zh-CN" sz="1600" b="1" dirty="0">
              <a:solidFill>
                <a:srgbClr val="6BABD6">
                  <a:lumMod val="50000"/>
                </a:srgb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1</a:t>
            </a:r>
            <a:r>
              <a:rPr lang="zh-CN" altLang="en-US" sz="1400" b="1" dirty="0">
                <a:solidFill>
                  <a:prstClr val="black">
                    <a:lumMod val="65000"/>
                    <a:lumOff val="35000"/>
                  </a:prstClr>
                </a:solidFill>
                <a:latin typeface="微软雅黑" charset="0"/>
                <a:ea typeface="微软雅黑" charset="0"/>
                <a:cs typeface="微软雅黑" charset="0"/>
              </a:rPr>
              <a:t>）</a:t>
            </a:r>
            <a:r>
              <a:rPr lang="zh-CN" altLang="en-US" sz="1400" b="1" dirty="0">
                <a:solidFill>
                  <a:prstClr val="black">
                    <a:lumMod val="65000"/>
                    <a:lumOff val="35000"/>
                  </a:prstClr>
                </a:solidFill>
                <a:latin typeface="微软雅黑" charset="0"/>
                <a:ea typeface="微软雅黑" charset="0"/>
              </a:rPr>
              <a:t>定位全年龄段的孤独症谱系障碍群体</a:t>
            </a:r>
            <a:r>
              <a:rPr lang="zh-CN" altLang="en-US" sz="1400" dirty="0">
                <a:solidFill>
                  <a:prstClr val="black">
                    <a:lumMod val="65000"/>
                    <a:lumOff val="35000"/>
                  </a:prstClr>
                </a:solidFill>
                <a:latin typeface="微软雅黑" charset="0"/>
                <a:ea typeface="微软雅黑" charset="0"/>
              </a:rPr>
              <a:t>：对低龄儿童进行早期识别干预的同时，也关注大龄</a:t>
            </a:r>
            <a:r>
              <a:rPr lang="en-US" altLang="zh-CN" sz="1400" dirty="0">
                <a:solidFill>
                  <a:prstClr val="black">
                    <a:lumMod val="65000"/>
                    <a:lumOff val="35000"/>
                  </a:prstClr>
                </a:solidFill>
                <a:latin typeface="微软雅黑" charset="0"/>
                <a:ea typeface="微软雅黑" charset="0"/>
              </a:rPr>
              <a:t>/</a:t>
            </a:r>
            <a:r>
              <a:rPr lang="zh-CN" altLang="en-US" sz="1400" dirty="0">
                <a:solidFill>
                  <a:prstClr val="black">
                    <a:lumMod val="65000"/>
                    <a:lumOff val="35000"/>
                  </a:prstClr>
                </a:solidFill>
                <a:latin typeface="微软雅黑" charset="0"/>
                <a:ea typeface="微软雅黑" charset="0"/>
              </a:rPr>
              <a:t>成年人的就业辅导。</a:t>
            </a:r>
            <a:endParaRPr lang="en-US" altLang="zh-CN" sz="1400" dirty="0">
              <a:solidFill>
                <a:prstClr val="black">
                  <a:lumMod val="65000"/>
                  <a:lumOff val="35000"/>
                </a:prst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2</a:t>
            </a:r>
            <a:r>
              <a:rPr lang="zh-CN" altLang="en-US" sz="1400" b="1" dirty="0">
                <a:solidFill>
                  <a:prstClr val="black">
                    <a:lumMod val="65000"/>
                    <a:lumOff val="35000"/>
                  </a:prstClr>
                </a:solidFill>
                <a:latin typeface="微软雅黑" charset="0"/>
                <a:ea typeface="微软雅黑" charset="0"/>
                <a:cs typeface="微软雅黑" charset="0"/>
              </a:rPr>
              <a:t>）完善的产品体系：</a:t>
            </a:r>
            <a:r>
              <a:rPr lang="zh-CN" altLang="en-US" sz="1400" dirty="0">
                <a:solidFill>
                  <a:prstClr val="black">
                    <a:lumMod val="65000"/>
                    <a:lumOff val="35000"/>
                  </a:prstClr>
                </a:solidFill>
                <a:latin typeface="微软雅黑" charset="0"/>
                <a:ea typeface="微软雅黑" charset="0"/>
                <a:cs typeface="微软雅黑" charset="0"/>
              </a:rPr>
              <a:t>在直接服务孤独症患儿的同时，增加教师培训和行业倡导产品，心盟网络，从而提升自身的影响力</a:t>
            </a:r>
            <a:endParaRPr lang="en-US" altLang="zh-CN" sz="1400" dirty="0">
              <a:solidFill>
                <a:prstClr val="black">
                  <a:lumMod val="65000"/>
                  <a:lumOff val="35000"/>
                </a:prstClr>
              </a:solidFill>
              <a:latin typeface="微软雅黑" charset="0"/>
              <a:ea typeface="微软雅黑" charset="0"/>
              <a:cs typeface="微软雅黑" charset="0"/>
            </a:endParaRPr>
          </a:p>
        </p:txBody>
      </p:sp>
      <p:sp>
        <p:nvSpPr>
          <p:cNvPr id="7" name="TextBox 26"/>
          <p:cNvSpPr/>
          <p:nvPr/>
        </p:nvSpPr>
        <p:spPr>
          <a:xfrm>
            <a:off x="7600697" y="2117851"/>
            <a:ext cx="3520894" cy="600164"/>
          </a:xfrm>
          <a:prstGeom prst="rect">
            <a:avLst/>
          </a:prstGeom>
          <a:noFill/>
        </p:spPr>
        <p:txBody>
          <a:bodyPr wrap="square" rtlCol="0">
            <a:spAutoFit/>
          </a:bodyPr>
          <a:lstStyle/>
          <a:p>
            <a:pPr marL="285750" marR="0" lvl="0" indent="-285750" algn="l" defTabSz="685800" rtl="0" eaLnBrk="1" fontAlgn="auto" latinLnBrk="0" hangingPunct="1">
              <a:lnSpc>
                <a:spcPct val="100000"/>
              </a:lnSpc>
              <a:spcBef>
                <a:spcPts val="0"/>
              </a:spcBef>
              <a:spcAft>
                <a:spcPts val="600"/>
              </a:spcAft>
              <a:buClrTx/>
              <a:buSzTx/>
              <a:buFont typeface="Arial" panose="020B0604020202020204"/>
              <a:buChar char="•"/>
              <a:defRPr/>
            </a:pPr>
            <a:r>
              <a:rPr lang="zh-CN" altLang="en-US" sz="1400" dirty="0">
                <a:solidFill>
                  <a:schemeClr val="tx1">
                    <a:lumMod val="65000"/>
                    <a:lumOff val="35000"/>
                  </a:schemeClr>
                </a:solidFill>
                <a:latin typeface="Arial" panose="020B0604020202020204"/>
                <a:ea typeface="微软雅黑" pitchFamily="34" charset="-122"/>
              </a:rPr>
              <a:t>品牌形象</a:t>
            </a:r>
            <a:r>
              <a:rPr kumimoji="0" lang="zh-CN" altLang="en-US"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rPr>
              <a:t>致力于</a:t>
            </a:r>
            <a:r>
              <a:rPr kumimoji="0" lang="en-US" altLang="zh-CN"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rPr>
              <a:t>——</a:t>
            </a: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endParaRPr>
          </a:p>
          <a:p>
            <a:pPr marR="0" lvl="0" algn="l" defTabSz="685800" rtl="0" eaLnBrk="1" fontAlgn="auto" latinLnBrk="0" hangingPunct="1">
              <a:lnSpc>
                <a:spcPct val="100000"/>
              </a:lnSpc>
              <a:spcBef>
                <a:spcPts val="0"/>
              </a:spcBef>
              <a:spcAft>
                <a:spcPts val="600"/>
              </a:spcAft>
              <a:buClrTx/>
              <a:buSzTx/>
              <a:defRPr/>
            </a:pPr>
            <a:r>
              <a:rPr kumimoji="0" lang="zh-CN" altLang="en-US"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rPr>
              <a:t>打造有责任感、号召力的形象</a:t>
            </a:r>
            <a:endParaRPr kumimoji="0" lang="en-US" altLang="zh-CN"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endParaRPr>
          </a:p>
        </p:txBody>
      </p:sp>
      <p:sp>
        <p:nvSpPr>
          <p:cNvPr id="8" name="圆角矩形 6"/>
          <p:cNvSpPr/>
          <p:nvPr/>
        </p:nvSpPr>
        <p:spPr>
          <a:xfrm>
            <a:off x="7600697" y="3319118"/>
            <a:ext cx="3729436" cy="2168619"/>
          </a:xfrm>
          <a:prstGeom prst="roundRect">
            <a:avLst>
              <a:gd name="adj" fmla="val 9102"/>
            </a:avLst>
          </a:prstGeom>
          <a:solidFill>
            <a:schemeClr val="accent3">
              <a:alpha val="10000"/>
            </a:schemeClr>
          </a:solidFill>
          <a:ln>
            <a:solidFill>
              <a:srgbClr val="2EA9DF"/>
            </a:solidFill>
            <a:prstDash val="sysDot"/>
          </a:ln>
        </p:spPr>
        <p:style>
          <a:lnRef idx="3">
            <a:schemeClr val="lt1"/>
          </a:lnRef>
          <a:fillRef idx="1">
            <a:schemeClr val="accent3"/>
          </a:fillRef>
          <a:effectRef idx="1">
            <a:schemeClr val="accent3"/>
          </a:effectRef>
          <a:fontRef idx="minor">
            <a:schemeClr val="lt1"/>
          </a:fontRef>
        </p:style>
        <p:txBody>
          <a:bodyPr rtlCol="0" anchor="ctr">
            <a:noAutofit/>
          </a:bodyPr>
          <a:lstStyle/>
          <a:p>
            <a:pPr marL="285750" lvl="0" indent="-285750" defTabSz="685800">
              <a:spcAft>
                <a:spcPts val="600"/>
              </a:spcAft>
              <a:buFont typeface="Wingdings" panose="05000000000000000000"/>
              <a:buChar char="ü"/>
              <a:defRPr/>
            </a:pPr>
            <a:r>
              <a:rPr lang="zh-CN" altLang="en-US" sz="1600" b="1" dirty="0">
                <a:solidFill>
                  <a:srgbClr val="6BABD6">
                    <a:lumMod val="50000"/>
                  </a:srgbClr>
                </a:solidFill>
                <a:latin typeface="微软雅黑" charset="0"/>
                <a:ea typeface="微软雅黑" charset="0"/>
                <a:cs typeface="微软雅黑" charset="0"/>
              </a:rPr>
              <a:t>可借鉴之处</a:t>
            </a:r>
            <a:r>
              <a:rPr lang="en-US" altLang="zh-CN" sz="1600" b="1" dirty="0">
                <a:solidFill>
                  <a:srgbClr val="6BABD6">
                    <a:lumMod val="50000"/>
                  </a:srgbClr>
                </a:solidFill>
                <a:latin typeface="微软雅黑" charset="0"/>
                <a:ea typeface="微软雅黑" charset="0"/>
                <a:cs typeface="微软雅黑" charset="0"/>
              </a:rPr>
              <a:t>——</a:t>
            </a:r>
            <a:endParaRPr lang="en-US" altLang="zh-CN" sz="1600" b="1" dirty="0">
              <a:solidFill>
                <a:srgbClr val="6BABD6">
                  <a:lumMod val="50000"/>
                </a:srgb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1</a:t>
            </a:r>
            <a:r>
              <a:rPr lang="zh-CN" altLang="en-US" sz="1400" b="1" dirty="0">
                <a:solidFill>
                  <a:prstClr val="black">
                    <a:lumMod val="65000"/>
                    <a:lumOff val="35000"/>
                  </a:prstClr>
                </a:solidFill>
                <a:latin typeface="微软雅黑" charset="0"/>
                <a:ea typeface="微软雅黑" charset="0"/>
                <a:cs typeface="微软雅黑" charset="0"/>
              </a:rPr>
              <a:t>）</a:t>
            </a:r>
            <a:r>
              <a:rPr lang="en-US" altLang="zh-CN" sz="1400" b="1" dirty="0">
                <a:solidFill>
                  <a:prstClr val="black">
                    <a:lumMod val="65000"/>
                    <a:lumOff val="35000"/>
                  </a:prstClr>
                </a:solidFill>
                <a:latin typeface="微软雅黑" charset="0"/>
                <a:ea typeface="微软雅黑" charset="0"/>
                <a:cs typeface="微软雅黑" charset="0"/>
              </a:rPr>
              <a:t>SLOGAN</a:t>
            </a:r>
            <a:r>
              <a:rPr lang="zh-CN" altLang="en-US" sz="1400" b="1" dirty="0">
                <a:solidFill>
                  <a:prstClr val="black">
                    <a:lumMod val="65000"/>
                    <a:lumOff val="35000"/>
                  </a:prstClr>
                </a:solidFill>
                <a:latin typeface="微软雅黑" charset="0"/>
                <a:ea typeface="微软雅黑" charset="0"/>
                <a:cs typeface="微软雅黑" charset="0"/>
              </a:rPr>
              <a:t>：</a:t>
            </a:r>
            <a:r>
              <a:rPr lang="zh-CN" altLang="en-US" sz="1400" dirty="0">
                <a:solidFill>
                  <a:prstClr val="black">
                    <a:lumMod val="65000"/>
                    <a:lumOff val="35000"/>
                  </a:prstClr>
                </a:solidFill>
                <a:latin typeface="微软雅黑" charset="0"/>
                <a:ea typeface="微软雅黑" charset="0"/>
                <a:cs typeface="微软雅黑" charset="0"/>
              </a:rPr>
              <a:t>“因为我们在，世界无孤独”传递自身的责任感，有感染力。</a:t>
            </a:r>
            <a:endParaRPr lang="en-US" altLang="zh-CN" sz="1400" dirty="0">
              <a:solidFill>
                <a:prstClr val="black">
                  <a:lumMod val="65000"/>
                  <a:lumOff val="35000"/>
                </a:prst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2</a:t>
            </a:r>
            <a:r>
              <a:rPr lang="zh-CN" altLang="en-US" sz="1400" b="1" dirty="0">
                <a:solidFill>
                  <a:prstClr val="black">
                    <a:lumMod val="65000"/>
                    <a:lumOff val="35000"/>
                  </a:prstClr>
                </a:solidFill>
                <a:latin typeface="微软雅黑" charset="0"/>
                <a:ea typeface="微软雅黑" charset="0"/>
                <a:cs typeface="微软雅黑" charset="0"/>
              </a:rPr>
              <a:t>）品牌形象：</a:t>
            </a:r>
            <a:r>
              <a:rPr lang="zh-CN" altLang="en-US" sz="1400" dirty="0">
                <a:solidFill>
                  <a:prstClr val="black">
                    <a:lumMod val="65000"/>
                    <a:lumOff val="35000"/>
                  </a:prstClr>
                </a:solidFill>
                <a:latin typeface="微软雅黑" charset="0"/>
                <a:ea typeface="微软雅黑" charset="0"/>
                <a:cs typeface="微软雅黑" charset="0"/>
              </a:rPr>
              <a:t>突出“平等”的关键词，契合“社会融合”的康复目标。一方面传达，通过自身产品为孤独症群体提供平等的发展机会；另一方面通过影响力和号召力，促进社会理解。</a:t>
            </a:r>
            <a:endParaRPr lang="zh-CN" altLang="en-US" sz="1400" dirty="0">
              <a:solidFill>
                <a:prstClr val="black">
                  <a:lumMod val="65000"/>
                  <a:lumOff val="35000"/>
                </a:prstClr>
              </a:solidFill>
              <a:latin typeface="微软雅黑" charset="0"/>
              <a:ea typeface="微软雅黑" charset="0"/>
              <a:cs typeface="微软雅黑"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2228868" y="1246655"/>
            <a:ext cx="8981885" cy="4762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400" dirty="0">
              <a:solidFill>
                <a:schemeClr val="tx1"/>
              </a:solidFill>
              <a:latin typeface="微软雅黑" charset="0"/>
              <a:ea typeface="微软雅黑" charset="0"/>
              <a:cs typeface="微软雅黑" charset="0"/>
            </a:endParaRPr>
          </a:p>
        </p:txBody>
      </p:sp>
      <p:sp>
        <p:nvSpPr>
          <p:cNvPr id="14" name="标题 13"/>
          <p:cNvSpPr>
            <a:spLocks noGrp="1"/>
          </p:cNvSpPr>
          <p:nvPr>
            <p:ph type="title"/>
          </p:nvPr>
        </p:nvSpPr>
        <p:spPr/>
        <p:txBody>
          <a:bodyPr>
            <a:normAutofit/>
          </a:bodyPr>
          <a:lstStyle/>
          <a:p>
            <a:r>
              <a:rPr lang="en-US" altLang="zh-CN" dirty="0">
                <a:latin typeface="微软雅黑" charset="0"/>
                <a:ea typeface="微软雅黑" charset="0"/>
              </a:rPr>
              <a:t>7. </a:t>
            </a:r>
            <a:r>
              <a:rPr lang="zh-CN" altLang="en-US" dirty="0">
                <a:latin typeface="微软雅黑" charset="0"/>
                <a:ea typeface="微软雅黑" charset="0"/>
              </a:rPr>
              <a:t>星星桥</a:t>
            </a:r>
            <a:r>
              <a:rPr lang="en-US" altLang="zh-CN" dirty="0"/>
              <a:t>· </a:t>
            </a:r>
            <a:r>
              <a:rPr lang="zh-CN" altLang="en-US" dirty="0"/>
              <a:t>品牌屋</a:t>
            </a:r>
            <a:endParaRPr lang="zh-CN" altLang="en-US" dirty="0"/>
          </a:p>
        </p:txBody>
      </p:sp>
      <p:sp>
        <p:nvSpPr>
          <p:cNvPr id="5" name="灯片编号占位符 4"/>
          <p:cNvSpPr>
            <a:spLocks noGrp="1"/>
          </p:cNvSpPr>
          <p:nvPr>
            <p:ph type="sldNum" sz="quarter" idx="14"/>
          </p:nvPr>
        </p:nvSpPr>
        <p:spPr>
          <a:prstGeom prst="rect">
            <a:avLst/>
          </a:prstGeom>
        </p:spPr>
        <p:txBody>
          <a:bodyPr/>
          <a:lstStyle/>
          <a:p>
            <a:pPr>
              <a:defRPr/>
            </a:pPr>
            <a:fld id="{5BBA8DC3-42DE-406E-A646-E05CE4A35AB9}" type="slidenum">
              <a:rPr lang="en-US" altLang="zh-CN" smtClean="0">
                <a:latin typeface="微软雅黑" charset="0"/>
                <a:ea typeface="微软雅黑" charset="0"/>
              </a:rPr>
            </a:fld>
            <a:endParaRPr lang="en-US" altLang="zh-CN">
              <a:latin typeface="微软雅黑" charset="0"/>
              <a:ea typeface="微软雅黑" charset="0"/>
            </a:endParaRPr>
          </a:p>
        </p:txBody>
      </p:sp>
      <p:sp>
        <p:nvSpPr>
          <p:cNvPr id="3" name="文本占位符 2"/>
          <p:cNvSpPr>
            <a:spLocks noGrp="1"/>
          </p:cNvSpPr>
          <p:nvPr>
            <p:ph type="body" sz="quarter" idx="15"/>
          </p:nvPr>
        </p:nvSpPr>
        <p:spPr/>
        <p:txBody>
          <a:bodyPr/>
          <a:lstStyle/>
          <a:p>
            <a:endParaRPr lang="zh-CN" altLang="en-US"/>
          </a:p>
        </p:txBody>
      </p:sp>
      <p:sp>
        <p:nvSpPr>
          <p:cNvPr id="25" name="文本框 25"/>
          <p:cNvSpPr/>
          <p:nvPr/>
        </p:nvSpPr>
        <p:spPr>
          <a:xfrm>
            <a:off x="639074" y="6606216"/>
            <a:ext cx="9831705" cy="245745"/>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vert="horz" wrap="square" lIns="0" tIns="0" rIns="0" bIns="0" numCol="1" spcCol="38100" rtlCol="0" anchor="t" forceAA="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1219200" rtl="0" fontAlgn="auto" latinLnBrk="1" hangingPunct="0">
              <a:lnSpc>
                <a:spcPct val="100000"/>
              </a:lnSpc>
              <a:spcBef>
                <a:spcPts val="0"/>
              </a:spcBef>
              <a:spcAft>
                <a:spcPts val="0"/>
              </a:spcAft>
              <a:buClrTx/>
              <a:buSzTx/>
              <a:buFontTx/>
              <a:buNone/>
            </a:pPr>
            <a:r>
              <a:rPr kumimoji="0" lang="zh-CN" altLang="en-US"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This information is confidential and was prepared by ABC solely for the use of our client; it is not to be relied on by any 3rd</a:t>
            </a:r>
            <a:r>
              <a:rPr kumimoji="0" lang="zh-CN" altLang="en-US" sz="16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 </a:t>
            </a:r>
            <a:r>
              <a:rPr kumimoji="0" lang="zh-CN" altLang="en-US"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party without ABC's prior written consent</a:t>
            </a:r>
            <a:r>
              <a:rPr kumimoji="0" lang="en-US" altLang="zh-CN"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rPr>
              <a:t>.</a:t>
            </a:r>
            <a:endParaRPr kumimoji="0" lang="en-US" altLang="zh-CN" sz="900" b="0" i="0" u="none" strike="noStrike" cap="none" spc="0" normalizeH="0" baseline="0" dirty="0">
              <a:ln>
                <a:noFill/>
              </a:ln>
              <a:solidFill>
                <a:schemeClr val="accent6">
                  <a:lumMod val="75000"/>
                </a:schemeClr>
              </a:solidFill>
              <a:effectLst/>
              <a:uFillTx/>
              <a:latin typeface="微软雅黑" charset="0"/>
              <a:ea typeface="微软雅黑" charset="0"/>
              <a:cs typeface="黑体" pitchFamily="49" charset="-122"/>
              <a:sym typeface="Verdana" panose="020B0604030504040204"/>
            </a:endParaRPr>
          </a:p>
        </p:txBody>
      </p:sp>
      <p:sp>
        <p:nvSpPr>
          <p:cNvPr id="26" name="Line 48"/>
          <p:cNvSpPr/>
          <p:nvPr/>
        </p:nvSpPr>
        <p:spPr>
          <a:xfrm flipV="1">
            <a:off x="667068" y="6430204"/>
            <a:ext cx="11174365" cy="3592"/>
          </a:xfrm>
          <a:prstGeom prst="line">
            <a:avLst/>
          </a:prstGeom>
          <a:ln>
            <a:solidFill>
              <a:schemeClr val="accent1">
                <a:lumMod val="75000"/>
              </a:schemeClr>
            </a:solidFill>
            <a:headEnd type="none"/>
            <a:tailEnd type="none"/>
          </a:ln>
        </p:spPr>
        <p:style>
          <a:lnRef idx="2">
            <a:schemeClr val="accent4"/>
          </a:lnRef>
          <a:fillRef idx="0">
            <a:schemeClr val="accent4"/>
          </a:fillRef>
          <a:effectRef idx="1">
            <a:schemeClr val="accent4"/>
          </a:effectRef>
          <a:fontRef idx="minor">
            <a:schemeClr val="tx1"/>
          </a:fontRef>
        </p:style>
        <p:txBody>
          <a:bodyPr/>
          <a:lstStyle/>
          <a:p>
            <a:endParaRPr lang="zh-CN" altLang="en-US"/>
          </a:p>
        </p:txBody>
      </p:sp>
      <p:sp>
        <p:nvSpPr>
          <p:cNvPr id="77" name="矩形 76"/>
          <p:cNvSpPr/>
          <p:nvPr/>
        </p:nvSpPr>
        <p:spPr>
          <a:xfrm>
            <a:off x="2228868" y="1789057"/>
            <a:ext cx="8981885" cy="476250"/>
          </a:xfrm>
          <a:prstGeom prst="rect">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kern="0" dirty="0">
                <a:solidFill>
                  <a:prstClr val="white"/>
                </a:solidFill>
                <a:latin typeface="微软雅黑" charset="0"/>
                <a:ea typeface="微软雅黑" charset="0"/>
                <a:cs typeface="微软雅黑" charset="0"/>
              </a:rPr>
              <a:t>用心、专业、专注</a:t>
            </a:r>
            <a:endParaRPr lang="en-US" altLang="zh-CN" sz="1400" b="1" kern="0" dirty="0">
              <a:solidFill>
                <a:prstClr val="white"/>
              </a:solidFill>
              <a:latin typeface="微软雅黑" charset="0"/>
              <a:ea typeface="微软雅黑" charset="0"/>
              <a:cs typeface="微软雅黑" charset="0"/>
            </a:endParaRPr>
          </a:p>
        </p:txBody>
      </p:sp>
      <p:sp>
        <p:nvSpPr>
          <p:cNvPr id="7" name="矩形 6"/>
          <p:cNvSpPr/>
          <p:nvPr/>
        </p:nvSpPr>
        <p:spPr>
          <a:xfrm>
            <a:off x="2228868" y="2331347"/>
            <a:ext cx="8981885" cy="4762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400" dirty="0">
                <a:solidFill>
                  <a:schemeClr val="tx1"/>
                </a:solidFill>
                <a:latin typeface="微软雅黑" charset="0"/>
                <a:ea typeface="微软雅黑" charset="0"/>
                <a:sym typeface="+mn-ea"/>
              </a:rPr>
              <a:t>用心关爱</a:t>
            </a:r>
            <a:r>
              <a:rPr lang="en-US" altLang="zh-CN" sz="1400" dirty="0">
                <a:solidFill>
                  <a:schemeClr val="tx1"/>
                </a:solidFill>
                <a:latin typeface="微软雅黑" charset="0"/>
                <a:ea typeface="微软雅黑" charset="0"/>
                <a:sym typeface="+mn-ea"/>
              </a:rPr>
              <a:t>,</a:t>
            </a:r>
            <a:r>
              <a:rPr lang="zh-CN" altLang="en-US" sz="1400" dirty="0">
                <a:solidFill>
                  <a:schemeClr val="tx1"/>
                </a:solidFill>
                <a:latin typeface="微软雅黑" charset="0"/>
                <a:ea typeface="微软雅黑" charset="0"/>
                <a:sym typeface="+mn-ea"/>
              </a:rPr>
              <a:t>星桥相连</a:t>
            </a:r>
            <a:endParaRPr lang="zh-CN" altLang="en-US" sz="1400" dirty="0">
              <a:solidFill>
                <a:schemeClr val="tx1"/>
              </a:solidFill>
              <a:latin typeface="微软雅黑" charset="0"/>
              <a:ea typeface="微软雅黑" charset="0"/>
              <a:sym typeface="+mn-ea"/>
            </a:endParaRPr>
          </a:p>
        </p:txBody>
      </p:sp>
      <p:sp>
        <p:nvSpPr>
          <p:cNvPr id="2" name="矩形 1"/>
          <p:cNvSpPr/>
          <p:nvPr/>
        </p:nvSpPr>
        <p:spPr>
          <a:xfrm>
            <a:off x="2228868" y="2864747"/>
            <a:ext cx="8981885" cy="476250"/>
          </a:xfrm>
          <a:prstGeom prst="rect">
            <a:avLst/>
          </a:prstGeom>
          <a:solidFill>
            <a:srgbClr val="2898D8"/>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kern="0" dirty="0">
                <a:solidFill>
                  <a:prstClr val="white"/>
                </a:solidFill>
                <a:latin typeface="微软雅黑" charset="0"/>
                <a:ea typeface="微软雅黑" charset="0"/>
                <a:cs typeface="微软雅黑" charset="0"/>
              </a:rPr>
              <a:t>孤独症、语言发育迟缓、注意力缺陷多动症等儿童家庭</a:t>
            </a:r>
            <a:endParaRPr lang="zh-CN" altLang="en-US" sz="1400" b="1" kern="0" dirty="0">
              <a:solidFill>
                <a:prstClr val="white"/>
              </a:solidFill>
              <a:latin typeface="微软雅黑" charset="0"/>
              <a:ea typeface="微软雅黑" charset="0"/>
              <a:cs typeface="微软雅黑" charset="0"/>
            </a:endParaRPr>
          </a:p>
        </p:txBody>
      </p:sp>
      <p:sp>
        <p:nvSpPr>
          <p:cNvPr id="10" name="矩形 9"/>
          <p:cNvSpPr/>
          <p:nvPr/>
        </p:nvSpPr>
        <p:spPr>
          <a:xfrm>
            <a:off x="2241569" y="3390527"/>
            <a:ext cx="4658442" cy="7448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200" dirty="0">
                <a:solidFill>
                  <a:schemeClr val="tx1"/>
                </a:solidFill>
                <a:latin typeface="微软雅黑" charset="0"/>
                <a:ea typeface="微软雅黑" charset="0"/>
                <a:cs typeface="微软雅黑" charset="0"/>
              </a:rPr>
              <a:t>培养孩子成为独立的学习者，彻底颠覆了</a:t>
            </a:r>
            <a:endParaRPr lang="en-US" altLang="zh-CN" sz="1200" dirty="0">
              <a:solidFill>
                <a:schemeClr val="tx1"/>
              </a:solidFill>
              <a:latin typeface="微软雅黑" charset="0"/>
              <a:ea typeface="微软雅黑" charset="0"/>
              <a:cs typeface="微软雅黑" charset="0"/>
            </a:endParaRPr>
          </a:p>
          <a:p>
            <a:pPr algn="ctr">
              <a:lnSpc>
                <a:spcPct val="150000"/>
              </a:lnSpc>
            </a:pPr>
            <a:r>
              <a:rPr lang="zh-CN" altLang="en-US" sz="1200" dirty="0">
                <a:solidFill>
                  <a:schemeClr val="tx1"/>
                </a:solidFill>
                <a:latin typeface="微软雅黑" charset="0"/>
                <a:ea typeface="微软雅黑" charset="0"/>
                <a:cs typeface="微软雅黑" charset="0"/>
              </a:rPr>
              <a:t>“以技能训练和行为强化”为核心的传统模式</a:t>
            </a:r>
            <a:endParaRPr lang="zh-CN" altLang="en-US" sz="1200" dirty="0">
              <a:solidFill>
                <a:schemeClr val="tx1"/>
              </a:solidFill>
              <a:latin typeface="微软雅黑" charset="0"/>
              <a:ea typeface="微软雅黑" charset="0"/>
              <a:cs typeface="微软雅黑" charset="0"/>
            </a:endParaRPr>
          </a:p>
        </p:txBody>
      </p:sp>
      <p:sp>
        <p:nvSpPr>
          <p:cNvPr id="17" name="矩形 16"/>
          <p:cNvSpPr/>
          <p:nvPr/>
        </p:nvSpPr>
        <p:spPr>
          <a:xfrm>
            <a:off x="8258753" y="5057277"/>
            <a:ext cx="2951783"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微软雅黑" charset="0"/>
                <a:ea typeface="微软雅黑" charset="0"/>
                <a:cs typeface="微软雅黑" charset="0"/>
              </a:rPr>
              <a:t>专家每周连麦</a:t>
            </a:r>
            <a:endParaRPr lang="en-US" altLang="zh-CN" sz="1200" dirty="0">
              <a:solidFill>
                <a:schemeClr val="tx1"/>
              </a:solidFill>
              <a:latin typeface="微软雅黑" charset="0"/>
              <a:ea typeface="微软雅黑" charset="0"/>
              <a:cs typeface="微软雅黑" charset="0"/>
            </a:endParaRPr>
          </a:p>
          <a:p>
            <a:pPr algn="ctr"/>
            <a:r>
              <a:rPr lang="zh-CN" altLang="en-US" sz="1200" dirty="0">
                <a:solidFill>
                  <a:schemeClr val="tx1"/>
                </a:solidFill>
                <a:latin typeface="微软雅黑" charset="0"/>
                <a:ea typeface="微软雅黑" charset="0"/>
                <a:cs typeface="微软雅黑" charset="0"/>
              </a:rPr>
              <a:t>直播答疑</a:t>
            </a:r>
            <a:endParaRPr lang="zh-CN" altLang="en-US" sz="1200" dirty="0">
              <a:solidFill>
                <a:schemeClr val="tx1"/>
              </a:solidFill>
              <a:latin typeface="微软雅黑" charset="0"/>
              <a:ea typeface="微软雅黑" charset="0"/>
              <a:cs typeface="微软雅黑" charset="0"/>
            </a:endParaRPr>
          </a:p>
        </p:txBody>
      </p:sp>
      <p:grpSp>
        <p:nvGrpSpPr>
          <p:cNvPr id="35" name="组合 34"/>
          <p:cNvGrpSpPr/>
          <p:nvPr/>
        </p:nvGrpSpPr>
        <p:grpSpPr>
          <a:xfrm>
            <a:off x="2249823" y="4198472"/>
            <a:ext cx="2952000" cy="800100"/>
            <a:chOff x="3962" y="6587"/>
            <a:chExt cx="2680" cy="1260"/>
          </a:xfrm>
        </p:grpSpPr>
        <p:sp>
          <p:nvSpPr>
            <p:cNvPr id="11" name="矩形 10"/>
            <p:cNvSpPr/>
            <p:nvPr/>
          </p:nvSpPr>
          <p:spPr>
            <a:xfrm>
              <a:off x="3962" y="6587"/>
              <a:ext cx="2680" cy="1260"/>
            </a:xfrm>
            <a:prstGeom prst="rect">
              <a:avLst/>
            </a:prstGeom>
            <a:solidFill>
              <a:schemeClr val="accent1"/>
            </a:solidFill>
            <a:ln w="12700" cap="flat" cmpd="sng" algn="ctr">
              <a:noFill/>
              <a:prstDash val="solid"/>
              <a:miter lim="800000"/>
            </a:ln>
            <a:effectLst/>
          </p:spPr>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200" b="1" kern="0" dirty="0">
                <a:solidFill>
                  <a:prstClr val="white"/>
                </a:solidFill>
                <a:latin typeface="微软雅黑" charset="0"/>
                <a:ea typeface="微软雅黑" charset="0"/>
                <a:cs typeface="14" charset="0"/>
                <a:sym typeface="+mn-ea"/>
              </a:endParaRPr>
            </a:p>
          </p:txBody>
        </p:sp>
        <p:sp>
          <p:nvSpPr>
            <p:cNvPr id="19" name="文本框 54"/>
            <p:cNvSpPr/>
            <p:nvPr/>
          </p:nvSpPr>
          <p:spPr>
            <a:xfrm>
              <a:off x="4100" y="6790"/>
              <a:ext cx="2403" cy="82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200" dirty="0">
                  <a:solidFill>
                    <a:schemeClr val="bg1"/>
                  </a:solidFill>
                  <a:latin typeface="微软雅黑" charset="0"/>
                  <a:ea typeface="微软雅黑" charset="0"/>
                  <a:cs typeface="Heiti SC Light" panose="02000000000000000000" charset="-122"/>
                </a:rPr>
                <a:t>以入学为目的</a:t>
              </a:r>
              <a:endParaRPr lang="zh-CN" altLang="en-US" sz="1200" dirty="0">
                <a:solidFill>
                  <a:schemeClr val="bg1"/>
                </a:solidFill>
                <a:latin typeface="微软雅黑" charset="0"/>
                <a:ea typeface="微软雅黑" charset="0"/>
                <a:cs typeface="Heiti SC Light" panose="02000000000000000000" charset="-122"/>
              </a:endParaRPr>
            </a:p>
            <a:p>
              <a:pPr algn="ctr">
                <a:buClr>
                  <a:srgbClr val="2D97C8"/>
                </a:buClr>
              </a:pPr>
              <a:r>
                <a:rPr lang="zh-CN" altLang="en-US" sz="1200" dirty="0">
                  <a:solidFill>
                    <a:schemeClr val="bg1"/>
                  </a:solidFill>
                  <a:latin typeface="微软雅黑" charset="0"/>
                  <a:ea typeface="微软雅黑" charset="0"/>
                  <a:cs typeface="Heiti SC Light" panose="02000000000000000000" charset="-122"/>
                </a:rPr>
                <a:t>康复理念和干预模式</a:t>
              </a:r>
              <a:endParaRPr lang="zh-CN" altLang="en-US" sz="1200" dirty="0">
                <a:solidFill>
                  <a:schemeClr val="bg1"/>
                </a:solidFill>
                <a:latin typeface="微软雅黑" charset="0"/>
                <a:ea typeface="微软雅黑" charset="0"/>
                <a:cs typeface="Heiti SC Light" panose="02000000000000000000" charset="-122"/>
              </a:endParaRPr>
            </a:p>
          </p:txBody>
        </p:sp>
      </p:grpSp>
      <p:grpSp>
        <p:nvGrpSpPr>
          <p:cNvPr id="33" name="组合 32"/>
          <p:cNvGrpSpPr/>
          <p:nvPr/>
        </p:nvGrpSpPr>
        <p:grpSpPr>
          <a:xfrm>
            <a:off x="5254288" y="4198472"/>
            <a:ext cx="2952000" cy="800100"/>
            <a:chOff x="7097" y="6565"/>
            <a:chExt cx="2680" cy="1260"/>
          </a:xfrm>
        </p:grpSpPr>
        <p:sp>
          <p:nvSpPr>
            <p:cNvPr id="16" name="矩形 15"/>
            <p:cNvSpPr/>
            <p:nvPr/>
          </p:nvSpPr>
          <p:spPr>
            <a:xfrm>
              <a:off x="7097" y="6565"/>
              <a:ext cx="2680" cy="1260"/>
            </a:xfrm>
            <a:prstGeom prst="rect">
              <a:avLst/>
            </a:prstGeom>
            <a:solidFill>
              <a:schemeClr val="accent1"/>
            </a:solidFill>
            <a:ln w="12700" cap="flat" cmpd="sng" algn="ctr">
              <a:noFill/>
              <a:prstDash val="solid"/>
              <a:miter lim="800000"/>
            </a:ln>
            <a:effectLst/>
          </p:spPr>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200" b="1" kern="0" dirty="0">
                <a:solidFill>
                  <a:prstClr val="white"/>
                </a:solidFill>
                <a:latin typeface="微软雅黑" charset="0"/>
                <a:ea typeface="微软雅黑" charset="0"/>
                <a:cs typeface="14" charset="0"/>
                <a:sym typeface="+mn-ea"/>
              </a:endParaRPr>
            </a:p>
          </p:txBody>
        </p:sp>
        <p:sp>
          <p:nvSpPr>
            <p:cNvPr id="20" name="文本框 55"/>
            <p:cNvSpPr/>
            <p:nvPr/>
          </p:nvSpPr>
          <p:spPr>
            <a:xfrm>
              <a:off x="7408" y="6798"/>
              <a:ext cx="2059" cy="82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200" dirty="0">
                  <a:solidFill>
                    <a:schemeClr val="bg1"/>
                  </a:solidFill>
                  <a:latin typeface="微软雅黑" charset="0"/>
                  <a:ea typeface="微软雅黑" charset="0"/>
                  <a:cs typeface="Heiti SC Light" panose="02000000000000000000" charset="-122"/>
                </a:rPr>
                <a:t>强大</a:t>
              </a:r>
              <a:endParaRPr lang="zh-CN" altLang="en-US" sz="1200" dirty="0">
                <a:solidFill>
                  <a:schemeClr val="bg1"/>
                </a:solidFill>
                <a:latin typeface="微软雅黑" charset="0"/>
                <a:ea typeface="微软雅黑" charset="0"/>
                <a:cs typeface="Heiti SC Light" panose="02000000000000000000" charset="-122"/>
              </a:endParaRPr>
            </a:p>
            <a:p>
              <a:pPr algn="ctr">
                <a:buClr>
                  <a:srgbClr val="2D97C8"/>
                </a:buClr>
              </a:pPr>
              <a:r>
                <a:rPr lang="zh-CN" altLang="en-US" sz="1200" dirty="0">
                  <a:solidFill>
                    <a:schemeClr val="bg1"/>
                  </a:solidFill>
                  <a:latin typeface="微软雅黑" charset="0"/>
                  <a:ea typeface="微软雅黑" charset="0"/>
                  <a:cs typeface="Heiti SC Light" panose="02000000000000000000" charset="-122"/>
                </a:rPr>
                <a:t>专家团队支持</a:t>
              </a:r>
              <a:endParaRPr lang="zh-CN" altLang="en-US" sz="1200" dirty="0">
                <a:solidFill>
                  <a:schemeClr val="bg1"/>
                </a:solidFill>
                <a:latin typeface="微软雅黑" charset="0"/>
                <a:ea typeface="微软雅黑" charset="0"/>
                <a:cs typeface="Heiti SC Light" panose="02000000000000000000" charset="-122"/>
              </a:endParaRPr>
            </a:p>
          </p:txBody>
        </p:sp>
      </p:grpSp>
      <p:grpSp>
        <p:nvGrpSpPr>
          <p:cNvPr id="32" name="组合 31"/>
          <p:cNvGrpSpPr/>
          <p:nvPr/>
        </p:nvGrpSpPr>
        <p:grpSpPr>
          <a:xfrm>
            <a:off x="8258753" y="4198472"/>
            <a:ext cx="2952000" cy="793115"/>
            <a:chOff x="12219" y="6595"/>
            <a:chExt cx="3710" cy="1249"/>
          </a:xfrm>
        </p:grpSpPr>
        <p:sp>
          <p:nvSpPr>
            <p:cNvPr id="31" name="矩形 30"/>
            <p:cNvSpPr/>
            <p:nvPr/>
          </p:nvSpPr>
          <p:spPr>
            <a:xfrm>
              <a:off x="12219" y="6595"/>
              <a:ext cx="3710" cy="1249"/>
            </a:xfrm>
            <a:prstGeom prst="rect">
              <a:avLst/>
            </a:prstGeom>
            <a:solidFill>
              <a:schemeClr val="accent1"/>
            </a:solidFill>
            <a:ln w="12700" cap="flat" cmpd="sng" algn="ctr">
              <a:noFill/>
              <a:prstDash val="solid"/>
              <a:miter lim="800000"/>
            </a:ln>
            <a:effectLst/>
          </p:spPr>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200" b="1" kern="0" dirty="0">
                <a:solidFill>
                  <a:prstClr val="white"/>
                </a:solidFill>
                <a:latin typeface="微软雅黑" charset="0"/>
                <a:ea typeface="微软雅黑" charset="0"/>
                <a:cs typeface="14" charset="0"/>
                <a:sym typeface="+mn-ea"/>
              </a:endParaRPr>
            </a:p>
          </p:txBody>
        </p:sp>
        <p:sp>
          <p:nvSpPr>
            <p:cNvPr id="21" name="文本框 56"/>
            <p:cNvSpPr/>
            <p:nvPr/>
          </p:nvSpPr>
          <p:spPr>
            <a:xfrm>
              <a:off x="12509" y="6822"/>
              <a:ext cx="3131" cy="82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2D97C8"/>
                </a:buClr>
              </a:pPr>
              <a:r>
                <a:rPr lang="zh-CN" altLang="en-US" sz="1200" dirty="0">
                  <a:solidFill>
                    <a:schemeClr val="bg1"/>
                  </a:solidFill>
                  <a:latin typeface="微软雅黑" charset="0"/>
                  <a:ea typeface="微软雅黑" charset="0"/>
                  <a:cs typeface="Heiti SC Light" panose="02000000000000000000" charset="-122"/>
                </a:rPr>
                <a:t>以家庭为中心的</a:t>
              </a:r>
              <a:endParaRPr lang="zh-CN" altLang="en-US" sz="1200" dirty="0">
                <a:solidFill>
                  <a:schemeClr val="bg1"/>
                </a:solidFill>
                <a:latin typeface="微软雅黑" charset="0"/>
                <a:ea typeface="微软雅黑" charset="0"/>
                <a:cs typeface="Heiti SC Light" panose="02000000000000000000" charset="-122"/>
              </a:endParaRPr>
            </a:p>
            <a:p>
              <a:pPr algn="ctr">
                <a:buClr>
                  <a:srgbClr val="2D97C8"/>
                </a:buClr>
              </a:pPr>
              <a:r>
                <a:rPr lang="en-US" altLang="zh-CN" sz="1200" dirty="0">
                  <a:solidFill>
                    <a:schemeClr val="bg1"/>
                  </a:solidFill>
                  <a:latin typeface="微软雅黑" charset="0"/>
                  <a:ea typeface="微软雅黑" charset="0"/>
                  <a:cs typeface="Heiti SC Light" panose="02000000000000000000" charset="-122"/>
                </a:rPr>
                <a:t>TLS</a:t>
              </a:r>
              <a:r>
                <a:rPr lang="zh-CN" altLang="en-US" sz="1200" dirty="0">
                  <a:solidFill>
                    <a:schemeClr val="bg1"/>
                  </a:solidFill>
                  <a:latin typeface="微软雅黑" charset="0"/>
                  <a:ea typeface="微软雅黑" charset="0"/>
                  <a:cs typeface="Heiti SC Light" panose="02000000000000000000" charset="-122"/>
                </a:rPr>
                <a:t>新康复体系</a:t>
              </a:r>
              <a:endParaRPr lang="zh-CN" altLang="en-US" sz="1200" dirty="0">
                <a:solidFill>
                  <a:schemeClr val="bg1"/>
                </a:solidFill>
                <a:latin typeface="微软雅黑" charset="0"/>
                <a:ea typeface="微软雅黑" charset="0"/>
                <a:cs typeface="Heiti SC Light" panose="02000000000000000000" charset="-122"/>
              </a:endParaRPr>
            </a:p>
          </p:txBody>
        </p:sp>
      </p:grpSp>
      <p:sp>
        <p:nvSpPr>
          <p:cNvPr id="27" name="矩形 26"/>
          <p:cNvSpPr/>
          <p:nvPr/>
        </p:nvSpPr>
        <p:spPr>
          <a:xfrm>
            <a:off x="2249531" y="5063681"/>
            <a:ext cx="2952292"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微软雅黑" charset="0"/>
                <a:ea typeface="微软雅黑" charset="0"/>
              </a:rPr>
              <a:t>以</a:t>
            </a:r>
            <a:r>
              <a:rPr lang="en-US" altLang="zh-CN" sz="1200" dirty="0">
                <a:solidFill>
                  <a:schemeClr val="tx1"/>
                </a:solidFill>
                <a:latin typeface="微软雅黑" charset="0"/>
                <a:ea typeface="微软雅黑" charset="0"/>
              </a:rPr>
              <a:t>TLS</a:t>
            </a:r>
            <a:r>
              <a:rPr lang="zh-CN" altLang="en-US" sz="1200" dirty="0">
                <a:solidFill>
                  <a:schemeClr val="tx1"/>
                </a:solidFill>
                <a:latin typeface="微软雅黑" charset="0"/>
                <a:ea typeface="微软雅黑" charset="0"/>
              </a:rPr>
              <a:t>：语言</a:t>
            </a:r>
            <a:r>
              <a:rPr lang="en-US" altLang="zh-CN" sz="1200" dirty="0">
                <a:solidFill>
                  <a:schemeClr val="tx1"/>
                </a:solidFill>
                <a:latin typeface="微软雅黑" charset="0"/>
                <a:ea typeface="微软雅黑" charset="0"/>
              </a:rPr>
              <a:t>·</a:t>
            </a:r>
            <a:r>
              <a:rPr lang="zh-CN" altLang="en-US" sz="1200" dirty="0">
                <a:solidFill>
                  <a:schemeClr val="tx1"/>
                </a:solidFill>
                <a:latin typeface="微软雅黑" charset="0"/>
                <a:ea typeface="微软雅黑" charset="0"/>
              </a:rPr>
              <a:t>学习</a:t>
            </a:r>
            <a:r>
              <a:rPr lang="en-US" altLang="zh-CN" sz="1200" dirty="0">
                <a:solidFill>
                  <a:schemeClr val="tx1"/>
                </a:solidFill>
                <a:latin typeface="微软雅黑" charset="0"/>
                <a:ea typeface="微软雅黑" charset="0"/>
              </a:rPr>
              <a:t>·</a:t>
            </a:r>
            <a:r>
              <a:rPr lang="zh-CN" altLang="en-US" sz="1200" dirty="0">
                <a:solidFill>
                  <a:schemeClr val="tx1"/>
                </a:solidFill>
                <a:latin typeface="微软雅黑" charset="0"/>
                <a:ea typeface="微软雅黑" charset="0"/>
              </a:rPr>
              <a:t>社交模块为核心的线上孤独症新康复体系课程</a:t>
            </a:r>
            <a:endParaRPr lang="en-US" altLang="zh-CN" sz="1200" dirty="0">
              <a:solidFill>
                <a:schemeClr val="tx1"/>
              </a:solidFill>
              <a:latin typeface="微软雅黑" charset="0"/>
              <a:ea typeface="微软雅黑" charset="0"/>
            </a:endParaRPr>
          </a:p>
        </p:txBody>
      </p:sp>
      <p:sp>
        <p:nvSpPr>
          <p:cNvPr id="28" name="矩形 27"/>
          <p:cNvSpPr/>
          <p:nvPr/>
        </p:nvSpPr>
        <p:spPr>
          <a:xfrm>
            <a:off x="5254288" y="5074203"/>
            <a:ext cx="2952000" cy="801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微软雅黑" charset="0"/>
                <a:ea typeface="微软雅黑" charset="0"/>
                <a:cs typeface="微软雅黑" charset="0"/>
              </a:rPr>
              <a:t>线下中心</a:t>
            </a:r>
            <a:endParaRPr lang="en-US" altLang="zh-CN" sz="1200" dirty="0">
              <a:solidFill>
                <a:schemeClr val="tx1"/>
              </a:solidFill>
              <a:latin typeface="微软雅黑" charset="0"/>
              <a:ea typeface="微软雅黑" charset="0"/>
              <a:cs typeface="微软雅黑" charset="0"/>
            </a:endParaRPr>
          </a:p>
          <a:p>
            <a:pPr algn="ctr"/>
            <a:r>
              <a:rPr lang="zh-CN" altLang="en-US" sz="1200" dirty="0">
                <a:solidFill>
                  <a:schemeClr val="tx1"/>
                </a:solidFill>
                <a:latin typeface="微软雅黑" charset="0"/>
                <a:ea typeface="微软雅黑" charset="0"/>
                <a:cs typeface="微软雅黑" charset="0"/>
              </a:rPr>
              <a:t>专业干预</a:t>
            </a:r>
            <a:endParaRPr lang="zh-CN" altLang="en-US" sz="1200" dirty="0">
              <a:solidFill>
                <a:schemeClr val="tx1"/>
              </a:solidFill>
              <a:latin typeface="微软雅黑" charset="0"/>
              <a:ea typeface="微软雅黑" charset="0"/>
              <a:cs typeface="微软雅黑" charset="0"/>
            </a:endParaRPr>
          </a:p>
        </p:txBody>
      </p:sp>
      <p:sp>
        <p:nvSpPr>
          <p:cNvPr id="29" name="矩形 28"/>
          <p:cNvSpPr/>
          <p:nvPr/>
        </p:nvSpPr>
        <p:spPr>
          <a:xfrm>
            <a:off x="6944711" y="3398147"/>
            <a:ext cx="4266042" cy="7448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200" dirty="0">
                <a:solidFill>
                  <a:schemeClr val="tx1"/>
                </a:solidFill>
                <a:latin typeface="微软雅黑" charset="0"/>
                <a:ea typeface="微软雅黑" charset="0"/>
                <a:cs typeface="微软雅黑" charset="0"/>
              </a:rPr>
              <a:t>以家庭为中心打造最佳康复环境 </a:t>
            </a:r>
            <a:endParaRPr lang="zh-CN" altLang="en-US" sz="1200" dirty="0">
              <a:solidFill>
                <a:schemeClr val="tx1"/>
              </a:solidFill>
              <a:latin typeface="微软雅黑" charset="0"/>
              <a:ea typeface="微软雅黑" charset="0"/>
              <a:cs typeface="微软雅黑" charset="0"/>
            </a:endParaRPr>
          </a:p>
        </p:txBody>
      </p:sp>
      <p:sp>
        <p:nvSpPr>
          <p:cNvPr id="23" name="文本框 22"/>
          <p:cNvSpPr/>
          <p:nvPr/>
        </p:nvSpPr>
        <p:spPr>
          <a:xfrm>
            <a:off x="2292140" y="3380940"/>
            <a:ext cx="353943" cy="782963"/>
          </a:xfrm>
          <a:prstGeom prst="rect">
            <a:avLst/>
          </a:prstGeom>
          <a:noFill/>
        </p:spPr>
        <p:txBody>
          <a:bodyPr vert="eaVert" wrap="square">
            <a:spAutoFit/>
          </a:bodyPr>
          <a:lstStyle/>
          <a:p>
            <a:pPr algn="ctr">
              <a:buClr>
                <a:srgbClr val="2D97C8"/>
              </a:buClr>
            </a:pPr>
            <a:r>
              <a:rPr lang="zh-CN" altLang="en-US" sz="1100" b="1" dirty="0">
                <a:latin typeface="微软雅黑" charset="0"/>
                <a:ea typeface="微软雅黑" charset="0"/>
                <a:cs typeface="Heiti SC Light" panose="02000000000000000000" charset="-122"/>
              </a:rPr>
              <a:t>功能利益</a:t>
            </a:r>
            <a:endParaRPr lang="en-US" altLang="zh-CN" sz="1100" b="1" dirty="0">
              <a:latin typeface="微软雅黑" charset="0"/>
              <a:ea typeface="微软雅黑" charset="0"/>
              <a:cs typeface="Heiti SC Light" panose="02000000000000000000" charset="-122"/>
            </a:endParaRPr>
          </a:p>
        </p:txBody>
      </p:sp>
      <p:sp>
        <p:nvSpPr>
          <p:cNvPr id="36" name="文本框 35"/>
          <p:cNvSpPr/>
          <p:nvPr/>
        </p:nvSpPr>
        <p:spPr>
          <a:xfrm>
            <a:off x="7163393" y="3402370"/>
            <a:ext cx="353943" cy="782963"/>
          </a:xfrm>
          <a:prstGeom prst="rect">
            <a:avLst/>
          </a:prstGeom>
          <a:noFill/>
        </p:spPr>
        <p:txBody>
          <a:bodyPr vert="eaVert" wrap="square">
            <a:spAutoFit/>
          </a:bodyPr>
          <a:lstStyle/>
          <a:p>
            <a:pPr algn="ctr">
              <a:buClr>
                <a:srgbClr val="2D97C8"/>
              </a:buClr>
            </a:pPr>
            <a:r>
              <a:rPr lang="zh-CN" altLang="en-US" sz="1100" b="1" dirty="0">
                <a:latin typeface="微软雅黑" charset="0"/>
                <a:ea typeface="微软雅黑" charset="0"/>
                <a:cs typeface="Heiti SC Light" panose="02000000000000000000" charset="-122"/>
              </a:rPr>
              <a:t>情感利益</a:t>
            </a:r>
            <a:endParaRPr lang="en-US" altLang="zh-CN" sz="1100" b="1" dirty="0">
              <a:latin typeface="微软雅黑" charset="0"/>
              <a:ea typeface="微软雅黑" charset="0"/>
              <a:cs typeface="Heiti SC Light" panose="02000000000000000000" charset="-122"/>
            </a:endParaRPr>
          </a:p>
        </p:txBody>
      </p:sp>
      <p:cxnSp>
        <p:nvCxnSpPr>
          <p:cNvPr id="8" name="Straight Connector 8"/>
          <p:cNvCxnSpPr/>
          <p:nvPr/>
        </p:nvCxnSpPr>
        <p:spPr>
          <a:xfrm>
            <a:off x="849331" y="1740125"/>
            <a:ext cx="1365123" cy="0"/>
          </a:xfrm>
          <a:prstGeom prst="line">
            <a:avLst/>
          </a:prstGeom>
          <a:ln w="9525">
            <a:solidFill>
              <a:schemeClr val="accent3"/>
            </a:solidFill>
            <a:prstDash val="dash"/>
          </a:ln>
          <a:effectLst/>
        </p:spPr>
      </p:cxnSp>
      <p:sp>
        <p:nvSpPr>
          <p:cNvPr id="12" name="RbLeanShape Left U-Shape 100"/>
          <p:cNvSpPr/>
          <p:nvPr/>
        </p:nvSpPr>
        <p:spPr>
          <a:xfrm>
            <a:off x="883837" y="1425782"/>
            <a:ext cx="753411"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品牌</a:t>
            </a:r>
            <a:r>
              <a:rPr lang="en-US" altLang="zh-CN" sz="1200" i="1" dirty="0">
                <a:solidFill>
                  <a:srgbClr val="003F56"/>
                </a:solidFill>
                <a:latin typeface="Arial" panose="020B0604020202020204"/>
              </a:rPr>
              <a:t>LOGO</a:t>
            </a:r>
            <a:endParaRPr lang="en-US" sz="1200" i="1" dirty="0">
              <a:solidFill>
                <a:srgbClr val="003F56"/>
              </a:solidFill>
              <a:latin typeface="Arial" panose="020B0604020202020204"/>
            </a:endParaRPr>
          </a:p>
        </p:txBody>
      </p:sp>
      <p:sp>
        <p:nvSpPr>
          <p:cNvPr id="13" name="RbLeanShape Left U-Shape 100"/>
          <p:cNvSpPr/>
          <p:nvPr/>
        </p:nvSpPr>
        <p:spPr>
          <a:xfrm>
            <a:off x="916340" y="2513383"/>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品牌口号</a:t>
            </a:r>
            <a:endParaRPr lang="en-US" sz="1200" i="1" dirty="0">
              <a:solidFill>
                <a:srgbClr val="003F56"/>
              </a:solidFill>
              <a:latin typeface="Arial" panose="020B0604020202020204"/>
            </a:endParaRPr>
          </a:p>
        </p:txBody>
      </p:sp>
      <p:cxnSp>
        <p:nvCxnSpPr>
          <p:cNvPr id="22" name="Straight Connector 28"/>
          <p:cNvCxnSpPr/>
          <p:nvPr/>
        </p:nvCxnSpPr>
        <p:spPr>
          <a:xfrm>
            <a:off x="863529" y="2807597"/>
            <a:ext cx="1365123" cy="0"/>
          </a:xfrm>
          <a:prstGeom prst="line">
            <a:avLst/>
          </a:prstGeom>
          <a:ln w="9525">
            <a:solidFill>
              <a:schemeClr val="accent3"/>
            </a:solidFill>
            <a:prstDash val="dash"/>
          </a:ln>
          <a:effectLst/>
        </p:spPr>
      </p:cxnSp>
      <p:cxnSp>
        <p:nvCxnSpPr>
          <p:cNvPr id="34" name="Straight Connector 64"/>
          <p:cNvCxnSpPr/>
          <p:nvPr/>
        </p:nvCxnSpPr>
        <p:spPr>
          <a:xfrm>
            <a:off x="831746" y="3406512"/>
            <a:ext cx="1365123" cy="0"/>
          </a:xfrm>
          <a:prstGeom prst="line">
            <a:avLst/>
          </a:prstGeom>
          <a:ln w="9525">
            <a:solidFill>
              <a:schemeClr val="accent3"/>
            </a:solidFill>
            <a:prstDash val="dash"/>
          </a:ln>
          <a:effectLst/>
        </p:spPr>
      </p:cxnSp>
      <p:cxnSp>
        <p:nvCxnSpPr>
          <p:cNvPr id="37" name="Straight Connector 65"/>
          <p:cNvCxnSpPr/>
          <p:nvPr/>
        </p:nvCxnSpPr>
        <p:spPr>
          <a:xfrm>
            <a:off x="831746" y="4122941"/>
            <a:ext cx="1365123" cy="0"/>
          </a:xfrm>
          <a:prstGeom prst="line">
            <a:avLst/>
          </a:prstGeom>
          <a:ln w="9525">
            <a:solidFill>
              <a:schemeClr val="accent3"/>
            </a:solidFill>
            <a:prstDash val="dash"/>
          </a:ln>
          <a:effectLst/>
        </p:spPr>
      </p:cxnSp>
      <p:cxnSp>
        <p:nvCxnSpPr>
          <p:cNvPr id="38" name="Straight Connector 67"/>
          <p:cNvCxnSpPr/>
          <p:nvPr/>
        </p:nvCxnSpPr>
        <p:spPr>
          <a:xfrm>
            <a:off x="855826" y="5010911"/>
            <a:ext cx="1365123" cy="0"/>
          </a:xfrm>
          <a:prstGeom prst="line">
            <a:avLst/>
          </a:prstGeom>
          <a:ln w="9525">
            <a:solidFill>
              <a:schemeClr val="accent3"/>
            </a:solidFill>
            <a:prstDash val="dash"/>
          </a:ln>
          <a:effectLst/>
        </p:spPr>
      </p:cxnSp>
      <p:sp>
        <p:nvSpPr>
          <p:cNvPr id="39" name="RbLeanShape Left U-Shape 100"/>
          <p:cNvSpPr/>
          <p:nvPr/>
        </p:nvSpPr>
        <p:spPr>
          <a:xfrm>
            <a:off x="908101" y="3122985"/>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目标人群</a:t>
            </a:r>
            <a:endParaRPr lang="en-US" sz="1200" i="1" dirty="0">
              <a:solidFill>
                <a:srgbClr val="003F56"/>
              </a:solidFill>
              <a:latin typeface="Arial" panose="020B0604020202020204"/>
            </a:endParaRPr>
          </a:p>
        </p:txBody>
      </p:sp>
      <p:sp>
        <p:nvSpPr>
          <p:cNvPr id="40" name="RbLeanShape Left U-Shape 100"/>
          <p:cNvSpPr/>
          <p:nvPr/>
        </p:nvSpPr>
        <p:spPr>
          <a:xfrm>
            <a:off x="908101" y="3835360"/>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利益表达</a:t>
            </a:r>
            <a:endParaRPr lang="en-US" sz="1200" i="1" dirty="0">
              <a:solidFill>
                <a:srgbClr val="003F56"/>
              </a:solidFill>
              <a:latin typeface="Arial" panose="020B0604020202020204"/>
            </a:endParaRPr>
          </a:p>
        </p:txBody>
      </p:sp>
      <p:sp>
        <p:nvSpPr>
          <p:cNvPr id="41" name="RbLeanShape Left U-Shape 100"/>
          <p:cNvSpPr/>
          <p:nvPr/>
        </p:nvSpPr>
        <p:spPr>
          <a:xfrm>
            <a:off x="956961" y="4719057"/>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论据支撑</a:t>
            </a:r>
            <a:endParaRPr lang="zh-CN" altLang="en-US" sz="1200" i="1" dirty="0">
              <a:solidFill>
                <a:srgbClr val="003F56"/>
              </a:solidFill>
              <a:latin typeface="Arial" panose="020B0604020202020204"/>
            </a:endParaRPr>
          </a:p>
        </p:txBody>
      </p:sp>
      <p:sp>
        <p:nvSpPr>
          <p:cNvPr id="45" name="RbLeanShape Left U-Shape 100"/>
          <p:cNvSpPr/>
          <p:nvPr/>
        </p:nvSpPr>
        <p:spPr>
          <a:xfrm>
            <a:off x="10271503" y="6228082"/>
            <a:ext cx="705321" cy="169277"/>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100" b="1" i="1" dirty="0">
                <a:solidFill>
                  <a:srgbClr val="003F56"/>
                </a:solidFill>
                <a:latin typeface="Arial" panose="020B0604020202020204"/>
              </a:rPr>
              <a:t>对标借鉴点</a:t>
            </a:r>
            <a:endParaRPr lang="en-US" sz="1100" b="1" i="1" dirty="0">
              <a:solidFill>
                <a:srgbClr val="003F56"/>
              </a:solidFill>
              <a:latin typeface="Arial" panose="020B0604020202020204"/>
            </a:endParaRPr>
          </a:p>
        </p:txBody>
      </p:sp>
      <p:cxnSp>
        <p:nvCxnSpPr>
          <p:cNvPr id="46" name="Straight Connector 8"/>
          <p:cNvCxnSpPr/>
          <p:nvPr/>
        </p:nvCxnSpPr>
        <p:spPr>
          <a:xfrm>
            <a:off x="863529" y="2294288"/>
            <a:ext cx="1365123" cy="0"/>
          </a:xfrm>
          <a:prstGeom prst="line">
            <a:avLst/>
          </a:prstGeom>
          <a:ln w="9525">
            <a:solidFill>
              <a:schemeClr val="accent3"/>
            </a:solidFill>
            <a:prstDash val="dash"/>
          </a:ln>
          <a:effectLst/>
        </p:spPr>
      </p:cxnSp>
      <p:sp>
        <p:nvSpPr>
          <p:cNvPr id="47" name="RbLeanShape Left U-Shape 100"/>
          <p:cNvSpPr/>
          <p:nvPr/>
        </p:nvSpPr>
        <p:spPr>
          <a:xfrm>
            <a:off x="898035" y="1979945"/>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品牌调性</a:t>
            </a:r>
            <a:endParaRPr lang="en-US" sz="1200" i="1" dirty="0">
              <a:solidFill>
                <a:srgbClr val="003F56"/>
              </a:solidFill>
              <a:latin typeface="Arial" panose="020B0604020202020204"/>
            </a:endParaRPr>
          </a:p>
        </p:txBody>
      </p:sp>
      <p:cxnSp>
        <p:nvCxnSpPr>
          <p:cNvPr id="48" name="Straight Connector 67"/>
          <p:cNvCxnSpPr/>
          <p:nvPr/>
        </p:nvCxnSpPr>
        <p:spPr>
          <a:xfrm>
            <a:off x="849331" y="5857043"/>
            <a:ext cx="1365123" cy="0"/>
          </a:xfrm>
          <a:prstGeom prst="line">
            <a:avLst/>
          </a:prstGeom>
          <a:ln w="9525">
            <a:solidFill>
              <a:schemeClr val="accent3"/>
            </a:solidFill>
            <a:prstDash val="dash"/>
          </a:ln>
          <a:effectLst/>
        </p:spPr>
      </p:cxnSp>
      <p:sp>
        <p:nvSpPr>
          <p:cNvPr id="49" name="RbLeanShape Left U-Shape 100"/>
          <p:cNvSpPr/>
          <p:nvPr/>
        </p:nvSpPr>
        <p:spPr>
          <a:xfrm>
            <a:off x="950466" y="5565189"/>
            <a:ext cx="615553" cy="184666"/>
          </a:xfrm>
          <a:prstGeom prst="rect">
            <a:avLst/>
          </a:prstGeom>
          <a:noFill/>
          <a:ln>
            <a:noFill/>
          </a:ln>
          <a:effectLst/>
        </p:spPr>
        <p:txBody>
          <a:bodyPr vert="horz" wrap="none" lIns="0" tIns="0" rIns="0" bIns="0" anchor="ctr" anchorCtr="0">
            <a:spAutoFit/>
          </a:bodyPr>
          <a:lstStyle/>
          <a:p>
            <a:pPr>
              <a:spcBef>
                <a:spcPct val="0"/>
              </a:spcBef>
              <a:spcAft>
                <a:spcPct val="0"/>
              </a:spcAft>
              <a:buSzPct val="100000"/>
            </a:pPr>
            <a:r>
              <a:rPr lang="zh-CN" altLang="en-US" sz="1200" i="1" dirty="0">
                <a:solidFill>
                  <a:srgbClr val="003F56"/>
                </a:solidFill>
                <a:latin typeface="Arial" panose="020B0604020202020204"/>
              </a:rPr>
              <a:t>产品提供</a:t>
            </a:r>
            <a:endParaRPr lang="en-US" sz="1200" i="1" dirty="0">
              <a:solidFill>
                <a:srgbClr val="003F56"/>
              </a:solidFill>
              <a:latin typeface="Arial" panose="020B0604020202020204"/>
            </a:endParaRPr>
          </a:p>
        </p:txBody>
      </p:sp>
      <p:sp>
        <p:nvSpPr>
          <p:cNvPr id="61" name="星形: 五角 60"/>
          <p:cNvSpPr/>
          <p:nvPr/>
        </p:nvSpPr>
        <p:spPr>
          <a:xfrm>
            <a:off x="1653386" y="1240546"/>
            <a:ext cx="453988" cy="419600"/>
          </a:xfrm>
          <a:prstGeom prst="star5">
            <a:avLst>
              <a:gd name="adj" fmla="val 16262"/>
              <a:gd name="hf" fmla="val 105146"/>
              <a:gd name="vf" fmla="val 110557"/>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3" name="星形: 五角 62"/>
          <p:cNvSpPr/>
          <p:nvPr/>
        </p:nvSpPr>
        <p:spPr>
          <a:xfrm>
            <a:off x="1787581" y="5330255"/>
            <a:ext cx="453988" cy="419600"/>
          </a:xfrm>
          <a:prstGeom prst="star5">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5" name="星形: 五角 64"/>
          <p:cNvSpPr/>
          <p:nvPr/>
        </p:nvSpPr>
        <p:spPr>
          <a:xfrm>
            <a:off x="1653386" y="2337870"/>
            <a:ext cx="453988" cy="419600"/>
          </a:xfrm>
          <a:prstGeom prst="star5">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7" name="星形: 五角 66"/>
          <p:cNvSpPr/>
          <p:nvPr/>
        </p:nvSpPr>
        <p:spPr>
          <a:xfrm>
            <a:off x="9984604" y="6236520"/>
            <a:ext cx="205515" cy="152400"/>
          </a:xfrm>
          <a:prstGeom prst="star5">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3" name="Text Placeholder 4"/>
          <p:cNvSpPr/>
          <p:nvPr/>
        </p:nvSpPr>
        <p:spPr>
          <a:xfrm>
            <a:off x="587375" y="867007"/>
            <a:ext cx="10692422" cy="5736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a:buNone/>
              <a:defRPr sz="1800" kern="1200">
                <a:solidFill>
                  <a:srgbClr val="2D97C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dirty="0">
                <a:latin typeface="微软雅黑" pitchFamily="34" charset="-122"/>
                <a:ea typeface="微软雅黑" pitchFamily="34" charset="-122"/>
              </a:rPr>
              <a:t>专业的孤独症康复服务平台，为孩子和家长提供科学专业的康复咨询服务</a:t>
            </a:r>
            <a:endParaRPr lang="en-US" dirty="0">
              <a:latin typeface="微软雅黑" pitchFamily="34" charset="-122"/>
              <a:ea typeface="微软雅黑" pitchFamily="34" charset="-122"/>
            </a:endParaRPr>
          </a:p>
        </p:txBody>
      </p:sp>
      <p:pic>
        <p:nvPicPr>
          <p:cNvPr id="4" name="图片 3"/>
          <p:cNvPicPr>
            <a:picLocks noChangeAspect="1"/>
          </p:cNvPicPr>
          <p:nvPr/>
        </p:nvPicPr>
        <p:blipFill>
          <a:blip r:embed="rId1"/>
          <a:stretch>
            <a:fillRect/>
          </a:stretch>
        </p:blipFill>
        <p:spPr>
          <a:xfrm>
            <a:off x="6472907" y="1150924"/>
            <a:ext cx="690486" cy="579515"/>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7"/>
          <p:cNvSpPr/>
          <p:nvPr/>
        </p:nvSpPr>
        <p:spPr>
          <a:xfrm rot="5400000" flipH="1" flipV="1">
            <a:off x="4389184" y="3781856"/>
            <a:ext cx="1570971"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39" name="Freeform 11"/>
          <p:cNvSpPr/>
          <p:nvPr/>
        </p:nvSpPr>
        <p:spPr>
          <a:xfrm rot="5400000" flipV="1">
            <a:off x="4431621" y="2254136"/>
            <a:ext cx="1487751" cy="1514057"/>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2" name="标题 1"/>
          <p:cNvSpPr>
            <a:spLocks noGrp="1"/>
          </p:cNvSpPr>
          <p:nvPr>
            <p:ph type="title"/>
          </p:nvPr>
        </p:nvSpPr>
        <p:spPr/>
        <p:txBody>
          <a:bodyPr>
            <a:normAutofit/>
          </a:bodyPr>
          <a:lstStyle/>
          <a:p>
            <a:r>
              <a:rPr lang="en-US" altLang="zh-CN" dirty="0"/>
              <a:t>7. </a:t>
            </a:r>
            <a:r>
              <a:rPr lang="zh-CN" altLang="en-US" dirty="0"/>
              <a:t>星星桥</a:t>
            </a:r>
            <a:r>
              <a:rPr lang="en-US" altLang="zh-CN" dirty="0"/>
              <a:t>· </a:t>
            </a:r>
            <a:r>
              <a:rPr lang="zh-CN" altLang="en-US" dirty="0"/>
              <a:t>优势分析</a:t>
            </a:r>
            <a:endParaRPr lang="zh-CN" altLang="en-US" dirty="0"/>
          </a:p>
        </p:txBody>
      </p:sp>
      <p:sp>
        <p:nvSpPr>
          <p:cNvPr id="3" name="灯片编号占位符 2"/>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panose="02000000000000000000" charset="-122"/>
              </a:rPr>
            </a:fld>
            <a:endParaRPr kumimoji="0" lang="en-US" altLang="en-US" sz="1200" b="1" i="0" u="none" strike="noStrike" kern="1200" cap="none" spc="0" normalizeH="0" baseline="0" noProof="0" dirty="0">
              <a:ln>
                <a:noFill/>
              </a:ln>
              <a:solidFill>
                <a:prstClr val="black">
                  <a:alpha val="70000"/>
                </a:prstClr>
              </a:solidFill>
              <a:effectLst/>
              <a:uLnTx/>
              <a:uFillTx/>
              <a:ea typeface="Heiti SC Light" panose="02000000000000000000" charset="-122"/>
            </a:endParaRPr>
          </a:p>
        </p:txBody>
      </p:sp>
      <p:sp>
        <p:nvSpPr>
          <p:cNvPr id="4" name="文本占位符 3"/>
          <p:cNvSpPr>
            <a:spLocks noGrp="1"/>
          </p:cNvSpPr>
          <p:nvPr>
            <p:ph type="body" sz="quarter" idx="15"/>
          </p:nvPr>
        </p:nvSpPr>
        <p:spPr/>
        <p:txBody>
          <a:bodyPr/>
          <a:lstStyle/>
          <a:p>
            <a:endParaRPr lang="zh-CN" altLang="en-US"/>
          </a:p>
        </p:txBody>
      </p:sp>
      <p:cxnSp>
        <p:nvCxnSpPr>
          <p:cNvPr id="69" name="Straight Connector 24"/>
          <p:cNvCxnSpPr/>
          <p:nvPr/>
        </p:nvCxnSpPr>
        <p:spPr>
          <a:xfrm>
            <a:off x="11558227" y="2117851"/>
            <a:ext cx="0" cy="500617"/>
          </a:xfrm>
          <a:prstGeom prst="line">
            <a:avLst/>
          </a:prstGeom>
          <a:noFill/>
          <a:ln w="38100" cap="flat" cmpd="sng" algn="ctr">
            <a:solidFill>
              <a:schemeClr val="accent1"/>
            </a:solidFill>
            <a:prstDash val="solid"/>
            <a:miter lim="800000"/>
          </a:ln>
          <a:effectLst/>
        </p:spPr>
      </p:cxnSp>
      <p:sp>
        <p:nvSpPr>
          <p:cNvPr id="70" name="TextBox 26"/>
          <p:cNvSpPr/>
          <p:nvPr/>
        </p:nvSpPr>
        <p:spPr>
          <a:xfrm>
            <a:off x="825592" y="2065569"/>
            <a:ext cx="3520894" cy="815608"/>
          </a:xfrm>
          <a:prstGeom prst="rect">
            <a:avLst/>
          </a:prstGeom>
          <a:noFill/>
        </p:spPr>
        <p:txBody>
          <a:bodyPr wrap="square" rtlCol="0">
            <a:spAutoFit/>
          </a:bodyPr>
          <a:lstStyle/>
          <a:p>
            <a:pPr marL="285750" marR="0" lvl="0" indent="-285750" algn="l" defTabSz="685800" rtl="0" eaLnBrk="1" fontAlgn="auto" latinLnBrk="0" hangingPunct="1">
              <a:lnSpc>
                <a:spcPct val="100000"/>
              </a:lnSpc>
              <a:spcBef>
                <a:spcPts val="0"/>
              </a:spcBef>
              <a:spcAft>
                <a:spcPts val="600"/>
              </a:spcAft>
              <a:buClrTx/>
              <a:buSzTx/>
              <a:buFont typeface="Arial" panose="020B0604020202020204"/>
              <a:buChar char="•"/>
              <a:defRPr/>
            </a:pPr>
            <a:r>
              <a:rPr kumimoji="0" lang="zh-CN" altLang="en-US" sz="1400" b="0"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itchFamily="34" charset="-122"/>
                <a:cs typeface="+mn-cs"/>
              </a:rPr>
              <a:t>产品与服务</a:t>
            </a:r>
            <a:r>
              <a:rPr lang="zh-CN" altLang="en-US" sz="1400" dirty="0">
                <a:solidFill>
                  <a:schemeClr val="tx1">
                    <a:lumMod val="65000"/>
                    <a:lumOff val="35000"/>
                  </a:schemeClr>
                </a:solidFill>
                <a:latin typeface="微软雅黑" charset="0"/>
                <a:ea typeface="微软雅黑" charset="0"/>
                <a:cs typeface="微软雅黑" charset="0"/>
              </a:rPr>
              <a:t>致力于</a:t>
            </a:r>
            <a:r>
              <a:rPr lang="en-US" altLang="zh-CN" sz="1400" dirty="0">
                <a:solidFill>
                  <a:schemeClr val="tx1">
                    <a:lumMod val="65000"/>
                    <a:lumOff val="35000"/>
                  </a:schemeClr>
                </a:solidFill>
                <a:latin typeface="微软雅黑" charset="0"/>
                <a:ea typeface="微软雅黑" charset="0"/>
                <a:cs typeface="微软雅黑" charset="0"/>
              </a:rPr>
              <a:t>——</a:t>
            </a:r>
            <a:endParaRPr lang="en-US" altLang="zh-CN" sz="1400" dirty="0">
              <a:solidFill>
                <a:schemeClr val="tx1">
                  <a:lumMod val="65000"/>
                  <a:lumOff val="35000"/>
                </a:schemeClr>
              </a:solidFill>
              <a:latin typeface="微软雅黑" charset="0"/>
              <a:ea typeface="微软雅黑" charset="0"/>
              <a:cs typeface="微软雅黑" charset="0"/>
            </a:endParaRPr>
          </a:p>
          <a:p>
            <a:pPr marR="0" lvl="0" algn="l" defTabSz="685800" rtl="0" eaLnBrk="1" fontAlgn="auto" latinLnBrk="0" hangingPunct="1">
              <a:lnSpc>
                <a:spcPct val="100000"/>
              </a:lnSpc>
              <a:spcBef>
                <a:spcPts val="0"/>
              </a:spcBef>
              <a:spcAft>
                <a:spcPts val="600"/>
              </a:spcAft>
              <a:buClrTx/>
              <a:buSzTx/>
              <a:defRPr/>
            </a:pPr>
            <a:r>
              <a:rPr lang="zh-CN" altLang="en-US" sz="1400" dirty="0">
                <a:solidFill>
                  <a:schemeClr val="tx1">
                    <a:lumMod val="65000"/>
                    <a:lumOff val="35000"/>
                  </a:schemeClr>
                </a:solidFill>
                <a:latin typeface="微软雅黑" charset="0"/>
                <a:ea typeface="微软雅黑" charset="0"/>
                <a:cs typeface="微软雅黑" charset="0"/>
              </a:rPr>
              <a:t>培养儿童的独立学习能力，并以进入普校为目标，重视对家长的培训</a:t>
            </a:r>
            <a:endParaRPr lang="en-US" altLang="zh-CN" sz="1400" dirty="0">
              <a:solidFill>
                <a:schemeClr val="tx1">
                  <a:lumMod val="65000"/>
                  <a:lumOff val="35000"/>
                </a:schemeClr>
              </a:solidFill>
              <a:latin typeface="微软雅黑" charset="0"/>
              <a:ea typeface="微软雅黑" charset="0"/>
              <a:cs typeface="微软雅黑" charset="0"/>
            </a:endParaRPr>
          </a:p>
        </p:txBody>
      </p:sp>
      <p:cxnSp>
        <p:nvCxnSpPr>
          <p:cNvPr id="71" name="Straight Connector 27"/>
          <p:cNvCxnSpPr/>
          <p:nvPr/>
        </p:nvCxnSpPr>
        <p:spPr>
          <a:xfrm>
            <a:off x="639992" y="2117851"/>
            <a:ext cx="0" cy="500617"/>
          </a:xfrm>
          <a:prstGeom prst="line">
            <a:avLst/>
          </a:prstGeom>
          <a:noFill/>
          <a:ln w="38100" cap="flat" cmpd="sng" algn="ctr">
            <a:solidFill>
              <a:schemeClr val="accent1"/>
            </a:solidFill>
            <a:prstDash val="solid"/>
            <a:miter lim="800000"/>
          </a:ln>
          <a:effectLst/>
        </p:spPr>
      </p:cxnSp>
      <p:cxnSp>
        <p:nvCxnSpPr>
          <p:cNvPr id="62" name="Straight Connector 25"/>
          <p:cNvCxnSpPr/>
          <p:nvPr/>
        </p:nvCxnSpPr>
        <p:spPr>
          <a:xfrm>
            <a:off x="11558227" y="3913095"/>
            <a:ext cx="0" cy="500617"/>
          </a:xfrm>
          <a:prstGeom prst="line">
            <a:avLst/>
          </a:prstGeom>
          <a:noFill/>
          <a:ln w="38100" cap="flat" cmpd="sng" algn="ctr">
            <a:solidFill>
              <a:schemeClr val="accent1"/>
            </a:solidFill>
            <a:prstDash val="solid"/>
            <a:miter lim="800000"/>
          </a:ln>
          <a:effectLst/>
        </p:spPr>
      </p:cxnSp>
      <p:sp>
        <p:nvSpPr>
          <p:cNvPr id="13" name="Rectangle 36"/>
          <p:cNvSpPr/>
          <p:nvPr/>
        </p:nvSpPr>
        <p:spPr>
          <a:xfrm>
            <a:off x="587375" y="5784656"/>
            <a:ext cx="10945813" cy="322583"/>
          </a:xfrm>
          <a:prstGeom prst="rect">
            <a:avLst/>
          </a:prstGeom>
          <a:solidFill>
            <a:schemeClr val="accent2"/>
          </a:solidFill>
        </p:spPr>
        <p:txBody>
          <a:bodyPr wrap="square"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endParaRPr>
          </a:p>
        </p:txBody>
      </p:sp>
      <p:sp>
        <p:nvSpPr>
          <p:cNvPr id="15" name="Rectangle 36"/>
          <p:cNvSpPr/>
          <p:nvPr/>
        </p:nvSpPr>
        <p:spPr>
          <a:xfrm>
            <a:off x="659754" y="1486560"/>
            <a:ext cx="10945813" cy="322583"/>
          </a:xfrm>
          <a:prstGeom prst="rect">
            <a:avLst/>
          </a:prstGeom>
          <a:solidFill>
            <a:schemeClr val="accent2"/>
          </a:solidFill>
        </p:spPr>
        <p:txBody>
          <a:bodyPr wrap="square"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endParaRPr>
          </a:p>
        </p:txBody>
      </p:sp>
      <p:sp>
        <p:nvSpPr>
          <p:cNvPr id="17" name="Text Placeholder 4"/>
          <p:cNvSpPr/>
          <p:nvPr/>
        </p:nvSpPr>
        <p:spPr>
          <a:xfrm>
            <a:off x="587375" y="867007"/>
            <a:ext cx="11382952" cy="5736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a:buNone/>
              <a:defRPr sz="1800" kern="1200">
                <a:solidFill>
                  <a:srgbClr val="2D97C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dirty="0">
                <a:latin typeface="微软雅黑" pitchFamily="34" charset="-122"/>
                <a:ea typeface="微软雅黑" pitchFamily="34" charset="-122"/>
              </a:rPr>
              <a:t>用富有强烈寓意的品牌名称，专业的品牌形象和扎实完善的品牌体系帮助更多的孤独症儿童和家庭融入社会。</a:t>
            </a:r>
            <a:endParaRPr lang="en-US" dirty="0">
              <a:latin typeface="微软雅黑" pitchFamily="34" charset="-122"/>
              <a:ea typeface="微软雅黑" pitchFamily="34" charset="-122"/>
            </a:endParaRPr>
          </a:p>
        </p:txBody>
      </p:sp>
      <p:sp>
        <p:nvSpPr>
          <p:cNvPr id="45" name="Oval 17"/>
          <p:cNvSpPr/>
          <p:nvPr/>
        </p:nvSpPr>
        <p:spPr>
          <a:xfrm flipH="1" flipV="1">
            <a:off x="5312676" y="3092217"/>
            <a:ext cx="1344311" cy="1344311"/>
          </a:xfrm>
          <a:prstGeom prst="ellipse">
            <a:avLst/>
          </a:prstGeom>
          <a:solidFill>
            <a:sysClr val="window" lastClr="FFFFFF"/>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prstClr val="white"/>
              </a:solidFill>
              <a:effectLst/>
              <a:uLnTx/>
              <a:uFillTx/>
              <a:latin typeface="Arial" panose="020B0604020202020204"/>
              <a:ea typeface="微软雅黑"/>
              <a:cs typeface="+mn-cs"/>
            </a:endParaRPr>
          </a:p>
        </p:txBody>
      </p:sp>
      <p:sp>
        <p:nvSpPr>
          <p:cNvPr id="23" name="Freeform 14"/>
          <p:cNvSpPr/>
          <p:nvPr/>
        </p:nvSpPr>
        <p:spPr>
          <a:xfrm rot="5400000">
            <a:off x="5979695" y="2258879"/>
            <a:ext cx="1515711"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25" name="TextBox 15"/>
          <p:cNvSpPr/>
          <p:nvPr/>
        </p:nvSpPr>
        <p:spPr>
          <a:xfrm rot="2858132">
            <a:off x="5909042" y="2913685"/>
            <a:ext cx="1481036" cy="573821"/>
          </a:xfrm>
          <a:prstGeom prst="rect">
            <a:avLst/>
          </a:prstGeom>
          <a:noFill/>
        </p:spPr>
        <p:txBody>
          <a:bodyPr wrap="square" rtlCol="0">
            <a:prstTxWarp prst="textArchUp">
              <a:avLst>
                <a:gd name="adj" fmla="val 12128170"/>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品牌形象</a:t>
            </a:r>
            <a:endParaRPr kumimoji="0" lang="zh-CN" altLang="en-US" sz="1400" b="1" i="0" u="none" strike="noStrike" kern="1200" cap="none" spc="30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p:txBody>
      </p:sp>
      <p:sp>
        <p:nvSpPr>
          <p:cNvPr id="27" name="Freeform 9"/>
          <p:cNvSpPr/>
          <p:nvPr/>
        </p:nvSpPr>
        <p:spPr>
          <a:xfrm rot="5400000" flipH="1">
            <a:off x="5986403" y="3819395"/>
            <a:ext cx="1515712"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29" name="Oval 16"/>
          <p:cNvSpPr/>
          <p:nvPr/>
        </p:nvSpPr>
        <p:spPr>
          <a:xfrm flipH="1" flipV="1">
            <a:off x="5062423" y="2832906"/>
            <a:ext cx="1848428" cy="1848428"/>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srgbClr val="000000">
                  <a:lumMod val="75000"/>
                  <a:lumOff val="25000"/>
                </a:srgbClr>
              </a:solidFill>
              <a:effectLst/>
              <a:uLnTx/>
              <a:uFillTx/>
              <a:latin typeface="Arial" panose="020B0604020202020204"/>
              <a:ea typeface="微软雅黑"/>
              <a:cs typeface="+mn-cs"/>
            </a:endParaRPr>
          </a:p>
        </p:txBody>
      </p:sp>
      <p:sp>
        <p:nvSpPr>
          <p:cNvPr id="31" name="Oval 17"/>
          <p:cNvSpPr/>
          <p:nvPr/>
        </p:nvSpPr>
        <p:spPr>
          <a:xfrm flipH="1" flipV="1">
            <a:off x="5312676" y="3092217"/>
            <a:ext cx="1344311" cy="1344311"/>
          </a:xfrm>
          <a:prstGeom prst="ellipse">
            <a:avLst/>
          </a:prstGeom>
          <a:solidFill>
            <a:sysClr val="window" lastClr="FFFFFF"/>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NZ" sz="1800" b="1" i="0" u="none" strike="noStrike" kern="0" cap="none" spc="0" normalizeH="0" baseline="0" noProof="0" dirty="0" err="1">
              <a:ln>
                <a:noFill/>
              </a:ln>
              <a:solidFill>
                <a:prstClr val="white"/>
              </a:solidFill>
              <a:effectLst/>
              <a:uLnTx/>
              <a:uFillTx/>
              <a:latin typeface="Arial" panose="020B0604020202020204"/>
              <a:ea typeface="微软雅黑"/>
              <a:cs typeface="+mn-cs"/>
            </a:endParaRPr>
          </a:p>
        </p:txBody>
      </p:sp>
      <p:sp>
        <p:nvSpPr>
          <p:cNvPr id="33" name="TextBox 18"/>
          <p:cNvSpPr/>
          <p:nvPr/>
        </p:nvSpPr>
        <p:spPr>
          <a:xfrm>
            <a:off x="5415555" y="3527508"/>
            <a:ext cx="1138555" cy="64516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898D8"/>
                </a:solidFill>
                <a:effectLst/>
                <a:uLnTx/>
                <a:uFillTx/>
                <a:latin typeface="Arial" panose="020B0604020202020204"/>
                <a:ea typeface="微软雅黑" pitchFamily="34" charset="-122"/>
                <a:cs typeface="+mn-cs"/>
              </a:rPr>
              <a:t>品牌核心主张</a:t>
            </a:r>
            <a:endParaRPr kumimoji="0" lang="zh-CN" altLang="en-US" b="1" i="0" u="none" strike="noStrike" kern="1200" cap="none" spc="0" normalizeH="0" baseline="0" noProof="0" dirty="0">
              <a:ln>
                <a:noFill/>
              </a:ln>
              <a:solidFill>
                <a:srgbClr val="2898D8"/>
              </a:solidFill>
              <a:effectLst/>
              <a:uLnTx/>
              <a:uFillTx/>
              <a:latin typeface="Arial" panose="020B0604020202020204"/>
              <a:ea typeface="微软雅黑" pitchFamily="34" charset="-122"/>
              <a:cs typeface="+mn-cs"/>
            </a:endParaRPr>
          </a:p>
        </p:txBody>
      </p:sp>
      <p:sp>
        <p:nvSpPr>
          <p:cNvPr id="35" name="TextBox 13"/>
          <p:cNvSpPr/>
          <p:nvPr/>
        </p:nvSpPr>
        <p:spPr>
          <a:xfrm rot="18740480">
            <a:off x="5640162" y="4123743"/>
            <a:ext cx="1985854" cy="558194"/>
          </a:xfrm>
          <a:prstGeom prst="rect">
            <a:avLst/>
          </a:prstGeom>
          <a:noFill/>
        </p:spPr>
        <p:txBody>
          <a:bodyPr wrap="square" rtlCol="0">
            <a:prstTxWarp prst="textArchDown">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传播与沟通</a:t>
            </a:r>
            <a:endParaRPr kumimoji="0" lang="zh-CN" altLang="en-US" sz="1400" b="1" i="0" u="none" strike="noStrike" kern="1200" cap="none" spc="30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p:txBody>
      </p:sp>
      <p:sp>
        <p:nvSpPr>
          <p:cNvPr id="47" name="文本框 46"/>
          <p:cNvSpPr/>
          <p:nvPr/>
        </p:nvSpPr>
        <p:spPr>
          <a:xfrm>
            <a:off x="4528605" y="3405258"/>
            <a:ext cx="1034538" cy="738664"/>
          </a:xfrm>
          <a:prstGeom prst="rect">
            <a:avLst/>
          </a:prstGeom>
          <a:noFill/>
        </p:spPr>
        <p:txBody>
          <a:bodyPr wrap="square" rtlCol="0">
            <a:spAutoFit/>
          </a:bodyPr>
          <a:lstStyle/>
          <a:p>
            <a:pPr>
              <a:buClr>
                <a:srgbClr val="2D97C8"/>
              </a:buClr>
            </a:pPr>
            <a:r>
              <a:rPr lang="zh-CN" altLang="en-US" sz="1400" b="1" spc="300" dirty="0">
                <a:solidFill>
                  <a:srgbClr val="000000">
                    <a:lumMod val="75000"/>
                    <a:lumOff val="25000"/>
                  </a:srgbClr>
                </a:solidFill>
                <a:latin typeface="微软雅黑" pitchFamily="34" charset="-122"/>
                <a:ea typeface="微软雅黑" pitchFamily="34" charset="-122"/>
              </a:rPr>
              <a:t>产品</a:t>
            </a:r>
            <a:endParaRPr lang="en-US" altLang="zh-CN" sz="1400" b="1" spc="300" dirty="0">
              <a:solidFill>
                <a:srgbClr val="000000">
                  <a:lumMod val="75000"/>
                  <a:lumOff val="25000"/>
                </a:srgbClr>
              </a:solidFill>
              <a:latin typeface="微软雅黑" pitchFamily="34" charset="-122"/>
              <a:ea typeface="微软雅黑" pitchFamily="34" charset="-122"/>
            </a:endParaRPr>
          </a:p>
          <a:p>
            <a:pPr>
              <a:buClr>
                <a:srgbClr val="2D97C8"/>
              </a:buClr>
            </a:pPr>
            <a:r>
              <a:rPr lang="zh-CN" altLang="en-US" sz="1400" b="1" spc="300" dirty="0">
                <a:solidFill>
                  <a:srgbClr val="000000">
                    <a:lumMod val="75000"/>
                    <a:lumOff val="25000"/>
                  </a:srgbClr>
                </a:solidFill>
                <a:latin typeface="微软雅黑" pitchFamily="34" charset="-122"/>
                <a:ea typeface="微软雅黑" pitchFamily="34" charset="-122"/>
              </a:rPr>
              <a:t>与</a:t>
            </a:r>
            <a:endParaRPr lang="en-US" altLang="zh-CN" sz="1400" b="1" spc="300" dirty="0">
              <a:solidFill>
                <a:srgbClr val="000000">
                  <a:lumMod val="75000"/>
                  <a:lumOff val="25000"/>
                </a:srgbClr>
              </a:solidFill>
              <a:latin typeface="微软雅黑" pitchFamily="34" charset="-122"/>
              <a:ea typeface="微软雅黑" pitchFamily="34" charset="-122"/>
            </a:endParaRPr>
          </a:p>
          <a:p>
            <a:pPr>
              <a:buClr>
                <a:srgbClr val="2D97C8"/>
              </a:buClr>
            </a:pPr>
            <a:r>
              <a:rPr lang="zh-CN" altLang="en-US" sz="1400" b="1" spc="300" dirty="0">
                <a:solidFill>
                  <a:srgbClr val="000000">
                    <a:lumMod val="75000"/>
                    <a:lumOff val="25000"/>
                  </a:srgbClr>
                </a:solidFill>
                <a:latin typeface="微软雅黑" pitchFamily="34" charset="-122"/>
                <a:ea typeface="微软雅黑" pitchFamily="34" charset="-122"/>
              </a:rPr>
              <a:t>服务</a:t>
            </a:r>
            <a:endParaRPr lang="zh-CN" altLang="en-US" sz="1400" b="1" spc="300" dirty="0">
              <a:solidFill>
                <a:srgbClr val="000000">
                  <a:lumMod val="75000"/>
                  <a:lumOff val="25000"/>
                </a:srgbClr>
              </a:solidFill>
              <a:latin typeface="微软雅黑" pitchFamily="34" charset="-122"/>
              <a:ea typeface="微软雅黑" pitchFamily="34" charset="-122"/>
            </a:endParaRPr>
          </a:p>
        </p:txBody>
      </p:sp>
      <p:pic>
        <p:nvPicPr>
          <p:cNvPr id="5" name="图片 4"/>
          <p:cNvPicPr>
            <a:picLocks noChangeAspect="1"/>
          </p:cNvPicPr>
          <p:nvPr/>
        </p:nvPicPr>
        <p:blipFill>
          <a:blip r:embed="rId1"/>
          <a:stretch>
            <a:fillRect/>
          </a:stretch>
        </p:blipFill>
        <p:spPr>
          <a:xfrm>
            <a:off x="10518043" y="82198"/>
            <a:ext cx="870681" cy="730750"/>
          </a:xfrm>
          <a:prstGeom prst="rect">
            <a:avLst/>
          </a:prstGeom>
        </p:spPr>
      </p:pic>
      <p:sp>
        <p:nvSpPr>
          <p:cNvPr id="6" name="圆角矩形 6"/>
          <p:cNvSpPr/>
          <p:nvPr/>
        </p:nvSpPr>
        <p:spPr>
          <a:xfrm>
            <a:off x="603746" y="3159824"/>
            <a:ext cx="3698873" cy="2219638"/>
          </a:xfrm>
          <a:prstGeom prst="roundRect">
            <a:avLst>
              <a:gd name="adj" fmla="val 9102"/>
            </a:avLst>
          </a:prstGeom>
          <a:solidFill>
            <a:schemeClr val="accent3">
              <a:alpha val="10000"/>
            </a:schemeClr>
          </a:solidFill>
          <a:ln>
            <a:solidFill>
              <a:srgbClr val="2EA9DF"/>
            </a:solidFill>
            <a:prstDash val="sysDot"/>
          </a:ln>
        </p:spPr>
        <p:style>
          <a:lnRef idx="3">
            <a:schemeClr val="lt1"/>
          </a:lnRef>
          <a:fillRef idx="1">
            <a:schemeClr val="accent3"/>
          </a:fillRef>
          <a:effectRef idx="1">
            <a:schemeClr val="accent3"/>
          </a:effectRef>
          <a:fontRef idx="minor">
            <a:schemeClr val="lt1"/>
          </a:fontRef>
        </p:style>
        <p:txBody>
          <a:bodyPr rtlCol="0" anchor="ctr">
            <a:noAutofit/>
          </a:bodyPr>
          <a:lstStyle/>
          <a:p>
            <a:pPr marL="285750" lvl="0" indent="-285750" defTabSz="685800">
              <a:spcAft>
                <a:spcPts val="600"/>
              </a:spcAft>
              <a:buFont typeface="Wingdings" panose="05000000000000000000"/>
              <a:buChar char="ü"/>
              <a:defRPr/>
            </a:pPr>
            <a:r>
              <a:rPr lang="zh-CN" altLang="en-US" sz="1600" b="1" dirty="0">
                <a:solidFill>
                  <a:srgbClr val="6BABD6">
                    <a:lumMod val="50000"/>
                  </a:srgbClr>
                </a:solidFill>
                <a:latin typeface="微软雅黑" charset="0"/>
                <a:ea typeface="微软雅黑" charset="0"/>
                <a:cs typeface="微软雅黑" charset="0"/>
              </a:rPr>
              <a:t>可借鉴之处</a:t>
            </a:r>
            <a:r>
              <a:rPr lang="en-US" altLang="zh-CN" sz="1600" b="1" dirty="0">
                <a:solidFill>
                  <a:srgbClr val="6BABD6">
                    <a:lumMod val="50000"/>
                  </a:srgbClr>
                </a:solidFill>
                <a:latin typeface="微软雅黑" charset="0"/>
                <a:ea typeface="微软雅黑" charset="0"/>
                <a:cs typeface="微软雅黑" charset="0"/>
              </a:rPr>
              <a:t>——</a:t>
            </a:r>
            <a:endParaRPr lang="en-US" altLang="zh-CN" sz="1600" b="1" dirty="0">
              <a:solidFill>
                <a:srgbClr val="6BABD6">
                  <a:lumMod val="50000"/>
                </a:srgbClr>
              </a:solidFill>
              <a:latin typeface="微软雅黑" charset="0"/>
              <a:ea typeface="微软雅黑" charset="0"/>
              <a:cs typeface="微软雅黑" charset="0"/>
            </a:endParaRPr>
          </a:p>
          <a:p>
            <a:pPr lvl="0" defTabSz="685800">
              <a:spcAft>
                <a:spcPts val="600"/>
              </a:spcAft>
              <a:defRPr/>
            </a:pPr>
            <a:r>
              <a:rPr lang="en-US" altLang="zh-CN" sz="1400" dirty="0">
                <a:solidFill>
                  <a:prstClr val="black">
                    <a:lumMod val="65000"/>
                    <a:lumOff val="35000"/>
                  </a:prstClr>
                </a:solidFill>
                <a:latin typeface="微软雅黑" charset="0"/>
                <a:ea typeface="微软雅黑" charset="0"/>
                <a:cs typeface="微软雅黑" charset="0"/>
              </a:rPr>
              <a:t>1</a:t>
            </a:r>
            <a:r>
              <a:rPr lang="zh-CN" altLang="en-US" sz="1400" dirty="0">
                <a:solidFill>
                  <a:prstClr val="black">
                    <a:lumMod val="65000"/>
                    <a:lumOff val="35000"/>
                  </a:prstClr>
                </a:solidFill>
                <a:latin typeface="微软雅黑" charset="0"/>
                <a:ea typeface="微软雅黑" charset="0"/>
                <a:cs typeface="微软雅黑" charset="0"/>
              </a:rPr>
              <a:t>）</a:t>
            </a:r>
            <a:r>
              <a:rPr lang="zh-CN" altLang="en-US" sz="1400" b="1" dirty="0">
                <a:solidFill>
                  <a:prstClr val="black">
                    <a:lumMod val="65000"/>
                    <a:lumOff val="35000"/>
                  </a:prstClr>
                </a:solidFill>
                <a:latin typeface="微软雅黑" charset="0"/>
                <a:ea typeface="微软雅黑" charset="0"/>
                <a:cs typeface="微软雅黑" charset="0"/>
              </a:rPr>
              <a:t>全球领先的康复理念和干预模式</a:t>
            </a:r>
            <a:r>
              <a:rPr lang="zh-CN" altLang="en-US" sz="1400" dirty="0">
                <a:solidFill>
                  <a:prstClr val="black">
                    <a:lumMod val="65000"/>
                    <a:lumOff val="35000"/>
                  </a:prstClr>
                </a:solidFill>
                <a:latin typeface="微软雅黑" charset="0"/>
                <a:ea typeface="微软雅黑" charset="0"/>
                <a:cs typeface="微软雅黑" charset="0"/>
              </a:rPr>
              <a:t>，与自身专业的品牌调性相对应，管理型强</a:t>
            </a:r>
            <a:endParaRPr lang="en-US" altLang="zh-CN" sz="1400" dirty="0">
              <a:solidFill>
                <a:prstClr val="black">
                  <a:lumMod val="65000"/>
                  <a:lumOff val="35000"/>
                </a:prstClr>
              </a:solidFill>
              <a:latin typeface="微软雅黑" charset="0"/>
              <a:ea typeface="微软雅黑" charset="0"/>
              <a:cs typeface="微软雅黑" charset="0"/>
            </a:endParaRPr>
          </a:p>
          <a:p>
            <a:pPr lvl="0" defTabSz="685800">
              <a:spcAft>
                <a:spcPts val="600"/>
              </a:spcAft>
              <a:defRPr/>
            </a:pPr>
            <a:r>
              <a:rPr lang="en-US" altLang="zh-CN" sz="1400" dirty="0">
                <a:solidFill>
                  <a:prstClr val="black">
                    <a:lumMod val="65000"/>
                    <a:lumOff val="35000"/>
                  </a:prstClr>
                </a:solidFill>
                <a:latin typeface="微软雅黑" charset="0"/>
                <a:ea typeface="微软雅黑" charset="0"/>
                <a:cs typeface="微软雅黑" charset="0"/>
              </a:rPr>
              <a:t>2</a:t>
            </a:r>
            <a:r>
              <a:rPr lang="zh-CN" altLang="en-US" sz="1400" dirty="0">
                <a:solidFill>
                  <a:prstClr val="black">
                    <a:lumMod val="65000"/>
                    <a:lumOff val="35000"/>
                  </a:prstClr>
                </a:solidFill>
                <a:latin typeface="微软雅黑" charset="0"/>
                <a:ea typeface="微软雅黑" charset="0"/>
                <a:cs typeface="微软雅黑" charset="0"/>
              </a:rPr>
              <a:t>）</a:t>
            </a:r>
            <a:r>
              <a:rPr lang="zh-CN" altLang="en-US" sz="1400" b="1" dirty="0">
                <a:solidFill>
                  <a:prstClr val="black">
                    <a:lumMod val="65000"/>
                    <a:lumOff val="35000"/>
                  </a:prstClr>
                </a:solidFill>
                <a:latin typeface="微软雅黑" charset="0"/>
                <a:ea typeface="微软雅黑" charset="0"/>
                <a:cs typeface="微软雅黑" charset="0"/>
              </a:rPr>
              <a:t>针对不同年龄阶段、开展不同能力干预的课程体系</a:t>
            </a:r>
            <a:endParaRPr lang="en-US" altLang="zh-CN" sz="1400" b="1" dirty="0">
              <a:solidFill>
                <a:prstClr val="black">
                  <a:lumMod val="65000"/>
                  <a:lumOff val="35000"/>
                </a:prstClr>
              </a:solidFill>
              <a:latin typeface="微软雅黑" charset="0"/>
              <a:ea typeface="微软雅黑" charset="0"/>
              <a:cs typeface="微软雅黑" charset="0"/>
            </a:endParaRPr>
          </a:p>
          <a:p>
            <a:pPr lvl="0" defTabSz="685800">
              <a:spcAft>
                <a:spcPts val="600"/>
              </a:spcAft>
              <a:defRPr/>
            </a:pPr>
            <a:r>
              <a:rPr lang="en-US" altLang="zh-CN" sz="1400" dirty="0">
                <a:solidFill>
                  <a:prstClr val="black">
                    <a:lumMod val="65000"/>
                    <a:lumOff val="35000"/>
                  </a:prstClr>
                </a:solidFill>
                <a:latin typeface="微软雅黑" charset="0"/>
                <a:ea typeface="微软雅黑" charset="0"/>
                <a:cs typeface="微软雅黑" charset="0"/>
              </a:rPr>
              <a:t>3</a:t>
            </a:r>
            <a:r>
              <a:rPr lang="zh-CN" altLang="en-US" sz="1400" dirty="0">
                <a:solidFill>
                  <a:prstClr val="black">
                    <a:lumMod val="65000"/>
                    <a:lumOff val="35000"/>
                  </a:prstClr>
                </a:solidFill>
                <a:latin typeface="微软雅黑" charset="0"/>
                <a:ea typeface="微软雅黑" charset="0"/>
                <a:cs typeface="微软雅黑" charset="0"/>
              </a:rPr>
              <a:t>）</a:t>
            </a:r>
            <a:r>
              <a:rPr lang="zh-CN" altLang="en-US" sz="1400" b="1" dirty="0">
                <a:solidFill>
                  <a:prstClr val="black">
                    <a:lumMod val="65000"/>
                    <a:lumOff val="35000"/>
                  </a:prstClr>
                </a:solidFill>
                <a:latin typeface="微软雅黑" charset="0"/>
                <a:ea typeface="微软雅黑" charset="0"/>
                <a:cs typeface="微软雅黑" charset="0"/>
              </a:rPr>
              <a:t>线上线下深度融合模式</a:t>
            </a:r>
            <a:r>
              <a:rPr lang="zh-CN" altLang="en-US" sz="1400" dirty="0">
                <a:solidFill>
                  <a:prstClr val="black">
                    <a:lumMod val="65000"/>
                    <a:lumOff val="35000"/>
                  </a:prstClr>
                </a:solidFill>
                <a:latin typeface="微软雅黑" charset="0"/>
                <a:ea typeface="微软雅黑" charset="0"/>
                <a:cs typeface="微软雅黑" charset="0"/>
              </a:rPr>
              <a:t>，将线上家长教育和线下实操干预充分融合</a:t>
            </a:r>
            <a:endParaRPr lang="zh-CN" altLang="en-US" sz="1400" dirty="0">
              <a:solidFill>
                <a:prstClr val="black">
                  <a:lumMod val="65000"/>
                  <a:lumOff val="35000"/>
                </a:prstClr>
              </a:solidFill>
              <a:latin typeface="微软雅黑" charset="0"/>
              <a:ea typeface="微软雅黑" charset="0"/>
              <a:cs typeface="微软雅黑" charset="0"/>
            </a:endParaRPr>
          </a:p>
        </p:txBody>
      </p:sp>
      <p:sp>
        <p:nvSpPr>
          <p:cNvPr id="7" name="圆角矩形 6"/>
          <p:cNvSpPr/>
          <p:nvPr/>
        </p:nvSpPr>
        <p:spPr>
          <a:xfrm>
            <a:off x="7616309" y="3137913"/>
            <a:ext cx="3698873" cy="2185109"/>
          </a:xfrm>
          <a:prstGeom prst="roundRect">
            <a:avLst>
              <a:gd name="adj" fmla="val 9102"/>
            </a:avLst>
          </a:prstGeom>
          <a:solidFill>
            <a:schemeClr val="accent3">
              <a:alpha val="10000"/>
            </a:schemeClr>
          </a:solidFill>
          <a:ln>
            <a:solidFill>
              <a:srgbClr val="2EA9DF"/>
            </a:solidFill>
            <a:prstDash val="sysDot"/>
          </a:ln>
        </p:spPr>
        <p:style>
          <a:lnRef idx="3">
            <a:schemeClr val="lt1"/>
          </a:lnRef>
          <a:fillRef idx="1">
            <a:schemeClr val="accent3"/>
          </a:fillRef>
          <a:effectRef idx="1">
            <a:schemeClr val="accent3"/>
          </a:effectRef>
          <a:fontRef idx="minor">
            <a:schemeClr val="lt1"/>
          </a:fontRef>
        </p:style>
        <p:txBody>
          <a:bodyPr rtlCol="0" anchor="ctr">
            <a:noAutofit/>
          </a:bodyPr>
          <a:lstStyle/>
          <a:p>
            <a:pPr marL="285750" lvl="0" indent="-285750" defTabSz="685800">
              <a:spcAft>
                <a:spcPts val="600"/>
              </a:spcAft>
              <a:buFont typeface="Wingdings" panose="05000000000000000000"/>
              <a:buChar char="ü"/>
              <a:defRPr/>
            </a:pPr>
            <a:r>
              <a:rPr lang="zh-CN" altLang="en-US" sz="1600" b="1" dirty="0">
                <a:solidFill>
                  <a:srgbClr val="6BABD6">
                    <a:lumMod val="50000"/>
                  </a:srgbClr>
                </a:solidFill>
                <a:latin typeface="微软雅黑" charset="0"/>
                <a:ea typeface="微软雅黑" charset="0"/>
                <a:cs typeface="微软雅黑" charset="0"/>
              </a:rPr>
              <a:t>可借鉴之处</a:t>
            </a:r>
            <a:r>
              <a:rPr lang="en-US" altLang="zh-CN" sz="1600" b="1" dirty="0">
                <a:solidFill>
                  <a:srgbClr val="6BABD6">
                    <a:lumMod val="50000"/>
                  </a:srgbClr>
                </a:solidFill>
                <a:latin typeface="微软雅黑" charset="0"/>
                <a:ea typeface="微软雅黑" charset="0"/>
                <a:cs typeface="微软雅黑" charset="0"/>
              </a:rPr>
              <a:t>——</a:t>
            </a:r>
            <a:endParaRPr lang="en-US" altLang="zh-CN" sz="1600" b="1" dirty="0">
              <a:solidFill>
                <a:srgbClr val="6BABD6">
                  <a:lumMod val="50000"/>
                </a:srgb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1</a:t>
            </a:r>
            <a:r>
              <a:rPr lang="zh-CN" altLang="en-US" sz="1400" b="1" dirty="0">
                <a:solidFill>
                  <a:prstClr val="black">
                    <a:lumMod val="65000"/>
                    <a:lumOff val="35000"/>
                  </a:prstClr>
                </a:solidFill>
                <a:latin typeface="微软雅黑" charset="0"/>
                <a:ea typeface="微软雅黑" charset="0"/>
                <a:cs typeface="微软雅黑" charset="0"/>
              </a:rPr>
              <a:t>）</a:t>
            </a:r>
            <a:r>
              <a:rPr lang="en-US" altLang="zh-CN" sz="1400" b="1" dirty="0">
                <a:solidFill>
                  <a:prstClr val="black">
                    <a:lumMod val="65000"/>
                    <a:lumOff val="35000"/>
                  </a:prstClr>
                </a:solidFill>
                <a:latin typeface="微软雅黑" charset="0"/>
                <a:ea typeface="微软雅黑" charset="0"/>
                <a:cs typeface="微软雅黑" charset="0"/>
              </a:rPr>
              <a:t>Slogan</a:t>
            </a:r>
            <a:r>
              <a:rPr lang="zh-CN" altLang="en-US" sz="1400" b="1" dirty="0">
                <a:solidFill>
                  <a:prstClr val="black">
                    <a:lumMod val="65000"/>
                    <a:lumOff val="35000"/>
                  </a:prstClr>
                </a:solidFill>
                <a:latin typeface="微软雅黑" charset="0"/>
                <a:ea typeface="微软雅黑" charset="0"/>
                <a:cs typeface="微软雅黑" charset="0"/>
              </a:rPr>
              <a:t>：</a:t>
            </a:r>
            <a:r>
              <a:rPr lang="zh-CN" altLang="en-US" sz="1400" dirty="0">
                <a:solidFill>
                  <a:prstClr val="black">
                    <a:lumMod val="65000"/>
                    <a:lumOff val="35000"/>
                  </a:prstClr>
                </a:solidFill>
                <a:latin typeface="微软雅黑" charset="0"/>
                <a:ea typeface="微软雅黑" charset="0"/>
                <a:cs typeface="微软雅黑" charset="0"/>
              </a:rPr>
              <a:t>“桥”的意象有帮助的含义“用心关爱，星桥相连”强调了康复机构的属性，同时与</a:t>
            </a:r>
            <a:r>
              <a:rPr lang="en-US" altLang="zh-CN" sz="1400" dirty="0">
                <a:solidFill>
                  <a:prstClr val="black">
                    <a:lumMod val="65000"/>
                    <a:lumOff val="35000"/>
                  </a:prstClr>
                </a:solidFill>
                <a:latin typeface="微软雅黑" charset="0"/>
                <a:ea typeface="微软雅黑" charset="0"/>
                <a:cs typeface="微软雅黑" charset="0"/>
              </a:rPr>
              <a:t>Logo</a:t>
            </a:r>
            <a:r>
              <a:rPr lang="zh-CN" altLang="en-US" sz="1400" dirty="0">
                <a:solidFill>
                  <a:prstClr val="black">
                    <a:lumMod val="65000"/>
                    <a:lumOff val="35000"/>
                  </a:prstClr>
                </a:solidFill>
                <a:latin typeface="微软雅黑" charset="0"/>
                <a:ea typeface="微软雅黑" charset="0"/>
                <a:cs typeface="微软雅黑" charset="0"/>
              </a:rPr>
              <a:t>和品牌名称完美契合</a:t>
            </a:r>
            <a:endParaRPr lang="en-US" altLang="zh-CN" sz="1400" dirty="0">
              <a:solidFill>
                <a:prstClr val="black">
                  <a:lumMod val="65000"/>
                  <a:lumOff val="35000"/>
                </a:prstClr>
              </a:solidFill>
              <a:latin typeface="微软雅黑" charset="0"/>
              <a:ea typeface="微软雅黑" charset="0"/>
              <a:cs typeface="微软雅黑" charset="0"/>
            </a:endParaRPr>
          </a:p>
          <a:p>
            <a:pPr lvl="0" defTabSz="685800">
              <a:spcAft>
                <a:spcPts val="600"/>
              </a:spcAft>
              <a:defRPr/>
            </a:pPr>
            <a:r>
              <a:rPr lang="en-US" altLang="zh-CN" sz="1400" b="1" dirty="0">
                <a:solidFill>
                  <a:prstClr val="black">
                    <a:lumMod val="65000"/>
                    <a:lumOff val="35000"/>
                  </a:prstClr>
                </a:solidFill>
                <a:latin typeface="微软雅黑" charset="0"/>
                <a:ea typeface="微软雅黑" charset="0"/>
                <a:cs typeface="微软雅黑" charset="0"/>
              </a:rPr>
              <a:t>2</a:t>
            </a:r>
            <a:r>
              <a:rPr lang="zh-CN" altLang="en-US" sz="1400" b="1" dirty="0">
                <a:solidFill>
                  <a:prstClr val="black">
                    <a:lumMod val="65000"/>
                    <a:lumOff val="35000"/>
                  </a:prstClr>
                </a:solidFill>
                <a:latin typeface="微软雅黑" charset="0"/>
                <a:ea typeface="微软雅黑" charset="0"/>
                <a:cs typeface="微软雅黑" charset="0"/>
              </a:rPr>
              <a:t>）多样的传播内容：</a:t>
            </a:r>
            <a:r>
              <a:rPr lang="zh-CN" altLang="en-US" sz="1400" dirty="0">
                <a:solidFill>
                  <a:prstClr val="black">
                    <a:lumMod val="65000"/>
                    <a:lumOff val="35000"/>
                  </a:prstClr>
                </a:solidFill>
                <a:latin typeface="微软雅黑" charset="0"/>
                <a:ea typeface="微软雅黑" charset="0"/>
                <a:cs typeface="微软雅黑" charset="0"/>
              </a:rPr>
              <a:t>线上课程讲座 </a:t>
            </a:r>
            <a:r>
              <a:rPr lang="en-US" altLang="zh-CN" sz="1400" dirty="0">
                <a:solidFill>
                  <a:prstClr val="black">
                    <a:lumMod val="65000"/>
                    <a:lumOff val="35000"/>
                  </a:prstClr>
                </a:solidFill>
                <a:latin typeface="微软雅黑" charset="0"/>
                <a:ea typeface="微软雅黑" charset="0"/>
                <a:cs typeface="微软雅黑" charset="0"/>
              </a:rPr>
              <a:t>+ </a:t>
            </a:r>
            <a:r>
              <a:rPr lang="zh-CN" altLang="en-US" sz="1400" dirty="0">
                <a:solidFill>
                  <a:prstClr val="black">
                    <a:lumMod val="65000"/>
                    <a:lumOff val="35000"/>
                  </a:prstClr>
                </a:solidFill>
                <a:latin typeface="微软雅黑" charset="0"/>
                <a:ea typeface="微软雅黑" charset="0"/>
                <a:cs typeface="微软雅黑" charset="0"/>
              </a:rPr>
              <a:t>孤独症行业咨询</a:t>
            </a:r>
            <a:r>
              <a:rPr lang="en-US" altLang="zh-CN" sz="1400" dirty="0">
                <a:solidFill>
                  <a:prstClr val="black">
                    <a:lumMod val="65000"/>
                    <a:lumOff val="35000"/>
                  </a:prstClr>
                </a:solidFill>
                <a:latin typeface="微软雅黑" charset="0"/>
                <a:ea typeface="微软雅黑" charset="0"/>
                <a:cs typeface="微软雅黑" charset="0"/>
              </a:rPr>
              <a:t>-</a:t>
            </a:r>
            <a:r>
              <a:rPr lang="zh-CN" altLang="en-US" sz="1400" dirty="0">
                <a:solidFill>
                  <a:prstClr val="black">
                    <a:lumMod val="65000"/>
                    <a:lumOff val="35000"/>
                  </a:prstClr>
                </a:solidFill>
                <a:latin typeface="微软雅黑" charset="0"/>
                <a:ea typeface="微软雅黑" charset="0"/>
                <a:cs typeface="微软雅黑" charset="0"/>
              </a:rPr>
              <a:t>专业度；孤独症家庭故事</a:t>
            </a:r>
            <a:r>
              <a:rPr lang="en-US" altLang="zh-CN" sz="1400" dirty="0">
                <a:solidFill>
                  <a:prstClr val="black">
                    <a:lumMod val="65000"/>
                    <a:lumOff val="35000"/>
                  </a:prstClr>
                </a:solidFill>
                <a:latin typeface="微软雅黑" charset="0"/>
                <a:ea typeface="微软雅黑" charset="0"/>
                <a:cs typeface="微软雅黑" charset="0"/>
              </a:rPr>
              <a:t>-</a:t>
            </a:r>
            <a:r>
              <a:rPr lang="zh-CN" altLang="en-US" sz="1400" dirty="0">
                <a:solidFill>
                  <a:prstClr val="black">
                    <a:lumMod val="65000"/>
                    <a:lumOff val="35000"/>
                  </a:prstClr>
                </a:solidFill>
                <a:latin typeface="微软雅黑" charset="0"/>
                <a:ea typeface="微软雅黑" charset="0"/>
                <a:cs typeface="微软雅黑" charset="0"/>
              </a:rPr>
              <a:t>陪伴感、情感共鸣；课堂介绍和实录</a:t>
            </a:r>
            <a:r>
              <a:rPr lang="en-US" altLang="zh-CN" sz="1400" dirty="0">
                <a:solidFill>
                  <a:prstClr val="black">
                    <a:lumMod val="65000"/>
                    <a:lumOff val="35000"/>
                  </a:prstClr>
                </a:solidFill>
                <a:latin typeface="微软雅黑" charset="0"/>
                <a:ea typeface="微软雅黑" charset="0"/>
                <a:cs typeface="微软雅黑" charset="0"/>
              </a:rPr>
              <a:t>-</a:t>
            </a:r>
            <a:r>
              <a:rPr lang="zh-CN" altLang="en-US" sz="1400" dirty="0">
                <a:solidFill>
                  <a:prstClr val="black">
                    <a:lumMod val="65000"/>
                    <a:lumOff val="35000"/>
                  </a:prstClr>
                </a:solidFill>
                <a:latin typeface="微软雅黑" charset="0"/>
                <a:ea typeface="微软雅黑" charset="0"/>
                <a:cs typeface="微软雅黑" charset="0"/>
              </a:rPr>
              <a:t>直接宣传</a:t>
            </a:r>
            <a:endParaRPr lang="zh-CN" altLang="en-US" sz="1400" dirty="0">
              <a:solidFill>
                <a:prstClr val="black">
                  <a:lumMod val="65000"/>
                  <a:lumOff val="35000"/>
                </a:prstClr>
              </a:solidFill>
              <a:latin typeface="微软雅黑" charset="0"/>
              <a:ea typeface="微软雅黑" charset="0"/>
              <a:cs typeface="微软雅黑" charset="0"/>
            </a:endParaRPr>
          </a:p>
        </p:txBody>
      </p:sp>
      <p:sp>
        <p:nvSpPr>
          <p:cNvPr id="8" name="TextBox 26"/>
          <p:cNvSpPr/>
          <p:nvPr/>
        </p:nvSpPr>
        <p:spPr>
          <a:xfrm>
            <a:off x="7616309" y="2113140"/>
            <a:ext cx="3520894" cy="600164"/>
          </a:xfrm>
          <a:prstGeom prst="rect">
            <a:avLst/>
          </a:prstGeom>
          <a:noFill/>
        </p:spPr>
        <p:txBody>
          <a:bodyPr wrap="square" rtlCol="0">
            <a:spAutoFit/>
          </a:bodyPr>
          <a:lstStyle/>
          <a:p>
            <a:pPr marL="285750" marR="0" lvl="0" indent="-285750" algn="l" defTabSz="685800" rtl="0" eaLnBrk="1" fontAlgn="auto" latinLnBrk="0" hangingPunct="1">
              <a:lnSpc>
                <a:spcPct val="100000"/>
              </a:lnSpc>
              <a:spcBef>
                <a:spcPts val="0"/>
              </a:spcBef>
              <a:spcAft>
                <a:spcPts val="600"/>
              </a:spcAft>
              <a:buClrTx/>
              <a:buSzTx/>
              <a:buFont typeface="Arial" panose="020B0604020202020204"/>
              <a:buChar char="•"/>
              <a:defRPr/>
            </a:pPr>
            <a:r>
              <a:rPr lang="zh-CN" altLang="en-US" sz="1400" dirty="0">
                <a:solidFill>
                  <a:schemeClr val="tx1">
                    <a:lumMod val="65000"/>
                    <a:lumOff val="35000"/>
                  </a:schemeClr>
                </a:solidFill>
                <a:latin typeface="微软雅黑" charset="0"/>
                <a:ea typeface="微软雅黑" charset="0"/>
                <a:cs typeface="微软雅黑" charset="0"/>
              </a:rPr>
              <a:t>品牌形象与传播</a:t>
            </a:r>
            <a:r>
              <a:rPr lang="en-US" altLang="zh-CN" sz="1400" dirty="0">
                <a:solidFill>
                  <a:schemeClr val="tx1">
                    <a:lumMod val="65000"/>
                    <a:lumOff val="35000"/>
                  </a:schemeClr>
                </a:solidFill>
                <a:latin typeface="微软雅黑" charset="0"/>
                <a:ea typeface="微软雅黑" charset="0"/>
                <a:cs typeface="微软雅黑" charset="0"/>
              </a:rPr>
              <a:t>——</a:t>
            </a:r>
            <a:endParaRPr lang="en-US" altLang="zh-CN" sz="1400" dirty="0">
              <a:solidFill>
                <a:schemeClr val="tx1">
                  <a:lumMod val="65000"/>
                  <a:lumOff val="35000"/>
                </a:schemeClr>
              </a:solidFill>
              <a:latin typeface="微软雅黑" charset="0"/>
              <a:ea typeface="微软雅黑" charset="0"/>
              <a:cs typeface="微软雅黑" charset="0"/>
            </a:endParaRPr>
          </a:p>
          <a:p>
            <a:pPr marR="0" lvl="0" algn="l" defTabSz="685800" rtl="0" eaLnBrk="1" fontAlgn="auto" latinLnBrk="0" hangingPunct="1">
              <a:lnSpc>
                <a:spcPct val="100000"/>
              </a:lnSpc>
              <a:spcBef>
                <a:spcPts val="0"/>
              </a:spcBef>
              <a:spcAft>
                <a:spcPts val="600"/>
              </a:spcAft>
              <a:buClrTx/>
              <a:buSzTx/>
              <a:defRPr/>
            </a:pPr>
            <a:r>
              <a:rPr lang="zh-CN" altLang="en-US" sz="1400" dirty="0">
                <a:solidFill>
                  <a:schemeClr val="tx1">
                    <a:lumMod val="65000"/>
                    <a:lumOff val="35000"/>
                  </a:schemeClr>
                </a:solidFill>
                <a:latin typeface="微软雅黑" charset="0"/>
                <a:ea typeface="微软雅黑" charset="0"/>
                <a:cs typeface="微软雅黑" charset="0"/>
              </a:rPr>
              <a:t>富有寓意的品牌名称和多样化传播内容</a:t>
            </a:r>
            <a:endParaRPr lang="en-US" altLang="zh-CN" sz="1400" dirty="0">
              <a:solidFill>
                <a:schemeClr val="tx1">
                  <a:lumMod val="65000"/>
                  <a:lumOff val="35000"/>
                </a:schemeClr>
              </a:solidFill>
              <a:latin typeface="微软雅黑" charset="0"/>
              <a:ea typeface="微软雅黑" charset="0"/>
              <a:cs typeface="微软雅黑"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t>项目范围</a:t>
            </a:r>
          </a:p>
        </p:txBody>
      </p:sp>
      <p:sp>
        <p:nvSpPr>
          <p:cNvPr id="16" name="灯片编号占位符 15"/>
          <p:cNvSpPr>
            <a:spLocks noGrp="1"/>
          </p:cNvSpPr>
          <p:nvPr userDrawn="1">
            <p:ph type="sldNum" sz="quarter" idx="14"/>
          </p:nvPr>
        </p:nvSpPr>
        <p:spPr bwMode="auto">
          <a:prstGeom prst="rect">
            <a:avLst/>
          </a:prstGeom>
        </p:spPr>
        <p:txBody>
          <a:bodyPr/>
          <a:lstStyle/>
          <a:p>
            <a:fld id="{820F7C60-570F-815B-4058-8D05BFBF04CB}" type="slidenum">
              <a:rPr lang="en-US"/>
            </a:fld>
            <a:endParaRPr lang="en-US"/>
          </a:p>
        </p:txBody>
      </p:sp>
      <p:sp>
        <p:nvSpPr>
          <p:cNvPr id="46" name="Pentagon 45"/>
          <p:cNvSpPr/>
          <p:nvPr/>
        </p:nvSpPr>
        <p:spPr bwMode="auto">
          <a:xfrm>
            <a:off x="628393" y="881439"/>
            <a:ext cx="3982615" cy="415188"/>
          </a:xfrm>
          <a:prstGeom prst="homePlate">
            <a:avLst>
              <a:gd name="adj" fmla="val 50000"/>
            </a:avLst>
          </a:prstGeom>
          <a:solidFill>
            <a:srgbClr val="4DA8EE">
              <a:alpha val="100000"/>
            </a:srgbClr>
          </a:solidFill>
          <a:ln w="12699" cap="flat" cmpd="sng" algn="ctr">
            <a:noFill/>
            <a:prstDash val="solid"/>
            <a:miter lim="800000"/>
          </a:ln>
        </p:spPr>
        <p:txBody>
          <a:bodyPr rtlCol="0" anchor="ctr"/>
          <a:lstStyle/>
          <a:p>
            <a:pPr marL="0" marR="0" indent="0" algn="ctr"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zh-CN" sz="1400" b="1" i="0" u="none" strike="noStrike" cap="none" spc="0">
                <a:ln>
                  <a:noFill/>
                </a:ln>
                <a:solidFill>
                  <a:srgbClr val="FFFFFF"/>
                </a:solidFill>
                <a:latin typeface="微软雅黑"/>
                <a:ea typeface="微软雅黑"/>
              </a:rPr>
              <a:t>第一部分：</a:t>
            </a:r>
            <a:r>
              <a:rPr lang="zh-CN" sz="1400" b="1">
                <a:solidFill>
                  <a:srgbClr val="FFFFFF"/>
                </a:solidFill>
                <a:latin typeface="微软雅黑"/>
                <a:ea typeface="微软雅黑"/>
                <a:cs typeface="Arial" panose="020B0604020202020204"/>
              </a:rPr>
              <a:t>新品牌发现</a:t>
            </a:r>
            <a:endParaRPr lang="en-GB" sz="1400" b="1">
              <a:solidFill>
                <a:srgbClr val="FFFFFF"/>
              </a:solidFill>
              <a:latin typeface="微软雅黑"/>
              <a:ea typeface="微软雅黑"/>
              <a:cs typeface="Arial" panose="020B0604020202020204"/>
            </a:endParaRPr>
          </a:p>
        </p:txBody>
      </p:sp>
      <p:sp>
        <p:nvSpPr>
          <p:cNvPr id="47" name="Chevron 46"/>
          <p:cNvSpPr/>
          <p:nvPr/>
        </p:nvSpPr>
        <p:spPr bwMode="auto">
          <a:xfrm>
            <a:off x="4500277" y="881439"/>
            <a:ext cx="4042408" cy="415188"/>
          </a:xfrm>
          <a:prstGeom prst="chevron">
            <a:avLst>
              <a:gd name="adj" fmla="val 50000"/>
            </a:avLst>
          </a:prstGeom>
          <a:solidFill>
            <a:srgbClr val="2898D8">
              <a:alpha val="100000"/>
            </a:srgbClr>
          </a:solidFill>
          <a:ln w="12699" cap="flat" cmpd="sng" algn="ctr">
            <a:noFill/>
            <a:prstDash val="solid"/>
            <a:miter lim="800000"/>
          </a:ln>
        </p:spPr>
        <p:txBody>
          <a:bodyPr rtlCol="0" anchor="ctr"/>
          <a:lstStyle/>
          <a:p>
            <a:pPr marL="0" marR="0" lvl="0" indent="0" algn="ctr" defTabSz="914400" rtl="0">
              <a:lnSpc>
                <a:spcPct val="100000"/>
              </a:lnSpc>
              <a:spcBef>
                <a:spcPts val="0"/>
              </a:spcBef>
              <a:spcAft>
                <a:spcPts val="0"/>
              </a:spcAft>
              <a:buClrTx/>
              <a:buSzTx/>
              <a:buFontTx/>
              <a:buNone/>
              <a:defRPr lang="zh-CN" sz="1800" b="0" i="0" u="none" strike="noStrike" cap="none" spc="0">
                <a:solidFill>
                  <a:srgbClr val="1E1E1E"/>
                </a:solidFill>
                <a:latin typeface="Arial" panose="020B0604020202020204"/>
                <a:ea typeface="宋体"/>
                <a:cs typeface="Arial" panose="020B0604020202020204"/>
              </a:defRPr>
            </a:pPr>
            <a:r>
              <a:rPr lang="zh-CN" sz="1400" b="1" i="0" u="none" strike="noStrike" cap="none" spc="0">
                <a:ln>
                  <a:noFill/>
                </a:ln>
                <a:solidFill>
                  <a:srgbClr val="FFFFFF"/>
                </a:solidFill>
                <a:latin typeface="微软雅黑"/>
                <a:ea typeface="微软雅黑"/>
              </a:rPr>
              <a:t>第二部分：</a:t>
            </a:r>
            <a:r>
              <a:rPr lang="zh-CN" sz="1400" b="1">
                <a:solidFill>
                  <a:srgbClr val="FFFFFF"/>
                </a:solidFill>
                <a:latin typeface="微软雅黑"/>
                <a:ea typeface="微软雅黑"/>
                <a:cs typeface="Arial" panose="020B0604020202020204"/>
              </a:rPr>
              <a:t>新品牌定位共创</a:t>
            </a:r>
            <a:endParaRPr lang="en-US" sz="1400" b="1" i="0" u="none" strike="noStrike" cap="none" spc="0">
              <a:ln>
                <a:noFill/>
              </a:ln>
              <a:solidFill>
                <a:srgbClr val="FFFFFF"/>
              </a:solidFill>
              <a:latin typeface="微软雅黑"/>
              <a:ea typeface="微软雅黑"/>
            </a:endParaRPr>
          </a:p>
        </p:txBody>
      </p:sp>
      <p:sp>
        <p:nvSpPr>
          <p:cNvPr id="48" name="Chevron 47"/>
          <p:cNvSpPr/>
          <p:nvPr/>
        </p:nvSpPr>
        <p:spPr bwMode="auto">
          <a:xfrm>
            <a:off x="8417076" y="881439"/>
            <a:ext cx="3547552" cy="415188"/>
          </a:xfrm>
          <a:prstGeom prst="chevron">
            <a:avLst>
              <a:gd name="adj" fmla="val 50000"/>
            </a:avLst>
          </a:prstGeom>
          <a:solidFill>
            <a:srgbClr val="2D97C8">
              <a:alpha val="100000"/>
            </a:srgbClr>
          </a:solidFill>
          <a:ln w="12699" cap="flat" cmpd="sng" algn="ctr">
            <a:noFill/>
            <a:prstDash val="solid"/>
            <a:miter lim="800000"/>
          </a:ln>
        </p:spPr>
        <p:txBody>
          <a:bodyPr rtlCol="0" anchor="ctr"/>
          <a:lstStyle/>
          <a:p>
            <a:pPr marL="0" marR="0" indent="0" algn="ctr"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zh-CN" sz="1400" b="1" i="0" u="none" strike="noStrike" cap="none" spc="0">
                <a:ln>
                  <a:noFill/>
                </a:ln>
                <a:solidFill>
                  <a:srgbClr val="FFFFFF"/>
                </a:solidFill>
                <a:latin typeface="微软雅黑"/>
                <a:ea typeface="微软雅黑"/>
              </a:rPr>
              <a:t>第三部分</a:t>
            </a:r>
            <a:r>
              <a:rPr lang="zh-CN" sz="1400" b="1">
                <a:solidFill>
                  <a:srgbClr val="FFFFFF"/>
                </a:solidFill>
                <a:latin typeface="微软雅黑"/>
                <a:ea typeface="微软雅黑"/>
              </a:rPr>
              <a:t>：</a:t>
            </a:r>
            <a:r>
              <a:rPr lang="zh-CN" sz="1400" b="1">
                <a:solidFill>
                  <a:srgbClr val="FFFFFF"/>
                </a:solidFill>
                <a:latin typeface="微软雅黑"/>
                <a:ea typeface="微软雅黑"/>
                <a:cs typeface="Arial" panose="020B0604020202020204"/>
              </a:rPr>
              <a:t>新商标逻辑点</a:t>
            </a:r>
            <a:endParaRPr lang="en-US" sz="1400" b="1">
              <a:solidFill>
                <a:srgbClr val="FFFFFF"/>
              </a:solidFill>
              <a:latin typeface="微软雅黑"/>
              <a:ea typeface="微软雅黑"/>
              <a:cs typeface="Arial" panose="020B0604020202020204"/>
            </a:endParaRPr>
          </a:p>
        </p:txBody>
      </p:sp>
      <p:sp>
        <p:nvSpPr>
          <p:cNvPr id="49" name="Rectangle 48"/>
          <p:cNvSpPr/>
          <p:nvPr/>
        </p:nvSpPr>
        <p:spPr bwMode="auto">
          <a:xfrm>
            <a:off x="628392" y="1358253"/>
            <a:ext cx="3775033" cy="3888432"/>
          </a:xfrm>
          <a:prstGeom prst="rect">
            <a:avLst/>
          </a:prstGeom>
          <a:noFill/>
          <a:ln w="6350" cap="flat" cmpd="sng" algn="ctr">
            <a:solidFill>
              <a:srgbClr val="4DA8EE">
                <a:alpha val="100000"/>
              </a:srgbClr>
            </a:solidFill>
            <a:prstDash val="solid"/>
            <a:miter lim="800000"/>
          </a:ln>
        </p:spPr>
        <p:txBody>
          <a:bodyPr rtlCol="0" anchor="t"/>
          <a:lstStyle/>
          <a:p>
            <a:pPr marL="285750" marR="0" lvl="0" indent="-285750" algn="l" defTabSz="914400" rtl="0">
              <a:lnSpc>
                <a:spcPct val="100000"/>
              </a:lnSpc>
              <a:spcBef>
                <a:spcPts val="0"/>
              </a:spcBef>
              <a:spcAft>
                <a:spcPts val="600"/>
              </a:spcAft>
              <a:buClrTx/>
              <a:buSzTx/>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400" b="1">
                <a:latin typeface="微软雅黑"/>
                <a:ea typeface="微软雅黑"/>
              </a:rPr>
              <a:t>羽之爱品牌升级方向假设</a:t>
            </a:r>
            <a:endParaRPr lang="en-US" sz="1400" b="1">
              <a:latin typeface="微软雅黑"/>
              <a:ea typeface="微软雅黑"/>
            </a:endParaRPr>
          </a:p>
          <a:p>
            <a:pPr lvl="1" algn="l" defTabSz="914400" rtl="0">
              <a:lnSpc>
                <a:spcPct val="100000"/>
              </a:lnSpc>
              <a:spcBef>
                <a:spcPts val="0"/>
              </a:spcBef>
              <a:spcAft>
                <a:spcPts val="600"/>
              </a:spcAft>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通过品牌内部相关方访谈，明确品牌未来发展愿景、产品规划、核心能力及目标受众</a:t>
            </a:r>
            <a:endParaRPr lang="en-US" sz="1400">
              <a:latin typeface="微软雅黑"/>
              <a:ea typeface="微软雅黑"/>
            </a:endParaRPr>
          </a:p>
          <a:p>
            <a:pPr lvl="1" algn="l" defTabSz="914400" rtl="0">
              <a:lnSpc>
                <a:spcPct val="100000"/>
              </a:lnSpc>
              <a:spcBef>
                <a:spcPts val="0"/>
              </a:spcBef>
              <a:spcAft>
                <a:spcPts val="600"/>
              </a:spcAft>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通过一对一深访（家长、学校、教练等）及案头调研，了解目标受众对于羽之爱现有品牌认知、利益诉求、识别品牌核心资产及触达渠道，做定性分析</a:t>
            </a:r>
            <a:endParaRPr lang="en-US" sz="1400">
              <a:latin typeface="微软雅黑"/>
              <a:ea typeface="微软雅黑"/>
            </a:endParaRPr>
          </a:p>
          <a:p>
            <a:pPr lvl="1" algn="l" defTabSz="914400" rtl="0">
              <a:lnSpc>
                <a:spcPct val="100000"/>
              </a:lnSpc>
              <a:spcBef>
                <a:spcPts val="0"/>
              </a:spcBef>
              <a:spcAft>
                <a:spcPts val="600"/>
              </a:spcAft>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对标分析行业内部优秀机构的品牌定位及传播案例，总结对羽之爱市场区隔度建立的启发</a:t>
            </a:r>
            <a:endParaRPr lang="en-US" sz="1400">
              <a:latin typeface="微软雅黑"/>
              <a:ea typeface="微软雅黑"/>
            </a:endParaRPr>
          </a:p>
          <a:p>
            <a:pPr lvl="1" algn="l" defTabSz="914400" rtl="0">
              <a:lnSpc>
                <a:spcPct val="100000"/>
              </a:lnSpc>
              <a:spcBef>
                <a:spcPts val="0"/>
              </a:spcBef>
              <a:spcAft>
                <a:spcPts val="600"/>
              </a:spcAft>
              <a:defRPr lang="zh-CN" sz="1800" b="0" i="0" u="none" strike="noStrike" cap="none" spc="0">
                <a:solidFill>
                  <a:srgbClr val="1E1E1E"/>
                </a:solidFill>
                <a:latin typeface="Arial" panose="020B0604020202020204"/>
                <a:ea typeface="宋体"/>
                <a:cs typeface="Arial" panose="020B0604020202020204"/>
              </a:defRPr>
            </a:pPr>
            <a:r>
              <a:rPr lang="en-US" sz="1400">
                <a:solidFill>
                  <a:schemeClr val="bg1">
                    <a:lumMod val="65000"/>
                  </a:schemeClr>
                </a:solidFill>
                <a:highlight>
                  <a:srgbClr val="808080"/>
                </a:highlight>
                <a:latin typeface="微软雅黑"/>
                <a:ea typeface="微软雅黑"/>
              </a:rPr>
              <a:t>【新增】根据羽之爱提供的前期问卷结果做分析；设计新问卷，对以上分解结果做验证，获得相关结论的定量反馈</a:t>
            </a:r>
            <a:endParaRPr lang="en-US" sz="1400">
              <a:solidFill>
                <a:schemeClr val="bg1">
                  <a:lumMod val="65000"/>
                </a:schemeClr>
              </a:solidFill>
              <a:highlight>
                <a:srgbClr val="808080"/>
              </a:highlight>
              <a:latin typeface="微软雅黑"/>
              <a:ea typeface="微软雅黑"/>
            </a:endParaRPr>
          </a:p>
          <a:p>
            <a:pPr lvl="1" algn="l"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提出</a:t>
            </a:r>
            <a:r>
              <a:rPr lang="en-US" sz="1400">
                <a:latin typeface="微软雅黑"/>
                <a:ea typeface="微软雅黑"/>
              </a:rPr>
              <a:t>2~3</a:t>
            </a:r>
            <a:r>
              <a:rPr lang="zh-CN" sz="1400">
                <a:latin typeface="微软雅黑"/>
                <a:ea typeface="微软雅黑"/>
              </a:rPr>
              <a:t>个新品牌定位假设方向</a:t>
            </a:r>
            <a:endParaRPr lang="en-US" sz="1400">
              <a:latin typeface="微软雅黑"/>
              <a:ea typeface="微软雅黑"/>
            </a:endParaRPr>
          </a:p>
        </p:txBody>
      </p:sp>
      <p:sp>
        <p:nvSpPr>
          <p:cNvPr id="52" name="TextBox 51"/>
          <p:cNvSpPr/>
          <p:nvPr/>
        </p:nvSpPr>
        <p:spPr bwMode="auto">
          <a:xfrm>
            <a:off x="99185" y="5401529"/>
            <a:ext cx="551420" cy="731520"/>
          </a:xfrm>
          <a:prstGeom prst="rect">
            <a:avLst/>
          </a:prstGeom>
          <a:noFill/>
        </p:spPr>
        <p:txBody>
          <a:bodyPr wrap="square" rtlCol="0">
            <a:spAutoFit/>
          </a:bodyPr>
          <a:lstStyle/>
          <a:p>
            <a:pPr marL="0" marR="0" indent="0" algn="l" defTabSz="914400" rtl="0">
              <a:lnSpc>
                <a:spcPct val="15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zh-CN" sz="1400" b="1" u="sng">
                <a:solidFill>
                  <a:srgbClr val="000000"/>
                </a:solidFill>
                <a:latin typeface="微软雅黑"/>
                <a:ea typeface="微软雅黑"/>
              </a:rPr>
              <a:t>交付内容</a:t>
            </a:r>
            <a:endParaRPr lang="en-US" sz="1400" b="1" u="sng">
              <a:solidFill>
                <a:srgbClr val="000000"/>
              </a:solidFill>
              <a:latin typeface="微软雅黑"/>
              <a:ea typeface="微软雅黑"/>
            </a:endParaRPr>
          </a:p>
        </p:txBody>
      </p:sp>
      <p:sp>
        <p:nvSpPr>
          <p:cNvPr id="12" name="Rectangle 48"/>
          <p:cNvSpPr/>
          <p:nvPr/>
        </p:nvSpPr>
        <p:spPr bwMode="auto">
          <a:xfrm>
            <a:off x="4466993" y="1358253"/>
            <a:ext cx="3887543" cy="3888432"/>
          </a:xfrm>
          <a:prstGeom prst="rect">
            <a:avLst/>
          </a:prstGeom>
          <a:noFill/>
          <a:ln w="6350" cap="flat" cmpd="sng" algn="ctr">
            <a:solidFill>
              <a:srgbClr val="4DA8EE">
                <a:alpha val="100000"/>
              </a:srgbClr>
            </a:solidFill>
            <a:prstDash val="solid"/>
            <a:miter lim="800000"/>
          </a:ln>
        </p:spPr>
        <p:txBody>
          <a:bodyPr rtlCol="0" anchor="t"/>
          <a:lstStyle/>
          <a:p>
            <a:pPr marL="285750" marR="0" indent="-285750" algn="l" defTabSz="914400" rtl="0">
              <a:lnSpc>
                <a:spcPct val="100000"/>
              </a:lnSpc>
              <a:spcBef>
                <a:spcPts val="0"/>
              </a:spcBef>
              <a:spcAft>
                <a:spcPts val="60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400" b="1">
                <a:latin typeface="微软雅黑"/>
                <a:ea typeface="微软雅黑"/>
              </a:rPr>
              <a:t>工作坊共创品牌定位</a:t>
            </a:r>
            <a:endParaRPr lang="en-US" sz="1400" b="1">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通过工作坊形式，基于前期分析，与羽之爱团队共同探讨品牌升级方向（从</a:t>
            </a:r>
            <a:r>
              <a:rPr lang="en-US" sz="1400">
                <a:latin typeface="微软雅黑"/>
                <a:ea typeface="微软雅黑"/>
              </a:rPr>
              <a:t>2-3</a:t>
            </a:r>
            <a:r>
              <a:rPr lang="zh-CN" sz="1400">
                <a:latin typeface="微软雅黑"/>
                <a:ea typeface="微软雅黑"/>
              </a:rPr>
              <a:t>个方向中选择）</a:t>
            </a:r>
            <a:endParaRPr lang="en-US" sz="1400">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明确“我是谁”&amp;“我能带给你什么”</a:t>
            </a:r>
            <a:endParaRPr lang="en-US" sz="1400">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endParaRPr lang="en-US" sz="1400">
              <a:latin typeface="微软雅黑"/>
              <a:ea typeface="微软雅黑"/>
            </a:endParaRPr>
          </a:p>
          <a:p>
            <a:pPr marL="285750" marR="0" indent="-285750" algn="l" defTabSz="914400" rtl="0">
              <a:lnSpc>
                <a:spcPct val="100000"/>
              </a:lnSpc>
              <a:spcBef>
                <a:spcPts val="0"/>
              </a:spcBef>
              <a:spcAft>
                <a:spcPts val="60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400" b="1">
                <a:solidFill>
                  <a:srgbClr val="C00000"/>
                </a:solidFill>
                <a:latin typeface="微软雅黑"/>
                <a:ea typeface="微软雅黑"/>
              </a:rPr>
              <a:t>根据品牌定位与访谈获取的资料进行品牌宣传设计</a:t>
            </a:r>
            <a:endParaRPr lang="en-US" sz="1400" b="1">
              <a:solidFill>
                <a:srgbClr val="C00000"/>
              </a:solidFill>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solidFill>
                  <a:srgbClr val="C00000"/>
                </a:solidFill>
                <a:latin typeface="微软雅黑"/>
                <a:ea typeface="微软雅黑"/>
              </a:rPr>
              <a:t>基于明确的品牌定位方向、品牌调性、目标受众、目标传播平台，和充分的</a:t>
            </a:r>
            <a:r>
              <a:rPr sz="1400">
                <a:solidFill>
                  <a:srgbClr val="C00000"/>
                </a:solidFill>
                <a:latin typeface="微软雅黑"/>
                <a:ea typeface="微软雅黑"/>
                <a:sym typeface="+mn-ea"/>
              </a:rPr>
              <a:t>一手</a:t>
            </a:r>
            <a:r>
              <a:rPr lang="zh-CN" sz="1400">
                <a:solidFill>
                  <a:srgbClr val="C00000"/>
                </a:solidFill>
                <a:latin typeface="微软雅黑"/>
                <a:ea typeface="微软雅黑"/>
              </a:rPr>
              <a:t>访谈资料，设计宣传用品牌图文。（须包含一个筹款传播物料）</a:t>
            </a:r>
            <a:endParaRPr lang="en-US" sz="1400">
              <a:solidFill>
                <a:srgbClr val="C00000"/>
              </a:solidFill>
              <a:latin typeface="微软雅黑"/>
              <a:ea typeface="微软雅黑"/>
            </a:endParaRPr>
          </a:p>
          <a:p>
            <a:pPr marL="79375" marR="0" indent="-177800" algn="l" defTabSz="914400" rtl="0">
              <a:lnSpc>
                <a:spcPct val="100000"/>
              </a:lnSpc>
              <a:spcBef>
                <a:spcPts val="0"/>
              </a:spcBef>
              <a:spcAft>
                <a:spcPts val="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endParaRPr lang="en-US" sz="1400">
              <a:solidFill>
                <a:srgbClr val="C00000"/>
              </a:solidFill>
              <a:latin typeface="微软雅黑"/>
              <a:ea typeface="微软雅黑"/>
            </a:endParaRPr>
          </a:p>
        </p:txBody>
      </p:sp>
      <p:sp>
        <p:nvSpPr>
          <p:cNvPr id="13" name="Rectangle 48"/>
          <p:cNvSpPr/>
          <p:nvPr/>
        </p:nvSpPr>
        <p:spPr bwMode="auto">
          <a:xfrm>
            <a:off x="8417076" y="1358253"/>
            <a:ext cx="3558749" cy="3888432"/>
          </a:xfrm>
          <a:prstGeom prst="rect">
            <a:avLst/>
          </a:prstGeom>
          <a:noFill/>
          <a:ln w="6350" cap="flat" cmpd="sng" algn="ctr">
            <a:solidFill>
              <a:srgbClr val="4DA8EE">
                <a:alpha val="100000"/>
              </a:srgbClr>
            </a:solidFill>
            <a:prstDash val="solid"/>
            <a:miter lim="800000"/>
          </a:ln>
        </p:spPr>
        <p:txBody>
          <a:bodyPr rtlCol="0" anchor="t"/>
          <a:lstStyle/>
          <a:p>
            <a:pPr marL="285750" marR="0" lvl="0" indent="-285750" algn="l" defTabSz="914400" rtl="0">
              <a:lnSpc>
                <a:spcPct val="100000"/>
              </a:lnSpc>
              <a:spcBef>
                <a:spcPts val="0"/>
              </a:spcBef>
              <a:spcAft>
                <a:spcPts val="600"/>
              </a:spcAft>
              <a:buClrTx/>
              <a:buSzTx/>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400" b="1">
                <a:latin typeface="微软雅黑"/>
                <a:ea typeface="微软雅黑"/>
              </a:rPr>
              <a:t>品牌传播战略制定与落地路径</a:t>
            </a:r>
            <a:endParaRPr lang="zh-CN" sz="1400" b="1">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基于品牌定位、目标受众，结合外部启发，设计适用于羽之爱的品牌传播方案</a:t>
            </a:r>
            <a:endParaRPr lang="zh-CN" sz="1400">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制定</a:t>
            </a:r>
            <a:r>
              <a:rPr lang="en-US" sz="1400">
                <a:latin typeface="微软雅黑"/>
                <a:ea typeface="微软雅黑"/>
              </a:rPr>
              <a:t>1-3</a:t>
            </a:r>
            <a:r>
              <a:rPr lang="zh-CN" sz="1400">
                <a:latin typeface="微软雅黑"/>
                <a:ea typeface="微软雅黑"/>
              </a:rPr>
              <a:t>年阶段性品牌传播目标、传播主题与相应的高阶传播策略</a:t>
            </a:r>
            <a:endParaRPr lang="en-US" sz="1400">
              <a:latin typeface="微软雅黑"/>
              <a:ea typeface="微软雅黑"/>
            </a:endParaRPr>
          </a:p>
          <a:p>
            <a:pPr marL="536575" marR="0" lvl="1" indent="-177800" algn="l" defTabSz="914400" rtl="0">
              <a:lnSpc>
                <a:spcPct val="100000"/>
              </a:lnSpc>
              <a:spcBef>
                <a:spcPts val="0"/>
              </a:spcBef>
              <a:spcAft>
                <a:spcPts val="600"/>
              </a:spcAft>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endParaRPr lang="en-US" sz="1400">
              <a:latin typeface="微软雅黑"/>
              <a:ea typeface="微软雅黑"/>
            </a:endParaRPr>
          </a:p>
          <a:p>
            <a:pPr marL="285750" marR="0" indent="-285750" algn="l" defTabSz="914400" rtl="0">
              <a:lnSpc>
                <a:spcPct val="100000"/>
              </a:lnSpc>
              <a:spcBef>
                <a:spcPts val="0"/>
              </a:spcBef>
              <a:spcAft>
                <a:spcPts val="60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400" b="1">
                <a:latin typeface="微软雅黑"/>
                <a:ea typeface="微软雅黑"/>
              </a:rPr>
              <a:t>共创新商标形象*</a:t>
            </a:r>
            <a:endParaRPr lang="en-US" sz="1400" b="1">
              <a:latin typeface="微软雅黑"/>
              <a:ea typeface="微软雅黑"/>
            </a:endParaRPr>
          </a:p>
          <a:p>
            <a:pPr marL="536575" marR="0" lvl="1" indent="-177800" algn="l" defTabSz="914400" rtl="0">
              <a:lnSpc>
                <a:spcPct val="100000"/>
              </a:lnSpc>
              <a:spcBef>
                <a:spcPts val="0"/>
              </a:spcBef>
              <a:spcAft>
                <a:spcPts val="600"/>
              </a:spcAft>
              <a:buClr>
                <a:prstClr val="black">
                  <a:lumMod val="50000"/>
                  <a:lumOff val="50000"/>
                </a:prstClr>
              </a:buClr>
              <a:buFont typeface="Wingdings" panose="05000000000000000000"/>
              <a:buChar char="Ø"/>
              <a:defRPr lang="zh-CN" sz="1800" b="0" i="0" u="none" strike="noStrike" cap="none" spc="0">
                <a:solidFill>
                  <a:srgbClr val="1E1E1E"/>
                </a:solidFill>
                <a:latin typeface="Arial" panose="020B0604020202020204"/>
                <a:ea typeface="宋体"/>
                <a:cs typeface="Arial" panose="020B0604020202020204"/>
              </a:defRPr>
            </a:pPr>
            <a:r>
              <a:rPr lang="zh-CN" sz="1400">
                <a:latin typeface="微软雅黑"/>
                <a:ea typeface="微软雅黑"/>
              </a:rPr>
              <a:t>我们愿意提供支持，与第三方设计师充分沟通品牌新定位，在共创过程中由设计师完成具体的新商标形象设计</a:t>
            </a:r>
            <a:r>
              <a:rPr lang="zh-CN" sz="1400">
                <a:solidFill>
                  <a:srgbClr val="41464B"/>
                </a:solidFill>
                <a:latin typeface="微软雅黑"/>
                <a:ea typeface="微软雅黑"/>
                <a:cs typeface="微软雅黑"/>
              </a:rPr>
              <a:t>（*暂无此安排，后续若时间充裕，另行商议）</a:t>
            </a:r>
            <a:endParaRPr lang="en-US" sz="1400">
              <a:solidFill>
                <a:srgbClr val="FF0000"/>
              </a:solidFill>
              <a:latin typeface="微软雅黑"/>
              <a:ea typeface="微软雅黑"/>
            </a:endParaRPr>
          </a:p>
          <a:p>
            <a:pPr marL="358775" marR="0" lvl="1" indent="0" algn="l"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endParaRPr lang="en-US" sz="1400">
              <a:solidFill>
                <a:srgbClr val="FF0000"/>
              </a:solidFill>
              <a:latin typeface="微软雅黑"/>
              <a:ea typeface="微软雅黑"/>
              <a:cs typeface="Heiti SC Light" panose="02000000000000000000" charset="-122"/>
            </a:endParaRPr>
          </a:p>
        </p:txBody>
      </p:sp>
      <p:sp>
        <p:nvSpPr>
          <p:cNvPr id="14" name="Rectangle 2"/>
          <p:cNvSpPr/>
          <p:nvPr/>
        </p:nvSpPr>
        <p:spPr bwMode="auto">
          <a:xfrm>
            <a:off x="628392" y="5308988"/>
            <a:ext cx="3786792" cy="1072761"/>
          </a:xfrm>
          <a:prstGeom prst="rect">
            <a:avLst/>
          </a:prstGeom>
          <a:solidFill>
            <a:srgbClr val="F2F2F2">
              <a:lumMod val="95000"/>
            </a:srgbClr>
          </a:solidFill>
          <a:ln w="12700" cap="flat" cmpd="sng" algn="ctr">
            <a:noFill/>
            <a:prstDash val="solid"/>
            <a:miter lim="800000"/>
          </a:ln>
        </p:spPr>
        <p:txBody>
          <a:bodyPr rtlCol="0" anchor="t"/>
          <a:lstStyle/>
          <a:p>
            <a:pPr marL="0" marR="0" indent="0" algn="l"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en-US" sz="1200" b="1">
                <a:solidFill>
                  <a:srgbClr val="41464B"/>
                </a:solidFill>
                <a:latin typeface="微软雅黑"/>
                <a:ea typeface="微软雅黑"/>
              </a:rPr>
              <a:t>《</a:t>
            </a:r>
            <a:r>
              <a:rPr lang="zh-CN" sz="1200" b="1">
                <a:solidFill>
                  <a:srgbClr val="41464B"/>
                </a:solidFill>
                <a:latin typeface="微软雅黑"/>
                <a:ea typeface="微软雅黑"/>
              </a:rPr>
              <a:t>羽之爱品牌升级方向假设</a:t>
            </a:r>
            <a:r>
              <a:rPr lang="en-US" sz="1200" b="1">
                <a:solidFill>
                  <a:srgbClr val="41464B"/>
                </a:solidFill>
                <a:latin typeface="微软雅黑"/>
                <a:ea typeface="微软雅黑"/>
              </a:rPr>
              <a:t>》</a:t>
            </a:r>
            <a:endParaRPr>
              <a:solidFill>
                <a:srgbClr val="41464B"/>
              </a:solidFill>
            </a:endParaRPr>
          </a:p>
          <a:p>
            <a:pPr marL="171450" marR="0" lvl="0" indent="-171450" algn="l" defTabSz="914400" rtl="0">
              <a:lnSpc>
                <a:spcPct val="100000"/>
              </a:lnSpc>
              <a:spcBef>
                <a:spcPts val="0"/>
              </a:spcBef>
              <a:spcAft>
                <a:spcPts val="0"/>
              </a:spcAft>
              <a:buClr>
                <a:srgbClr val="898A8B"/>
              </a:buClr>
              <a:buFont typeface="Wingdings" panose="05000000000000000000"/>
              <a:buChar char="ü"/>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羽之爱内部诊断报告*1+3=4</a:t>
            </a:r>
            <a:endParaRPr lang="en-US" sz="1200">
              <a:solidFill>
                <a:srgbClr val="41464B"/>
              </a:solidFill>
              <a:latin typeface="微软雅黑"/>
              <a:ea typeface="微软雅黑"/>
            </a:endParaRPr>
          </a:p>
          <a:p>
            <a:pPr marL="171450" marR="0" lvl="0" indent="-171450" algn="l" defTabSz="914400" rtl="0">
              <a:lnSpc>
                <a:spcPct val="100000"/>
              </a:lnSpc>
              <a:spcBef>
                <a:spcPts val="0"/>
              </a:spcBef>
              <a:spcAft>
                <a:spcPts val="0"/>
              </a:spcAft>
              <a:buClr>
                <a:srgbClr val="898A8B"/>
              </a:buClr>
              <a:buFont typeface="Wingdings" panose="05000000000000000000"/>
              <a:buChar char="ü"/>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受众分析报告*</a:t>
            </a:r>
            <a:r>
              <a:rPr lang="zh-CN" sz="1200" b="0" i="0" u="none" strike="noStrike" cap="none" spc="0">
                <a:solidFill>
                  <a:srgbClr val="41464B"/>
                </a:solidFill>
                <a:latin typeface="微软雅黑"/>
                <a:ea typeface="微软雅黑"/>
                <a:cs typeface="微软雅黑"/>
              </a:rPr>
              <a:t>8+2+3+3=16</a:t>
            </a:r>
            <a:endParaRPr lang="zh-CN" sz="1200" b="0" i="0" u="none" strike="noStrike" cap="none" spc="0">
              <a:solidFill>
                <a:srgbClr val="41464B"/>
              </a:solidFill>
              <a:latin typeface="微软雅黑"/>
              <a:ea typeface="微软雅黑"/>
              <a:cs typeface="微软雅黑"/>
            </a:endParaRPr>
          </a:p>
          <a:p>
            <a:pPr marL="171450" marR="0" lvl="0" indent="-171450" algn="l" defTabSz="914400" rtl="0">
              <a:lnSpc>
                <a:spcPct val="100000"/>
              </a:lnSpc>
              <a:spcBef>
                <a:spcPts val="0"/>
              </a:spcBef>
              <a:spcAft>
                <a:spcPts val="0"/>
              </a:spcAft>
              <a:buClr>
                <a:srgbClr val="898A8B"/>
              </a:buClr>
              <a:buFont typeface="Wingdings" panose="05000000000000000000"/>
              <a:buChar char="ü"/>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行业对标报告*4+3=7</a:t>
            </a:r>
            <a:endParaRPr lang="en-US" sz="1200">
              <a:solidFill>
                <a:srgbClr val="41464B"/>
              </a:solidFill>
              <a:latin typeface="微软雅黑"/>
              <a:ea typeface="微软雅黑"/>
            </a:endParaRPr>
          </a:p>
          <a:p>
            <a:pPr marL="217805" lvl="0"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品牌备选方向</a:t>
            </a:r>
            <a:endParaRPr lang="ca-ES" sz="1200">
              <a:solidFill>
                <a:srgbClr val="41464B"/>
              </a:solidFill>
              <a:latin typeface="微软雅黑"/>
              <a:ea typeface="微软雅黑"/>
            </a:endParaRPr>
          </a:p>
        </p:txBody>
      </p:sp>
      <p:sp>
        <p:nvSpPr>
          <p:cNvPr id="15" name="Rectangle 24"/>
          <p:cNvSpPr/>
          <p:nvPr/>
        </p:nvSpPr>
        <p:spPr bwMode="auto">
          <a:xfrm>
            <a:off x="4466992" y="5308988"/>
            <a:ext cx="3887544" cy="1072761"/>
          </a:xfrm>
          <a:prstGeom prst="rect">
            <a:avLst/>
          </a:prstGeom>
          <a:solidFill>
            <a:srgbClr val="F2F2F2">
              <a:lumMod val="95000"/>
            </a:srgbClr>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a:lnSpc>
                <a:spcPct val="100000"/>
              </a:lnSpc>
              <a:spcBef>
                <a:spcPts val="0"/>
              </a:spcBef>
              <a:spcAft>
                <a:spcPts val="0"/>
              </a:spcAft>
              <a:buClrTx/>
              <a:buSzTx/>
              <a:buFontTx/>
              <a:buNone/>
              <a:defRPr lang="zh-CN" sz="1800" b="0" i="0" u="none" strike="noStrike" cap="none" spc="0">
                <a:solidFill>
                  <a:srgbClr val="1E1E1E"/>
                </a:solidFill>
                <a:latin typeface="Arial" panose="020B0604020202020204"/>
                <a:ea typeface="宋体"/>
                <a:cs typeface="Arial" panose="020B0604020202020204"/>
              </a:defRPr>
            </a:pPr>
            <a:r>
              <a:rPr lang="en-US" sz="1200" b="1" i="0" u="none" strike="noStrike" cap="none" spc="0">
                <a:ln>
                  <a:noFill/>
                </a:ln>
                <a:solidFill>
                  <a:srgbClr val="41464B"/>
                </a:solidFill>
                <a:latin typeface="微软雅黑"/>
                <a:ea typeface="微软雅黑"/>
                <a:cs typeface="Arial" panose="020B0604020202020204"/>
              </a:rPr>
              <a:t>《</a:t>
            </a:r>
            <a:r>
              <a:rPr lang="zh-CN" sz="1200" b="1">
                <a:solidFill>
                  <a:srgbClr val="41464B"/>
                </a:solidFill>
                <a:latin typeface="微软雅黑"/>
                <a:ea typeface="微软雅黑"/>
              </a:rPr>
              <a:t>羽之爱新品牌定位确立</a:t>
            </a:r>
            <a:r>
              <a:rPr lang="en-US" sz="1200" b="1" i="0" u="none" strike="noStrike" cap="none" spc="0">
                <a:ln>
                  <a:noFill/>
                </a:ln>
                <a:solidFill>
                  <a:srgbClr val="41464B"/>
                </a:solidFill>
                <a:latin typeface="微软雅黑"/>
                <a:ea typeface="微软雅黑"/>
                <a:cs typeface="Arial" panose="020B0604020202020204"/>
              </a:rPr>
              <a:t>》</a:t>
            </a:r>
            <a:endParaRPr>
              <a:solidFill>
                <a:srgbClr val="41464B"/>
              </a:solidFill>
            </a:endParaRPr>
          </a:p>
          <a:p>
            <a:pPr marL="217805"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工作坊讨论总结</a:t>
            </a:r>
            <a:endParaRPr lang="en-US" sz="1200">
              <a:solidFill>
                <a:srgbClr val="41464B"/>
              </a:solidFill>
              <a:latin typeface="微软雅黑"/>
              <a:ea typeface="微软雅黑"/>
            </a:endParaRPr>
          </a:p>
          <a:p>
            <a:pPr marL="217805" lvl="0"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b="0" i="0" u="none" strike="noStrike" cap="none" spc="0">
                <a:ln>
                  <a:noFill/>
                </a:ln>
                <a:solidFill>
                  <a:srgbClr val="41464B"/>
                </a:solidFill>
                <a:latin typeface="微软雅黑"/>
                <a:ea typeface="微软雅黑"/>
                <a:cs typeface="Arial" panose="020B0604020202020204"/>
              </a:rPr>
              <a:t>羽之爱品牌定位描述</a:t>
            </a:r>
            <a:endParaRPr lang="en-US" sz="1200" b="0" i="0" u="none" strike="noStrike" cap="none" spc="0">
              <a:ln>
                <a:noFill/>
              </a:ln>
              <a:solidFill>
                <a:srgbClr val="41464B"/>
              </a:solidFill>
              <a:latin typeface="微软雅黑"/>
              <a:ea typeface="微软雅黑"/>
              <a:cs typeface="Arial" panose="020B0604020202020204"/>
            </a:endParaRPr>
          </a:p>
          <a:p>
            <a:pPr marL="217805" lvl="0"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b="0" i="0" u="none" strike="noStrike" cap="none" spc="0">
                <a:ln>
                  <a:noFill/>
                </a:ln>
                <a:solidFill>
                  <a:srgbClr val="41464B"/>
                </a:solidFill>
                <a:latin typeface="微软雅黑"/>
                <a:ea typeface="微软雅黑"/>
                <a:cs typeface="Arial" panose="020B0604020202020204"/>
              </a:rPr>
              <a:t>羽之爱新品牌主张诠释的说明</a:t>
            </a:r>
            <a:endParaRPr lang="en-US" sz="1200" b="0" i="0" u="none" strike="noStrike" cap="none" spc="0">
              <a:ln>
                <a:noFill/>
              </a:ln>
              <a:solidFill>
                <a:srgbClr val="41464B"/>
              </a:solidFill>
              <a:latin typeface="微软雅黑"/>
              <a:ea typeface="微软雅黑"/>
              <a:cs typeface="Arial" panose="020B0604020202020204"/>
            </a:endParaRPr>
          </a:p>
        </p:txBody>
      </p:sp>
      <p:sp>
        <p:nvSpPr>
          <p:cNvPr id="55" name="Rectangle 25"/>
          <p:cNvSpPr/>
          <p:nvPr/>
        </p:nvSpPr>
        <p:spPr bwMode="auto">
          <a:xfrm>
            <a:off x="8417076" y="5308988"/>
            <a:ext cx="3558749" cy="1072761"/>
          </a:xfrm>
          <a:prstGeom prst="rect">
            <a:avLst/>
          </a:prstGeom>
          <a:solidFill>
            <a:srgbClr val="F2F2F2">
              <a:lumMod val="95000"/>
            </a:srgbClr>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indent="0" algn="l" defTabSz="914400" rtl="0">
              <a:lnSpc>
                <a:spcPct val="100000"/>
              </a:lnSpc>
              <a:spcBef>
                <a:spcPts val="0"/>
              </a:spcBef>
              <a:spcAft>
                <a:spcPts val="0"/>
              </a:spcAft>
              <a:defRPr lang="zh-CN" sz="1800" b="0" i="0" u="none" strike="noStrike" cap="none" spc="0">
                <a:solidFill>
                  <a:srgbClr val="1E1E1E"/>
                </a:solidFill>
                <a:latin typeface="Arial" panose="020B0604020202020204"/>
                <a:ea typeface="宋体"/>
                <a:cs typeface="Arial" panose="020B0604020202020204"/>
              </a:defRPr>
            </a:pPr>
            <a:r>
              <a:rPr lang="en-US" sz="1200" b="1">
                <a:solidFill>
                  <a:srgbClr val="41464B"/>
                </a:solidFill>
                <a:latin typeface="微软雅黑"/>
                <a:ea typeface="微软雅黑"/>
              </a:rPr>
              <a:t>《</a:t>
            </a:r>
            <a:r>
              <a:rPr lang="zh-CN" sz="1200" b="1">
                <a:solidFill>
                  <a:srgbClr val="41464B"/>
                </a:solidFill>
                <a:latin typeface="微软雅黑"/>
                <a:ea typeface="微软雅黑"/>
              </a:rPr>
              <a:t>羽之爱新商标落地方案</a:t>
            </a:r>
            <a:r>
              <a:rPr lang="en-US" sz="1200" b="1">
                <a:solidFill>
                  <a:srgbClr val="41464B"/>
                </a:solidFill>
                <a:latin typeface="微软雅黑"/>
                <a:ea typeface="微软雅黑"/>
              </a:rPr>
              <a:t>》</a:t>
            </a:r>
            <a:endParaRPr>
              <a:solidFill>
                <a:srgbClr val="41464B"/>
              </a:solidFill>
            </a:endParaRPr>
          </a:p>
          <a:p>
            <a:pPr marL="217805" lvl="0"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新商标形象和遴选逻辑</a:t>
            </a:r>
            <a:endParaRPr lang="en-US" sz="1200">
              <a:solidFill>
                <a:srgbClr val="41464B"/>
              </a:solidFill>
              <a:latin typeface="微软雅黑"/>
              <a:ea typeface="微软雅黑"/>
            </a:endParaRPr>
          </a:p>
          <a:p>
            <a:pPr marL="217805"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羽之爱新品牌未来</a:t>
            </a:r>
            <a:r>
              <a:rPr lang="en-US" sz="1200">
                <a:solidFill>
                  <a:srgbClr val="41464B"/>
                </a:solidFill>
                <a:latin typeface="微软雅黑"/>
                <a:ea typeface="微软雅黑"/>
              </a:rPr>
              <a:t>1-3</a:t>
            </a:r>
            <a:r>
              <a:rPr lang="zh-CN" sz="1200">
                <a:solidFill>
                  <a:srgbClr val="41464B"/>
                </a:solidFill>
                <a:latin typeface="微软雅黑"/>
                <a:ea typeface="微软雅黑"/>
              </a:rPr>
              <a:t>年传播策略</a:t>
            </a:r>
            <a:endParaRPr lang="en-US" sz="1200">
              <a:solidFill>
                <a:srgbClr val="41464B"/>
              </a:solidFill>
              <a:latin typeface="微软雅黑"/>
              <a:ea typeface="微软雅黑"/>
            </a:endParaRPr>
          </a:p>
          <a:p>
            <a:pPr marL="217805" lvl="0" indent="-217805" algn="l" defTabSz="914400" rtl="0">
              <a:lnSpc>
                <a:spcPct val="100000"/>
              </a:lnSpc>
              <a:spcBef>
                <a:spcPts val="0"/>
              </a:spcBef>
              <a:spcAft>
                <a:spcPts val="0"/>
              </a:spcAft>
              <a:buFont typeface="Arial" panose="020B0604020202020204"/>
              <a:buChar char="•"/>
              <a:defRPr lang="zh-CN" sz="1800" b="0" i="0" u="none" strike="noStrike" cap="none" spc="0">
                <a:solidFill>
                  <a:srgbClr val="1E1E1E"/>
                </a:solidFill>
                <a:latin typeface="Arial" panose="020B0604020202020204"/>
                <a:ea typeface="宋体"/>
                <a:cs typeface="Arial" panose="020B0604020202020204"/>
              </a:defRPr>
            </a:pPr>
            <a:r>
              <a:rPr lang="zh-CN" sz="1200">
                <a:solidFill>
                  <a:srgbClr val="41464B"/>
                </a:solidFill>
                <a:latin typeface="微软雅黑"/>
                <a:ea typeface="微软雅黑"/>
              </a:rPr>
              <a:t>新商标设计的落地方案</a:t>
            </a:r>
            <a:endParaRPr lang="ca-ES" sz="1200">
              <a:solidFill>
                <a:srgbClr val="41464B"/>
              </a:solidFill>
              <a:latin typeface="微软雅黑"/>
              <a:ea typeface="微软雅黑"/>
            </a:endParaRPr>
          </a:p>
        </p:txBody>
      </p:sp>
      <p:sp>
        <p:nvSpPr>
          <p:cNvPr id="22" name="文本占位符 5"/>
          <p:cNvSpPr>
            <a:spLocks noGrp="1"/>
          </p:cNvSpPr>
          <p:nvPr>
            <p:ph type="body" sz="quarter" idx="15" hasCustomPrompt="1"/>
          </p:nvPr>
        </p:nvSpPr>
        <p:spPr bwMode="auto">
          <a:prstGeom prst="rect">
            <a:avLst/>
          </a:prstGeom>
        </p:spPr>
        <p:txBody>
          <a:bodyPr/>
          <a:lstStyle/>
          <a:p>
            <a:r>
              <a:rPr lang="zh-CN" sz="1200">
                <a:latin typeface="微软雅黑"/>
                <a:ea typeface="微软雅黑"/>
                <a:cs typeface="微软雅黑"/>
              </a:rPr>
              <a:t>羽之爱品牌规划咨询项目</a:t>
            </a:r>
            <a:endParaRPr lang="zh-CN" sz="1200">
              <a:latin typeface="微软雅黑"/>
              <a:ea typeface="微软雅黑"/>
              <a:cs typeface="微软雅黑"/>
            </a:endParaRPr>
          </a:p>
        </p:txBody>
      </p:sp>
      <p:sp>
        <p:nvSpPr>
          <p:cNvPr id="93" name="Oval 161"/>
          <p:cNvSpPr/>
          <p:nvPr/>
        </p:nvSpPr>
        <p:spPr bwMode="auto">
          <a:xfrm>
            <a:off x="857883" y="1744833"/>
            <a:ext cx="270774" cy="266875"/>
          </a:xfrm>
          <a:prstGeom prst="ellipse">
            <a:avLst/>
          </a:prstGeom>
          <a:solidFill>
            <a:srgbClr val="92D050"/>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sp>
        <p:nvSpPr>
          <p:cNvPr id="95" name="Oval 161"/>
          <p:cNvSpPr/>
          <p:nvPr/>
        </p:nvSpPr>
        <p:spPr bwMode="auto">
          <a:xfrm>
            <a:off x="857883" y="2434113"/>
            <a:ext cx="270774" cy="266875"/>
          </a:xfrm>
          <a:prstGeom prst="ellipse">
            <a:avLst/>
          </a:prstGeom>
          <a:solidFill>
            <a:srgbClr val="92D050"/>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sp>
        <p:nvSpPr>
          <p:cNvPr id="97" name="Oval 161"/>
          <p:cNvSpPr/>
          <p:nvPr/>
        </p:nvSpPr>
        <p:spPr bwMode="auto">
          <a:xfrm>
            <a:off x="857883" y="3362237"/>
            <a:ext cx="270774" cy="266875"/>
          </a:xfrm>
          <a:prstGeom prst="ellipse">
            <a:avLst/>
          </a:prstGeom>
          <a:solidFill>
            <a:srgbClr val="92D050"/>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sp>
        <p:nvSpPr>
          <p:cNvPr id="99" name="Oval 161"/>
          <p:cNvSpPr/>
          <p:nvPr/>
        </p:nvSpPr>
        <p:spPr bwMode="auto">
          <a:xfrm>
            <a:off x="857883" y="4075637"/>
            <a:ext cx="270774" cy="266875"/>
          </a:xfrm>
          <a:prstGeom prst="ellipse">
            <a:avLst/>
          </a:prstGeom>
          <a:solidFill>
            <a:srgbClr val="4DA8EE">
              <a:alpha val="100000"/>
            </a:srgbClr>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grpSp>
        <p:nvGrpSpPr>
          <p:cNvPr id="36" name="组合 35"/>
          <p:cNvGrpSpPr/>
          <p:nvPr/>
        </p:nvGrpSpPr>
        <p:grpSpPr bwMode="auto">
          <a:xfrm>
            <a:off x="3271375" y="5475863"/>
            <a:ext cx="782626" cy="747136"/>
            <a:chOff x="0" y="0"/>
            <a:chExt cx="782626" cy="747136"/>
          </a:xfrm>
        </p:grpSpPr>
        <p:sp>
          <p:nvSpPr>
            <p:cNvPr id="102" name="椭圆 9"/>
            <p:cNvSpPr/>
            <p:nvPr/>
          </p:nvSpPr>
          <p:spPr bwMode="auto">
            <a:xfrm>
              <a:off x="0" y="0"/>
              <a:ext cx="782626" cy="747136"/>
            </a:xfrm>
            <a:prstGeom prst="ellipse">
              <a:avLst/>
            </a:prstGeom>
            <a:solidFill>
              <a:srgbClr val="7EC8E4"/>
            </a:solidFill>
            <a:ln w="12700" cap="flat" cmpd="sng" algn="ctr">
              <a:noFill/>
              <a:prstDash val="solid"/>
              <a:miter lim="800000"/>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zh-CN"/>
            </a:p>
          </p:txBody>
        </p:sp>
        <p:sp>
          <p:nvSpPr>
            <p:cNvPr id="103" name="Freeform 146"/>
            <p:cNvSpPr/>
            <p:nvPr/>
          </p:nvSpPr>
          <p:spPr bwMode="auto">
            <a:xfrm>
              <a:off x="145149" y="220813"/>
              <a:ext cx="492328" cy="305508"/>
            </a:xfrm>
            <a:custGeom>
              <a:avLst/>
              <a:gdLst>
                <a:gd name="connsiteX0" fmla="*/ 518910 w 1039408"/>
                <a:gd name="connsiteY0" fmla="*/ 390436 h 651892"/>
                <a:gd name="connsiteX1" fmla="*/ 844675 w 1039408"/>
                <a:gd name="connsiteY1" fmla="*/ 637714 h 651892"/>
                <a:gd name="connsiteX2" fmla="*/ 843626 w 1039408"/>
                <a:gd name="connsiteY2" fmla="*/ 645622 h 651892"/>
                <a:gd name="connsiteX3" fmla="*/ 194194 w 1039408"/>
                <a:gd name="connsiteY3" fmla="*/ 645622 h 651892"/>
                <a:gd name="connsiteX4" fmla="*/ 193144 w 1039408"/>
                <a:gd name="connsiteY4" fmla="*/ 637714 h 651892"/>
                <a:gd name="connsiteX5" fmla="*/ 518910 w 1039408"/>
                <a:gd name="connsiteY5" fmla="*/ 390436 h 651892"/>
                <a:gd name="connsiteX6" fmla="*/ 677116 w 1039408"/>
                <a:gd name="connsiteY6" fmla="*/ 40669 h 651892"/>
                <a:gd name="connsiteX7" fmla="*/ 928659 w 1039408"/>
                <a:gd name="connsiteY7" fmla="*/ 40669 h 651892"/>
                <a:gd name="connsiteX8" fmla="*/ 928659 w 1039408"/>
                <a:gd name="connsiteY8" fmla="*/ 453020 h 651892"/>
                <a:gd name="connsiteX9" fmla="*/ 929007 w 1039408"/>
                <a:gd name="connsiteY9" fmla="*/ 453020 h 651892"/>
                <a:gd name="connsiteX10" fmla="*/ 1039408 w 1039408"/>
                <a:gd name="connsiteY10" fmla="*/ 651892 h 651892"/>
                <a:gd name="connsiteX11" fmla="*/ 876492 w 1039408"/>
                <a:gd name="connsiteY11" fmla="*/ 651892 h 651892"/>
                <a:gd name="connsiteX12" fmla="*/ 876679 w 1039408"/>
                <a:gd name="connsiteY12" fmla="*/ 650484 h 651892"/>
                <a:gd name="connsiteX13" fmla="*/ 871536 w 1039408"/>
                <a:gd name="connsiteY13" fmla="*/ 611758 h 651892"/>
                <a:gd name="connsiteX14" fmla="*/ 952362 w 1039408"/>
                <a:gd name="connsiteY14" fmla="*/ 611758 h 651892"/>
                <a:gd name="connsiteX15" fmla="*/ 883268 w 1039408"/>
                <a:gd name="connsiteY15" fmla="*/ 487294 h 651892"/>
                <a:gd name="connsiteX16" fmla="*/ 803007 w 1039408"/>
                <a:gd name="connsiteY16" fmla="*/ 487294 h 651892"/>
                <a:gd name="connsiteX17" fmla="*/ 772124 w 1039408"/>
                <a:gd name="connsiteY17" fmla="*/ 458881 h 651892"/>
                <a:gd name="connsiteX18" fmla="*/ 728350 w 1039408"/>
                <a:gd name="connsiteY18" fmla="*/ 431466 h 651892"/>
                <a:gd name="connsiteX19" fmla="*/ 872831 w 1039408"/>
                <a:gd name="connsiteY19" fmla="*/ 431466 h 651892"/>
                <a:gd name="connsiteX20" fmla="*/ 872831 w 1039408"/>
                <a:gd name="connsiteY20" fmla="*/ 96497 h 651892"/>
                <a:gd name="connsiteX21" fmla="*/ 701492 w 1039408"/>
                <a:gd name="connsiteY21" fmla="*/ 96497 h 651892"/>
                <a:gd name="connsiteX22" fmla="*/ 695822 w 1039408"/>
                <a:gd name="connsiteY22" fmla="*/ 68414 h 651892"/>
                <a:gd name="connsiteX23" fmla="*/ 111446 w 1039408"/>
                <a:gd name="connsiteY23" fmla="*/ 40669 h 651892"/>
                <a:gd name="connsiteX24" fmla="*/ 362296 w 1039408"/>
                <a:gd name="connsiteY24" fmla="*/ 40669 h 651892"/>
                <a:gd name="connsiteX25" fmla="*/ 343590 w 1039408"/>
                <a:gd name="connsiteY25" fmla="*/ 68414 h 651892"/>
                <a:gd name="connsiteX26" fmla="*/ 337920 w 1039408"/>
                <a:gd name="connsiteY26" fmla="*/ 96497 h 651892"/>
                <a:gd name="connsiteX27" fmla="*/ 167274 w 1039408"/>
                <a:gd name="connsiteY27" fmla="*/ 96497 h 651892"/>
                <a:gd name="connsiteX28" fmla="*/ 167274 w 1039408"/>
                <a:gd name="connsiteY28" fmla="*/ 431466 h 651892"/>
                <a:gd name="connsiteX29" fmla="*/ 311060 w 1039408"/>
                <a:gd name="connsiteY29" fmla="*/ 431466 h 651892"/>
                <a:gd name="connsiteX30" fmla="*/ 267286 w 1039408"/>
                <a:gd name="connsiteY30" fmla="*/ 458881 h 651892"/>
                <a:gd name="connsiteX31" fmla="*/ 236402 w 1039408"/>
                <a:gd name="connsiteY31" fmla="*/ 487294 h 651892"/>
                <a:gd name="connsiteX32" fmla="*/ 156140 w 1039408"/>
                <a:gd name="connsiteY32" fmla="*/ 487294 h 651892"/>
                <a:gd name="connsiteX33" fmla="*/ 87046 w 1039408"/>
                <a:gd name="connsiteY33" fmla="*/ 611758 h 651892"/>
                <a:gd name="connsiteX34" fmla="*/ 167873 w 1039408"/>
                <a:gd name="connsiteY34" fmla="*/ 611758 h 651892"/>
                <a:gd name="connsiteX35" fmla="*/ 162730 w 1039408"/>
                <a:gd name="connsiteY35" fmla="*/ 650484 h 651892"/>
                <a:gd name="connsiteX36" fmla="*/ 162917 w 1039408"/>
                <a:gd name="connsiteY36" fmla="*/ 651892 h 651892"/>
                <a:gd name="connsiteX37" fmla="*/ 0 w 1039408"/>
                <a:gd name="connsiteY37" fmla="*/ 651892 h 651892"/>
                <a:gd name="connsiteX38" fmla="*/ 110401 w 1039408"/>
                <a:gd name="connsiteY38" fmla="*/ 453020 h 651892"/>
                <a:gd name="connsiteX39" fmla="*/ 111446 w 1039408"/>
                <a:gd name="connsiteY39" fmla="*/ 453020 h 651892"/>
                <a:gd name="connsiteX40" fmla="*/ 518911 w 1039408"/>
                <a:gd name="connsiteY40" fmla="*/ 0 h 651892"/>
                <a:gd name="connsiteX41" fmla="*/ 693337 w 1039408"/>
                <a:gd name="connsiteY41" fmla="*/ 174426 h 651892"/>
                <a:gd name="connsiteX42" fmla="*/ 518911 w 1039408"/>
                <a:gd name="connsiteY42" fmla="*/ 348852 h 651892"/>
                <a:gd name="connsiteX43" fmla="*/ 344485 w 1039408"/>
                <a:gd name="connsiteY43" fmla="*/ 174426 h 651892"/>
                <a:gd name="connsiteX44" fmla="*/ 518911 w 1039408"/>
                <a:gd name="connsiteY44" fmla="*/ 0 h 651892"/>
              </a:gdLst>
              <a:ahLst/>
              <a:cxnLst/>
              <a:rect l="l" t="t" r="r" b="b"/>
              <a:pathLst>
                <a:path w="1039408" h="651892" extrusionOk="0">
                  <a:moveTo>
                    <a:pt x="518910" y="390436"/>
                  </a:moveTo>
                  <a:cubicBezTo>
                    <a:pt x="698825" y="390436"/>
                    <a:pt x="844675" y="501147"/>
                    <a:pt x="844675" y="637714"/>
                  </a:cubicBezTo>
                  <a:lnTo>
                    <a:pt x="843626" y="645622"/>
                  </a:lnTo>
                  <a:lnTo>
                    <a:pt x="194194" y="645622"/>
                  </a:lnTo>
                  <a:lnTo>
                    <a:pt x="193144" y="637714"/>
                  </a:lnTo>
                  <a:cubicBezTo>
                    <a:pt x="193144" y="501147"/>
                    <a:pt x="338994" y="390436"/>
                    <a:pt x="518910" y="390436"/>
                  </a:cubicBezTo>
                  <a:close/>
                  <a:moveTo>
                    <a:pt x="677116" y="40669"/>
                  </a:moveTo>
                  <a:lnTo>
                    <a:pt x="928659" y="40669"/>
                  </a:lnTo>
                  <a:lnTo>
                    <a:pt x="928659" y="453020"/>
                  </a:lnTo>
                  <a:lnTo>
                    <a:pt x="929007" y="453020"/>
                  </a:lnTo>
                  <a:lnTo>
                    <a:pt x="1039408" y="651892"/>
                  </a:lnTo>
                  <a:lnTo>
                    <a:pt x="876492" y="651892"/>
                  </a:lnTo>
                  <a:lnTo>
                    <a:pt x="876679" y="650484"/>
                  </a:lnTo>
                  <a:lnTo>
                    <a:pt x="871536" y="611758"/>
                  </a:lnTo>
                  <a:lnTo>
                    <a:pt x="952362" y="611758"/>
                  </a:lnTo>
                  <a:lnTo>
                    <a:pt x="883268" y="487294"/>
                  </a:lnTo>
                  <a:lnTo>
                    <a:pt x="803007" y="487294"/>
                  </a:lnTo>
                  <a:lnTo>
                    <a:pt x="772124" y="458881"/>
                  </a:lnTo>
                  <a:lnTo>
                    <a:pt x="728350" y="431466"/>
                  </a:lnTo>
                  <a:lnTo>
                    <a:pt x="872831" y="431466"/>
                  </a:lnTo>
                  <a:lnTo>
                    <a:pt x="872831" y="96497"/>
                  </a:lnTo>
                  <a:lnTo>
                    <a:pt x="701492" y="96497"/>
                  </a:lnTo>
                  <a:lnTo>
                    <a:pt x="695822" y="68414"/>
                  </a:lnTo>
                  <a:close/>
                  <a:moveTo>
                    <a:pt x="111446" y="40669"/>
                  </a:moveTo>
                  <a:lnTo>
                    <a:pt x="362296" y="40669"/>
                  </a:lnTo>
                  <a:lnTo>
                    <a:pt x="343590" y="68414"/>
                  </a:lnTo>
                  <a:lnTo>
                    <a:pt x="337920" y="96497"/>
                  </a:lnTo>
                  <a:lnTo>
                    <a:pt x="167274" y="96497"/>
                  </a:lnTo>
                  <a:lnTo>
                    <a:pt x="167274" y="431466"/>
                  </a:lnTo>
                  <a:lnTo>
                    <a:pt x="311060" y="431466"/>
                  </a:lnTo>
                  <a:lnTo>
                    <a:pt x="267286" y="458881"/>
                  </a:lnTo>
                  <a:lnTo>
                    <a:pt x="236402" y="487294"/>
                  </a:lnTo>
                  <a:lnTo>
                    <a:pt x="156140" y="487294"/>
                  </a:lnTo>
                  <a:lnTo>
                    <a:pt x="87046" y="611758"/>
                  </a:lnTo>
                  <a:lnTo>
                    <a:pt x="167873" y="611758"/>
                  </a:lnTo>
                  <a:lnTo>
                    <a:pt x="162730" y="650484"/>
                  </a:lnTo>
                  <a:lnTo>
                    <a:pt x="162917" y="651892"/>
                  </a:lnTo>
                  <a:lnTo>
                    <a:pt x="0" y="651892"/>
                  </a:lnTo>
                  <a:lnTo>
                    <a:pt x="110401" y="453020"/>
                  </a:lnTo>
                  <a:lnTo>
                    <a:pt x="111446" y="453020"/>
                  </a:lnTo>
                  <a:close/>
                  <a:moveTo>
                    <a:pt x="518911" y="0"/>
                  </a:moveTo>
                  <a:cubicBezTo>
                    <a:pt x="615244" y="0"/>
                    <a:pt x="693337" y="78093"/>
                    <a:pt x="693337" y="174426"/>
                  </a:cubicBezTo>
                  <a:cubicBezTo>
                    <a:pt x="693337" y="270759"/>
                    <a:pt x="615244" y="348852"/>
                    <a:pt x="518911" y="348852"/>
                  </a:cubicBezTo>
                  <a:cubicBezTo>
                    <a:pt x="422578" y="348852"/>
                    <a:pt x="344485" y="270759"/>
                    <a:pt x="344485" y="174426"/>
                  </a:cubicBezTo>
                  <a:cubicBezTo>
                    <a:pt x="344485" y="78093"/>
                    <a:pt x="422578" y="0"/>
                    <a:pt x="518911" y="0"/>
                  </a:cubicBezTo>
                  <a:close/>
                </a:path>
              </a:pathLst>
            </a:custGeom>
            <a:solidFill>
              <a:srgbClr val="FFFFFF"/>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400">
                <a:solidFill>
                  <a:srgbClr val="000000"/>
                </a:solidFill>
                <a:latin typeface="Arial" panose="020B0604020202020204"/>
                <a:cs typeface="Arial" panose="020B0604020202020204"/>
              </a:endParaRPr>
            </a:p>
          </p:txBody>
        </p:sp>
      </p:grpSp>
      <p:grpSp>
        <p:nvGrpSpPr>
          <p:cNvPr id="37" name="组合 36"/>
          <p:cNvGrpSpPr/>
          <p:nvPr/>
        </p:nvGrpSpPr>
        <p:grpSpPr bwMode="auto">
          <a:xfrm>
            <a:off x="7145043" y="5471800"/>
            <a:ext cx="782626" cy="747136"/>
            <a:chOff x="0" y="0"/>
            <a:chExt cx="782626" cy="747136"/>
          </a:xfrm>
        </p:grpSpPr>
        <p:sp>
          <p:nvSpPr>
            <p:cNvPr id="104" name="椭圆 12"/>
            <p:cNvSpPr/>
            <p:nvPr/>
          </p:nvSpPr>
          <p:spPr bwMode="auto">
            <a:xfrm>
              <a:off x="0" y="0"/>
              <a:ext cx="782626" cy="747136"/>
            </a:xfrm>
            <a:prstGeom prst="ellipse">
              <a:avLst/>
            </a:prstGeom>
            <a:solidFill>
              <a:srgbClr val="7EC8E4"/>
            </a:solidFill>
            <a:ln w="12700" cap="flat" cmpd="sng" algn="ctr">
              <a:noFill/>
              <a:prstDash val="solid"/>
              <a:miter lim="800000"/>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zh-CN"/>
            </a:p>
          </p:txBody>
        </p:sp>
        <p:sp>
          <p:nvSpPr>
            <p:cNvPr id="105" name="Freeform 169"/>
            <p:cNvSpPr/>
            <p:nvPr/>
          </p:nvSpPr>
          <p:spPr bwMode="auto">
            <a:xfrm>
              <a:off x="114365" y="159247"/>
              <a:ext cx="552317" cy="502001"/>
            </a:xfrm>
            <a:custGeom>
              <a:avLst/>
              <a:gdLst>
                <a:gd name="connsiteX0" fmla="*/ 508190 w 924254"/>
                <a:gd name="connsiteY0" fmla="*/ 632730 h 906374"/>
                <a:gd name="connsiteX1" fmla="*/ 564548 w 924254"/>
                <a:gd name="connsiteY1" fmla="*/ 689088 h 906374"/>
                <a:gd name="connsiteX2" fmla="*/ 508190 w 924254"/>
                <a:gd name="connsiteY2" fmla="*/ 745446 h 906374"/>
                <a:gd name="connsiteX3" fmla="*/ 451832 w 924254"/>
                <a:gd name="connsiteY3" fmla="*/ 689088 h 906374"/>
                <a:gd name="connsiteX4" fmla="*/ 508190 w 924254"/>
                <a:gd name="connsiteY4" fmla="*/ 632730 h 906374"/>
                <a:gd name="connsiteX5" fmla="*/ 508190 w 924254"/>
                <a:gd name="connsiteY5" fmla="*/ 575058 h 906374"/>
                <a:gd name="connsiteX6" fmla="*/ 354974 w 924254"/>
                <a:gd name="connsiteY6" fmla="*/ 728274 h 906374"/>
                <a:gd name="connsiteX7" fmla="*/ 399850 w 924254"/>
                <a:gd name="connsiteY7" fmla="*/ 836614 h 906374"/>
                <a:gd name="connsiteX8" fmla="*/ 402591 w 924254"/>
                <a:gd name="connsiteY8" fmla="*/ 838876 h 906374"/>
                <a:gd name="connsiteX9" fmla="*/ 402598 w 924254"/>
                <a:gd name="connsiteY9" fmla="*/ 838868 h 906374"/>
                <a:gd name="connsiteX10" fmla="*/ 402954 w 924254"/>
                <a:gd name="connsiteY10" fmla="*/ 838629 h 906374"/>
                <a:gd name="connsiteX11" fmla="*/ 405072 w 924254"/>
                <a:gd name="connsiteY11" fmla="*/ 822677 h 906374"/>
                <a:gd name="connsiteX12" fmla="*/ 508190 w 924254"/>
                <a:gd name="connsiteY12" fmla="*/ 758882 h 906374"/>
                <a:gd name="connsiteX13" fmla="*/ 611308 w 924254"/>
                <a:gd name="connsiteY13" fmla="*/ 822677 h 906374"/>
                <a:gd name="connsiteX14" fmla="*/ 613427 w 924254"/>
                <a:gd name="connsiteY14" fmla="*/ 838629 h 906374"/>
                <a:gd name="connsiteX15" fmla="*/ 613782 w 924254"/>
                <a:gd name="connsiteY15" fmla="*/ 838868 h 906374"/>
                <a:gd name="connsiteX16" fmla="*/ 613789 w 924254"/>
                <a:gd name="connsiteY16" fmla="*/ 838876 h 906374"/>
                <a:gd name="connsiteX17" fmla="*/ 616530 w 924254"/>
                <a:gd name="connsiteY17" fmla="*/ 836614 h 906374"/>
                <a:gd name="connsiteX18" fmla="*/ 661406 w 924254"/>
                <a:gd name="connsiteY18" fmla="*/ 728274 h 906374"/>
                <a:gd name="connsiteX19" fmla="*/ 508190 w 924254"/>
                <a:gd name="connsiteY19" fmla="*/ 575058 h 906374"/>
                <a:gd name="connsiteX20" fmla="*/ 175736 w 924254"/>
                <a:gd name="connsiteY20" fmla="*/ 313207 h 906374"/>
                <a:gd name="connsiteX21" fmla="*/ 231346 w 924254"/>
                <a:gd name="connsiteY21" fmla="*/ 368817 h 906374"/>
                <a:gd name="connsiteX22" fmla="*/ 175736 w 924254"/>
                <a:gd name="connsiteY22" fmla="*/ 424427 h 906374"/>
                <a:gd name="connsiteX23" fmla="*/ 120126 w 924254"/>
                <a:gd name="connsiteY23" fmla="*/ 368817 h 906374"/>
                <a:gd name="connsiteX24" fmla="*/ 175736 w 924254"/>
                <a:gd name="connsiteY24" fmla="*/ 313207 h 906374"/>
                <a:gd name="connsiteX25" fmla="*/ 175736 w 924254"/>
                <a:gd name="connsiteY25" fmla="*/ 256301 h 906374"/>
                <a:gd name="connsiteX26" fmla="*/ 24554 w 924254"/>
                <a:gd name="connsiteY26" fmla="*/ 407483 h 906374"/>
                <a:gd name="connsiteX27" fmla="*/ 68834 w 924254"/>
                <a:gd name="connsiteY27" fmla="*/ 514384 h 906374"/>
                <a:gd name="connsiteX28" fmla="*/ 71539 w 924254"/>
                <a:gd name="connsiteY28" fmla="*/ 516616 h 906374"/>
                <a:gd name="connsiteX29" fmla="*/ 71546 w 924254"/>
                <a:gd name="connsiteY29" fmla="*/ 516608 h 906374"/>
                <a:gd name="connsiteX30" fmla="*/ 71896 w 924254"/>
                <a:gd name="connsiteY30" fmla="*/ 516372 h 906374"/>
                <a:gd name="connsiteX31" fmla="*/ 73987 w 924254"/>
                <a:gd name="connsiteY31" fmla="*/ 500632 h 906374"/>
                <a:gd name="connsiteX32" fmla="*/ 175736 w 924254"/>
                <a:gd name="connsiteY32" fmla="*/ 437684 h 906374"/>
                <a:gd name="connsiteX33" fmla="*/ 277485 w 924254"/>
                <a:gd name="connsiteY33" fmla="*/ 500632 h 906374"/>
                <a:gd name="connsiteX34" fmla="*/ 279575 w 924254"/>
                <a:gd name="connsiteY34" fmla="*/ 516372 h 906374"/>
                <a:gd name="connsiteX35" fmla="*/ 279925 w 924254"/>
                <a:gd name="connsiteY35" fmla="*/ 516608 h 906374"/>
                <a:gd name="connsiteX36" fmla="*/ 279932 w 924254"/>
                <a:gd name="connsiteY36" fmla="*/ 516616 h 906374"/>
                <a:gd name="connsiteX37" fmla="*/ 282637 w 924254"/>
                <a:gd name="connsiteY37" fmla="*/ 514384 h 906374"/>
                <a:gd name="connsiteX38" fmla="*/ 326917 w 924254"/>
                <a:gd name="connsiteY38" fmla="*/ 407483 h 906374"/>
                <a:gd name="connsiteX39" fmla="*/ 175736 w 924254"/>
                <a:gd name="connsiteY39" fmla="*/ 256301 h 906374"/>
                <a:gd name="connsiteX40" fmla="*/ 691331 w 924254"/>
                <a:gd name="connsiteY40" fmla="*/ 107969 h 906374"/>
                <a:gd name="connsiteX41" fmla="*/ 765037 w 924254"/>
                <a:gd name="connsiteY41" fmla="*/ 181675 h 906374"/>
                <a:gd name="connsiteX42" fmla="*/ 691331 w 924254"/>
                <a:gd name="connsiteY42" fmla="*/ 255381 h 906374"/>
                <a:gd name="connsiteX43" fmla="*/ 617625 w 924254"/>
                <a:gd name="connsiteY43" fmla="*/ 181675 h 906374"/>
                <a:gd name="connsiteX44" fmla="*/ 691331 w 924254"/>
                <a:gd name="connsiteY44" fmla="*/ 107969 h 906374"/>
                <a:gd name="connsiteX45" fmla="*/ 691331 w 924254"/>
                <a:gd name="connsiteY45" fmla="*/ 32544 h 906374"/>
                <a:gd name="connsiteX46" fmla="*/ 490951 w 924254"/>
                <a:gd name="connsiteY46" fmla="*/ 232923 h 906374"/>
                <a:gd name="connsiteX47" fmla="*/ 549641 w 924254"/>
                <a:gd name="connsiteY47" fmla="*/ 374613 h 906374"/>
                <a:gd name="connsiteX48" fmla="*/ 553226 w 924254"/>
                <a:gd name="connsiteY48" fmla="*/ 377571 h 906374"/>
                <a:gd name="connsiteX49" fmla="*/ 553235 w 924254"/>
                <a:gd name="connsiteY49" fmla="*/ 377560 h 906374"/>
                <a:gd name="connsiteX50" fmla="*/ 553700 w 924254"/>
                <a:gd name="connsiteY50" fmla="*/ 377248 h 906374"/>
                <a:gd name="connsiteX51" fmla="*/ 556470 w 924254"/>
                <a:gd name="connsiteY51" fmla="*/ 356386 h 906374"/>
                <a:gd name="connsiteX52" fmla="*/ 691331 w 924254"/>
                <a:gd name="connsiteY52" fmla="*/ 272953 h 906374"/>
                <a:gd name="connsiteX53" fmla="*/ 826191 w 924254"/>
                <a:gd name="connsiteY53" fmla="*/ 356386 h 906374"/>
                <a:gd name="connsiteX54" fmla="*/ 828962 w 924254"/>
                <a:gd name="connsiteY54" fmla="*/ 377248 h 906374"/>
                <a:gd name="connsiteX55" fmla="*/ 829426 w 924254"/>
                <a:gd name="connsiteY55" fmla="*/ 377560 h 906374"/>
                <a:gd name="connsiteX56" fmla="*/ 829435 w 924254"/>
                <a:gd name="connsiteY56" fmla="*/ 377571 h 906374"/>
                <a:gd name="connsiteX57" fmla="*/ 833020 w 924254"/>
                <a:gd name="connsiteY57" fmla="*/ 374613 h 906374"/>
                <a:gd name="connsiteX58" fmla="*/ 891710 w 924254"/>
                <a:gd name="connsiteY58" fmla="*/ 232923 h 906374"/>
                <a:gd name="connsiteX59" fmla="*/ 691331 w 924254"/>
                <a:gd name="connsiteY59" fmla="*/ 32544 h 906374"/>
                <a:gd name="connsiteX60" fmla="*/ 691331 w 924254"/>
                <a:gd name="connsiteY60" fmla="*/ 0 h 906374"/>
                <a:gd name="connsiteX61" fmla="*/ 924254 w 924254"/>
                <a:gd name="connsiteY61" fmla="*/ 232923 h 906374"/>
                <a:gd name="connsiteX62" fmla="*/ 856033 w 924254"/>
                <a:gd name="connsiteY62" fmla="*/ 397625 h 906374"/>
                <a:gd name="connsiteX63" fmla="*/ 831151 w 924254"/>
                <a:gd name="connsiteY63" fmla="*/ 418155 h 906374"/>
                <a:gd name="connsiteX64" fmla="*/ 829426 w 924254"/>
                <a:gd name="connsiteY64" fmla="*/ 420185 h 906374"/>
                <a:gd name="connsiteX65" fmla="*/ 825434 w 924254"/>
                <a:gd name="connsiteY65" fmla="*/ 422872 h 906374"/>
                <a:gd name="connsiteX66" fmla="*/ 821560 w 924254"/>
                <a:gd name="connsiteY66" fmla="*/ 426067 h 906374"/>
                <a:gd name="connsiteX67" fmla="*/ 817041 w 924254"/>
                <a:gd name="connsiteY67" fmla="*/ 428520 h 906374"/>
                <a:gd name="connsiteX68" fmla="*/ 815608 w 924254"/>
                <a:gd name="connsiteY68" fmla="*/ 429485 h 906374"/>
                <a:gd name="connsiteX69" fmla="*/ 813740 w 924254"/>
                <a:gd name="connsiteY69" fmla="*/ 430312 h 906374"/>
                <a:gd name="connsiteX70" fmla="*/ 781995 w 924254"/>
                <a:gd name="connsiteY70" fmla="*/ 447543 h 906374"/>
                <a:gd name="connsiteX71" fmla="*/ 691331 w 924254"/>
                <a:gd name="connsiteY71" fmla="*/ 465847 h 906374"/>
                <a:gd name="connsiteX72" fmla="*/ 657210 w 924254"/>
                <a:gd name="connsiteY72" fmla="*/ 458958 h 906374"/>
                <a:gd name="connsiteX73" fmla="*/ 591492 w 924254"/>
                <a:gd name="connsiteY73" fmla="*/ 573594 h 906374"/>
                <a:gd name="connsiteX74" fmla="*/ 634126 w 924254"/>
                <a:gd name="connsiteY74" fmla="*/ 602338 h 906374"/>
                <a:gd name="connsiteX75" fmla="*/ 686290 w 924254"/>
                <a:gd name="connsiteY75" fmla="*/ 728274 h 906374"/>
                <a:gd name="connsiteX76" fmla="*/ 634126 w 924254"/>
                <a:gd name="connsiteY76" fmla="*/ 854210 h 906374"/>
                <a:gd name="connsiteX77" fmla="*/ 615101 w 924254"/>
                <a:gd name="connsiteY77" fmla="*/ 869907 h 906374"/>
                <a:gd name="connsiteX78" fmla="*/ 613782 w 924254"/>
                <a:gd name="connsiteY78" fmla="*/ 871459 h 906374"/>
                <a:gd name="connsiteX79" fmla="*/ 610729 w 924254"/>
                <a:gd name="connsiteY79" fmla="*/ 873514 h 906374"/>
                <a:gd name="connsiteX80" fmla="*/ 607767 w 924254"/>
                <a:gd name="connsiteY80" fmla="*/ 875958 h 906374"/>
                <a:gd name="connsiteX81" fmla="*/ 604312 w 924254"/>
                <a:gd name="connsiteY81" fmla="*/ 877833 h 906374"/>
                <a:gd name="connsiteX82" fmla="*/ 603216 w 924254"/>
                <a:gd name="connsiteY82" fmla="*/ 878571 h 906374"/>
                <a:gd name="connsiteX83" fmla="*/ 601788 w 924254"/>
                <a:gd name="connsiteY83" fmla="*/ 879203 h 906374"/>
                <a:gd name="connsiteX84" fmla="*/ 577515 w 924254"/>
                <a:gd name="connsiteY84" fmla="*/ 892378 h 906374"/>
                <a:gd name="connsiteX85" fmla="*/ 508190 w 924254"/>
                <a:gd name="connsiteY85" fmla="*/ 906374 h 906374"/>
                <a:gd name="connsiteX86" fmla="*/ 438865 w 924254"/>
                <a:gd name="connsiteY86" fmla="*/ 892378 h 906374"/>
                <a:gd name="connsiteX87" fmla="*/ 414592 w 924254"/>
                <a:gd name="connsiteY87" fmla="*/ 879203 h 906374"/>
                <a:gd name="connsiteX88" fmla="*/ 413164 w 924254"/>
                <a:gd name="connsiteY88" fmla="*/ 878571 h 906374"/>
                <a:gd name="connsiteX89" fmla="*/ 412068 w 924254"/>
                <a:gd name="connsiteY89" fmla="*/ 877833 h 906374"/>
                <a:gd name="connsiteX90" fmla="*/ 408613 w 924254"/>
                <a:gd name="connsiteY90" fmla="*/ 875958 h 906374"/>
                <a:gd name="connsiteX91" fmla="*/ 405651 w 924254"/>
                <a:gd name="connsiteY91" fmla="*/ 873514 h 906374"/>
                <a:gd name="connsiteX92" fmla="*/ 402598 w 924254"/>
                <a:gd name="connsiteY92" fmla="*/ 871459 h 906374"/>
                <a:gd name="connsiteX93" fmla="*/ 401279 w 924254"/>
                <a:gd name="connsiteY93" fmla="*/ 869907 h 906374"/>
                <a:gd name="connsiteX94" fmla="*/ 382254 w 924254"/>
                <a:gd name="connsiteY94" fmla="*/ 854210 h 906374"/>
                <a:gd name="connsiteX95" fmla="*/ 330090 w 924254"/>
                <a:gd name="connsiteY95" fmla="*/ 728274 h 906374"/>
                <a:gd name="connsiteX96" fmla="*/ 344086 w 924254"/>
                <a:gd name="connsiteY96" fmla="*/ 658950 h 906374"/>
                <a:gd name="connsiteX97" fmla="*/ 355302 w 924254"/>
                <a:gd name="connsiteY97" fmla="*/ 642314 h 906374"/>
                <a:gd name="connsiteX98" fmla="*/ 247836 w 924254"/>
                <a:gd name="connsiteY98" fmla="*/ 567402 h 906374"/>
                <a:gd name="connsiteX99" fmla="*/ 244140 w 924254"/>
                <a:gd name="connsiteY99" fmla="*/ 569408 h 906374"/>
                <a:gd name="connsiteX100" fmla="*/ 175736 w 924254"/>
                <a:gd name="connsiteY100" fmla="*/ 583218 h 906374"/>
                <a:gd name="connsiteX101" fmla="*/ 107331 w 924254"/>
                <a:gd name="connsiteY101" fmla="*/ 569408 h 906374"/>
                <a:gd name="connsiteX102" fmla="*/ 83381 w 924254"/>
                <a:gd name="connsiteY102" fmla="*/ 556408 h 906374"/>
                <a:gd name="connsiteX103" fmla="*/ 81972 w 924254"/>
                <a:gd name="connsiteY103" fmla="*/ 555784 h 906374"/>
                <a:gd name="connsiteX104" fmla="*/ 80890 w 924254"/>
                <a:gd name="connsiteY104" fmla="*/ 555056 h 906374"/>
                <a:gd name="connsiteX105" fmla="*/ 77480 w 924254"/>
                <a:gd name="connsiteY105" fmla="*/ 553206 h 906374"/>
                <a:gd name="connsiteX106" fmla="*/ 74558 w 924254"/>
                <a:gd name="connsiteY106" fmla="*/ 550794 h 906374"/>
                <a:gd name="connsiteX107" fmla="*/ 71546 w 924254"/>
                <a:gd name="connsiteY107" fmla="*/ 548767 h 906374"/>
                <a:gd name="connsiteX108" fmla="*/ 70244 w 924254"/>
                <a:gd name="connsiteY108" fmla="*/ 547235 h 906374"/>
                <a:gd name="connsiteX109" fmla="*/ 51471 w 924254"/>
                <a:gd name="connsiteY109" fmla="*/ 531747 h 906374"/>
                <a:gd name="connsiteX110" fmla="*/ 0 w 924254"/>
                <a:gd name="connsiteY110" fmla="*/ 407483 h 906374"/>
                <a:gd name="connsiteX111" fmla="*/ 175736 w 924254"/>
                <a:gd name="connsiteY111" fmla="*/ 231747 h 906374"/>
                <a:gd name="connsiteX112" fmla="*/ 351471 w 924254"/>
                <a:gd name="connsiteY112" fmla="*/ 407483 h 906374"/>
                <a:gd name="connsiteX113" fmla="*/ 300000 w 924254"/>
                <a:gd name="connsiteY113" fmla="*/ 531747 h 906374"/>
                <a:gd name="connsiteX114" fmla="*/ 289299 w 924254"/>
                <a:gd name="connsiteY114" fmla="*/ 540575 h 906374"/>
                <a:gd name="connsiteX115" fmla="*/ 380863 w 924254"/>
                <a:gd name="connsiteY115" fmla="*/ 604402 h 906374"/>
                <a:gd name="connsiteX116" fmla="*/ 382254 w 924254"/>
                <a:gd name="connsiteY116" fmla="*/ 602338 h 906374"/>
                <a:gd name="connsiteX117" fmla="*/ 508190 w 924254"/>
                <a:gd name="connsiteY117" fmla="*/ 550174 h 906374"/>
                <a:gd name="connsiteX118" fmla="*/ 547652 w 924254"/>
                <a:gd name="connsiteY118" fmla="*/ 558141 h 906374"/>
                <a:gd name="connsiteX119" fmla="*/ 609977 w 924254"/>
                <a:gd name="connsiteY119" fmla="*/ 449422 h 906374"/>
                <a:gd name="connsiteX120" fmla="*/ 600666 w 924254"/>
                <a:gd name="connsiteY120" fmla="*/ 447543 h 906374"/>
                <a:gd name="connsiteX121" fmla="*/ 568921 w 924254"/>
                <a:gd name="connsiteY121" fmla="*/ 430312 h 906374"/>
                <a:gd name="connsiteX122" fmla="*/ 567054 w 924254"/>
                <a:gd name="connsiteY122" fmla="*/ 429485 h 906374"/>
                <a:gd name="connsiteX123" fmla="*/ 565620 w 924254"/>
                <a:gd name="connsiteY123" fmla="*/ 428520 h 906374"/>
                <a:gd name="connsiteX124" fmla="*/ 561101 w 924254"/>
                <a:gd name="connsiteY124" fmla="*/ 426067 h 906374"/>
                <a:gd name="connsiteX125" fmla="*/ 557228 w 924254"/>
                <a:gd name="connsiteY125" fmla="*/ 422872 h 906374"/>
                <a:gd name="connsiteX126" fmla="*/ 553235 w 924254"/>
                <a:gd name="connsiteY126" fmla="*/ 420185 h 906374"/>
                <a:gd name="connsiteX127" fmla="*/ 551510 w 924254"/>
                <a:gd name="connsiteY127" fmla="*/ 418155 h 906374"/>
                <a:gd name="connsiteX128" fmla="*/ 526628 w 924254"/>
                <a:gd name="connsiteY128" fmla="*/ 397625 h 906374"/>
                <a:gd name="connsiteX129" fmla="*/ 458407 w 924254"/>
                <a:gd name="connsiteY129" fmla="*/ 232923 h 906374"/>
                <a:gd name="connsiteX130" fmla="*/ 691331 w 924254"/>
                <a:gd name="connsiteY130" fmla="*/ 0 h 906374"/>
              </a:gdLst>
              <a:ahLst/>
              <a:cxnLst/>
              <a:rect l="l" t="t" r="r" b="b"/>
              <a:pathLst>
                <a:path w="924254" h="906374" extrusionOk="0">
                  <a:moveTo>
                    <a:pt x="508190" y="632730"/>
                  </a:moveTo>
                  <a:cubicBezTo>
                    <a:pt x="539316" y="632730"/>
                    <a:pt x="564548" y="657963"/>
                    <a:pt x="564548" y="689088"/>
                  </a:cubicBezTo>
                  <a:cubicBezTo>
                    <a:pt x="564548" y="720214"/>
                    <a:pt x="539316" y="745446"/>
                    <a:pt x="508190" y="745446"/>
                  </a:cubicBezTo>
                  <a:cubicBezTo>
                    <a:pt x="477065" y="745446"/>
                    <a:pt x="451832" y="720214"/>
                    <a:pt x="451832" y="689088"/>
                  </a:cubicBezTo>
                  <a:cubicBezTo>
                    <a:pt x="451832" y="657963"/>
                    <a:pt x="477065" y="632730"/>
                    <a:pt x="508190" y="632730"/>
                  </a:cubicBezTo>
                  <a:close/>
                  <a:moveTo>
                    <a:pt x="508190" y="575058"/>
                  </a:moveTo>
                  <a:cubicBezTo>
                    <a:pt x="423571" y="575058"/>
                    <a:pt x="354974" y="643655"/>
                    <a:pt x="354974" y="728274"/>
                  </a:cubicBezTo>
                  <a:cubicBezTo>
                    <a:pt x="354974" y="770584"/>
                    <a:pt x="372123" y="808888"/>
                    <a:pt x="399850" y="836614"/>
                  </a:cubicBezTo>
                  <a:lnTo>
                    <a:pt x="402591" y="838876"/>
                  </a:lnTo>
                  <a:lnTo>
                    <a:pt x="402598" y="838868"/>
                  </a:lnTo>
                  <a:lnTo>
                    <a:pt x="402954" y="838629"/>
                  </a:lnTo>
                  <a:lnTo>
                    <a:pt x="405072" y="822677"/>
                  </a:lnTo>
                  <a:cubicBezTo>
                    <a:pt x="414887" y="786269"/>
                    <a:pt x="457325" y="758882"/>
                    <a:pt x="508190" y="758882"/>
                  </a:cubicBezTo>
                  <a:cubicBezTo>
                    <a:pt x="559055" y="758882"/>
                    <a:pt x="601493" y="786269"/>
                    <a:pt x="611308" y="822677"/>
                  </a:cubicBezTo>
                  <a:lnTo>
                    <a:pt x="613427" y="838629"/>
                  </a:lnTo>
                  <a:lnTo>
                    <a:pt x="613782" y="838868"/>
                  </a:lnTo>
                  <a:lnTo>
                    <a:pt x="613789" y="838876"/>
                  </a:lnTo>
                  <a:lnTo>
                    <a:pt x="616530" y="836614"/>
                  </a:lnTo>
                  <a:cubicBezTo>
                    <a:pt x="644257" y="808888"/>
                    <a:pt x="661406" y="770584"/>
                    <a:pt x="661406" y="728274"/>
                  </a:cubicBezTo>
                  <a:cubicBezTo>
                    <a:pt x="661406" y="643655"/>
                    <a:pt x="592809" y="575058"/>
                    <a:pt x="508190" y="575058"/>
                  </a:cubicBezTo>
                  <a:close/>
                  <a:moveTo>
                    <a:pt x="175736" y="313207"/>
                  </a:moveTo>
                  <a:cubicBezTo>
                    <a:pt x="206448" y="313207"/>
                    <a:pt x="231346" y="338105"/>
                    <a:pt x="231346" y="368817"/>
                  </a:cubicBezTo>
                  <a:cubicBezTo>
                    <a:pt x="231346" y="399529"/>
                    <a:pt x="206448" y="424427"/>
                    <a:pt x="175736" y="424427"/>
                  </a:cubicBezTo>
                  <a:cubicBezTo>
                    <a:pt x="145023" y="424427"/>
                    <a:pt x="120126" y="399529"/>
                    <a:pt x="120126" y="368817"/>
                  </a:cubicBezTo>
                  <a:cubicBezTo>
                    <a:pt x="120126" y="338105"/>
                    <a:pt x="145023" y="313207"/>
                    <a:pt x="175736" y="313207"/>
                  </a:cubicBezTo>
                  <a:close/>
                  <a:moveTo>
                    <a:pt x="175736" y="256301"/>
                  </a:moveTo>
                  <a:cubicBezTo>
                    <a:pt x="92240" y="256301"/>
                    <a:pt x="24554" y="323987"/>
                    <a:pt x="24554" y="407483"/>
                  </a:cubicBezTo>
                  <a:cubicBezTo>
                    <a:pt x="24554" y="449230"/>
                    <a:pt x="41475" y="487026"/>
                    <a:pt x="68834" y="514384"/>
                  </a:cubicBezTo>
                  <a:lnTo>
                    <a:pt x="71539" y="516616"/>
                  </a:lnTo>
                  <a:lnTo>
                    <a:pt x="71546" y="516608"/>
                  </a:lnTo>
                  <a:lnTo>
                    <a:pt x="71896" y="516372"/>
                  </a:lnTo>
                  <a:lnTo>
                    <a:pt x="73987" y="500632"/>
                  </a:lnTo>
                  <a:cubicBezTo>
                    <a:pt x="83671" y="464708"/>
                    <a:pt x="125546" y="437684"/>
                    <a:pt x="175736" y="437684"/>
                  </a:cubicBezTo>
                  <a:cubicBezTo>
                    <a:pt x="225925" y="437684"/>
                    <a:pt x="267800" y="464708"/>
                    <a:pt x="277485" y="500632"/>
                  </a:cubicBezTo>
                  <a:lnTo>
                    <a:pt x="279575" y="516372"/>
                  </a:lnTo>
                  <a:lnTo>
                    <a:pt x="279925" y="516608"/>
                  </a:lnTo>
                  <a:lnTo>
                    <a:pt x="279932" y="516616"/>
                  </a:lnTo>
                  <a:lnTo>
                    <a:pt x="282637" y="514384"/>
                  </a:lnTo>
                  <a:cubicBezTo>
                    <a:pt x="309996" y="487026"/>
                    <a:pt x="326917" y="449230"/>
                    <a:pt x="326917" y="407483"/>
                  </a:cubicBezTo>
                  <a:cubicBezTo>
                    <a:pt x="326917" y="323987"/>
                    <a:pt x="259231" y="256301"/>
                    <a:pt x="175736" y="256301"/>
                  </a:cubicBezTo>
                  <a:close/>
                  <a:moveTo>
                    <a:pt x="691331" y="107969"/>
                  </a:moveTo>
                  <a:cubicBezTo>
                    <a:pt x="732038" y="107969"/>
                    <a:pt x="765037" y="140968"/>
                    <a:pt x="765037" y="181675"/>
                  </a:cubicBezTo>
                  <a:cubicBezTo>
                    <a:pt x="765037" y="222382"/>
                    <a:pt x="732038" y="255381"/>
                    <a:pt x="691331" y="255381"/>
                  </a:cubicBezTo>
                  <a:cubicBezTo>
                    <a:pt x="650624" y="255381"/>
                    <a:pt x="617625" y="222382"/>
                    <a:pt x="617625" y="181675"/>
                  </a:cubicBezTo>
                  <a:cubicBezTo>
                    <a:pt x="617625" y="140968"/>
                    <a:pt x="650624" y="107969"/>
                    <a:pt x="691331" y="107969"/>
                  </a:cubicBezTo>
                  <a:close/>
                  <a:moveTo>
                    <a:pt x="691331" y="32544"/>
                  </a:moveTo>
                  <a:cubicBezTo>
                    <a:pt x="580664" y="32544"/>
                    <a:pt x="490951" y="122257"/>
                    <a:pt x="490951" y="232923"/>
                  </a:cubicBezTo>
                  <a:cubicBezTo>
                    <a:pt x="490951" y="288257"/>
                    <a:pt x="513379" y="338352"/>
                    <a:pt x="549641" y="374613"/>
                  </a:cubicBezTo>
                  <a:lnTo>
                    <a:pt x="553226" y="377571"/>
                  </a:lnTo>
                  <a:lnTo>
                    <a:pt x="553235" y="377560"/>
                  </a:lnTo>
                  <a:lnTo>
                    <a:pt x="553700" y="377248"/>
                  </a:lnTo>
                  <a:lnTo>
                    <a:pt x="556470" y="356386"/>
                  </a:lnTo>
                  <a:cubicBezTo>
                    <a:pt x="569306" y="308771"/>
                    <a:pt x="624808" y="272953"/>
                    <a:pt x="691331" y="272953"/>
                  </a:cubicBezTo>
                  <a:cubicBezTo>
                    <a:pt x="757853" y="272953"/>
                    <a:pt x="813355" y="308771"/>
                    <a:pt x="826191" y="356386"/>
                  </a:cubicBezTo>
                  <a:lnTo>
                    <a:pt x="828962" y="377248"/>
                  </a:lnTo>
                  <a:lnTo>
                    <a:pt x="829426" y="377560"/>
                  </a:lnTo>
                  <a:lnTo>
                    <a:pt x="829435" y="377571"/>
                  </a:lnTo>
                  <a:lnTo>
                    <a:pt x="833020" y="374613"/>
                  </a:lnTo>
                  <a:cubicBezTo>
                    <a:pt x="869282" y="338352"/>
                    <a:pt x="891710" y="288257"/>
                    <a:pt x="891710" y="232923"/>
                  </a:cubicBezTo>
                  <a:cubicBezTo>
                    <a:pt x="891710" y="122257"/>
                    <a:pt x="801997" y="32544"/>
                    <a:pt x="691331" y="32544"/>
                  </a:cubicBezTo>
                  <a:close/>
                  <a:moveTo>
                    <a:pt x="691331" y="0"/>
                  </a:moveTo>
                  <a:cubicBezTo>
                    <a:pt x="819971" y="0"/>
                    <a:pt x="924254" y="104283"/>
                    <a:pt x="924254" y="232923"/>
                  </a:cubicBezTo>
                  <a:cubicBezTo>
                    <a:pt x="924254" y="297244"/>
                    <a:pt x="898183" y="355474"/>
                    <a:pt x="856033" y="397625"/>
                  </a:cubicBezTo>
                  <a:lnTo>
                    <a:pt x="831151" y="418155"/>
                  </a:lnTo>
                  <a:lnTo>
                    <a:pt x="829426" y="420185"/>
                  </a:lnTo>
                  <a:lnTo>
                    <a:pt x="825434" y="422872"/>
                  </a:lnTo>
                  <a:lnTo>
                    <a:pt x="821560" y="426067"/>
                  </a:lnTo>
                  <a:lnTo>
                    <a:pt x="817041" y="428520"/>
                  </a:lnTo>
                  <a:lnTo>
                    <a:pt x="815608" y="429485"/>
                  </a:lnTo>
                  <a:lnTo>
                    <a:pt x="813740" y="430312"/>
                  </a:lnTo>
                  <a:lnTo>
                    <a:pt x="781995" y="447543"/>
                  </a:lnTo>
                  <a:cubicBezTo>
                    <a:pt x="754128" y="459329"/>
                    <a:pt x="723491" y="465847"/>
                    <a:pt x="691331" y="465847"/>
                  </a:cubicBezTo>
                  <a:lnTo>
                    <a:pt x="657210" y="458958"/>
                  </a:lnTo>
                  <a:lnTo>
                    <a:pt x="591492" y="573594"/>
                  </a:lnTo>
                  <a:lnTo>
                    <a:pt x="634126" y="602338"/>
                  </a:lnTo>
                  <a:cubicBezTo>
                    <a:pt x="666356" y="634568"/>
                    <a:pt x="686290" y="679093"/>
                    <a:pt x="686290" y="728274"/>
                  </a:cubicBezTo>
                  <a:cubicBezTo>
                    <a:pt x="686290" y="777455"/>
                    <a:pt x="666356" y="821980"/>
                    <a:pt x="634126" y="854210"/>
                  </a:cubicBezTo>
                  <a:lnTo>
                    <a:pt x="615101" y="869907"/>
                  </a:lnTo>
                  <a:lnTo>
                    <a:pt x="613782" y="871459"/>
                  </a:lnTo>
                  <a:lnTo>
                    <a:pt x="610729" y="873514"/>
                  </a:lnTo>
                  <a:lnTo>
                    <a:pt x="607767" y="875958"/>
                  </a:lnTo>
                  <a:lnTo>
                    <a:pt x="604312" y="877833"/>
                  </a:lnTo>
                  <a:lnTo>
                    <a:pt x="603216" y="878571"/>
                  </a:lnTo>
                  <a:lnTo>
                    <a:pt x="601788" y="879203"/>
                  </a:lnTo>
                  <a:lnTo>
                    <a:pt x="577515" y="892378"/>
                  </a:lnTo>
                  <a:cubicBezTo>
                    <a:pt x="556207" y="901390"/>
                    <a:pt x="532781" y="906374"/>
                    <a:pt x="508190" y="906374"/>
                  </a:cubicBezTo>
                  <a:cubicBezTo>
                    <a:pt x="483600" y="906374"/>
                    <a:pt x="460173" y="901390"/>
                    <a:pt x="438865" y="892378"/>
                  </a:cubicBezTo>
                  <a:lnTo>
                    <a:pt x="414592" y="879203"/>
                  </a:lnTo>
                  <a:lnTo>
                    <a:pt x="413164" y="878571"/>
                  </a:lnTo>
                  <a:lnTo>
                    <a:pt x="412068" y="877833"/>
                  </a:lnTo>
                  <a:lnTo>
                    <a:pt x="408613" y="875958"/>
                  </a:lnTo>
                  <a:lnTo>
                    <a:pt x="405651" y="873514"/>
                  </a:lnTo>
                  <a:lnTo>
                    <a:pt x="402598" y="871459"/>
                  </a:lnTo>
                  <a:lnTo>
                    <a:pt x="401279" y="869907"/>
                  </a:lnTo>
                  <a:lnTo>
                    <a:pt x="382254" y="854210"/>
                  </a:lnTo>
                  <a:cubicBezTo>
                    <a:pt x="350024" y="821980"/>
                    <a:pt x="330090" y="777455"/>
                    <a:pt x="330090" y="728274"/>
                  </a:cubicBezTo>
                  <a:cubicBezTo>
                    <a:pt x="330090" y="703684"/>
                    <a:pt x="335074" y="680257"/>
                    <a:pt x="344086" y="658950"/>
                  </a:cubicBezTo>
                  <a:lnTo>
                    <a:pt x="355302" y="642314"/>
                  </a:lnTo>
                  <a:lnTo>
                    <a:pt x="247836" y="567402"/>
                  </a:lnTo>
                  <a:lnTo>
                    <a:pt x="244140" y="569408"/>
                  </a:lnTo>
                  <a:cubicBezTo>
                    <a:pt x="223115" y="578301"/>
                    <a:pt x="200000" y="583218"/>
                    <a:pt x="175736" y="583218"/>
                  </a:cubicBezTo>
                  <a:cubicBezTo>
                    <a:pt x="151472" y="583218"/>
                    <a:pt x="128356" y="578301"/>
                    <a:pt x="107331" y="569408"/>
                  </a:cubicBezTo>
                  <a:lnTo>
                    <a:pt x="83381" y="556408"/>
                  </a:lnTo>
                  <a:lnTo>
                    <a:pt x="81972" y="555784"/>
                  </a:lnTo>
                  <a:lnTo>
                    <a:pt x="80890" y="555056"/>
                  </a:lnTo>
                  <a:lnTo>
                    <a:pt x="77480" y="553206"/>
                  </a:lnTo>
                  <a:lnTo>
                    <a:pt x="74558" y="550794"/>
                  </a:lnTo>
                  <a:lnTo>
                    <a:pt x="71546" y="548767"/>
                  </a:lnTo>
                  <a:lnTo>
                    <a:pt x="70244" y="547235"/>
                  </a:lnTo>
                  <a:lnTo>
                    <a:pt x="51471" y="531747"/>
                  </a:lnTo>
                  <a:cubicBezTo>
                    <a:pt x="19670" y="499945"/>
                    <a:pt x="0" y="456011"/>
                    <a:pt x="0" y="407483"/>
                  </a:cubicBezTo>
                  <a:cubicBezTo>
                    <a:pt x="0" y="310426"/>
                    <a:pt x="78679" y="231747"/>
                    <a:pt x="175736" y="231747"/>
                  </a:cubicBezTo>
                  <a:cubicBezTo>
                    <a:pt x="272792" y="231747"/>
                    <a:pt x="351471" y="310426"/>
                    <a:pt x="351471" y="407483"/>
                  </a:cubicBezTo>
                  <a:cubicBezTo>
                    <a:pt x="351471" y="456011"/>
                    <a:pt x="331801" y="499945"/>
                    <a:pt x="300000" y="531747"/>
                  </a:cubicBezTo>
                  <a:lnTo>
                    <a:pt x="289299" y="540575"/>
                  </a:lnTo>
                  <a:lnTo>
                    <a:pt x="380863" y="604402"/>
                  </a:lnTo>
                  <a:lnTo>
                    <a:pt x="382254" y="602338"/>
                  </a:lnTo>
                  <a:cubicBezTo>
                    <a:pt x="414484" y="570109"/>
                    <a:pt x="459009" y="550174"/>
                    <a:pt x="508190" y="550174"/>
                  </a:cubicBezTo>
                  <a:lnTo>
                    <a:pt x="547652" y="558141"/>
                  </a:lnTo>
                  <a:lnTo>
                    <a:pt x="609977" y="449422"/>
                  </a:lnTo>
                  <a:lnTo>
                    <a:pt x="600666" y="447543"/>
                  </a:lnTo>
                  <a:lnTo>
                    <a:pt x="568921" y="430312"/>
                  </a:lnTo>
                  <a:lnTo>
                    <a:pt x="567054" y="429485"/>
                  </a:lnTo>
                  <a:lnTo>
                    <a:pt x="565620" y="428520"/>
                  </a:lnTo>
                  <a:lnTo>
                    <a:pt x="561101" y="426067"/>
                  </a:lnTo>
                  <a:lnTo>
                    <a:pt x="557228" y="422872"/>
                  </a:lnTo>
                  <a:lnTo>
                    <a:pt x="553235" y="420185"/>
                  </a:lnTo>
                  <a:lnTo>
                    <a:pt x="551510" y="418155"/>
                  </a:lnTo>
                  <a:lnTo>
                    <a:pt x="526628" y="397625"/>
                  </a:lnTo>
                  <a:cubicBezTo>
                    <a:pt x="484478" y="355474"/>
                    <a:pt x="458407" y="297244"/>
                    <a:pt x="458407" y="232923"/>
                  </a:cubicBezTo>
                  <a:cubicBezTo>
                    <a:pt x="458407" y="104283"/>
                    <a:pt x="562690" y="0"/>
                    <a:pt x="691331" y="0"/>
                  </a:cubicBezTo>
                  <a:close/>
                </a:path>
              </a:pathLst>
            </a:custGeom>
            <a:solidFill>
              <a:srgbClr val="FFFFFF"/>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400">
                <a:solidFill>
                  <a:srgbClr val="000000"/>
                </a:solidFill>
                <a:latin typeface="Arial" panose="020B0604020202020204"/>
                <a:cs typeface="Arial" panose="020B0604020202020204"/>
              </a:endParaRPr>
            </a:p>
          </p:txBody>
        </p:sp>
      </p:grpSp>
      <p:grpSp>
        <p:nvGrpSpPr>
          <p:cNvPr id="114" name="组合 113"/>
          <p:cNvGrpSpPr/>
          <p:nvPr/>
        </p:nvGrpSpPr>
        <p:grpSpPr bwMode="auto">
          <a:xfrm>
            <a:off x="11061712" y="5484280"/>
            <a:ext cx="782626" cy="747136"/>
            <a:chOff x="0" y="0"/>
            <a:chExt cx="782626" cy="747136"/>
          </a:xfrm>
        </p:grpSpPr>
        <p:sp>
          <p:nvSpPr>
            <p:cNvPr id="113" name="椭圆 12"/>
            <p:cNvSpPr/>
            <p:nvPr/>
          </p:nvSpPr>
          <p:spPr bwMode="auto">
            <a:xfrm>
              <a:off x="0" y="0"/>
              <a:ext cx="782626" cy="747136"/>
            </a:xfrm>
            <a:prstGeom prst="ellipse">
              <a:avLst/>
            </a:prstGeom>
            <a:solidFill>
              <a:srgbClr val="7EC8E4"/>
            </a:solidFill>
            <a:ln w="12700" cap="flat" cmpd="sng" algn="ctr">
              <a:noFill/>
              <a:prstDash val="solid"/>
              <a:miter lim="800000"/>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zh-CN"/>
            </a:p>
          </p:txBody>
        </p:sp>
        <p:sp>
          <p:nvSpPr>
            <p:cNvPr id="101" name="Freeform 153"/>
            <p:cNvSpPr/>
            <p:nvPr/>
          </p:nvSpPr>
          <p:spPr bwMode="auto">
            <a:xfrm>
              <a:off x="147369" y="140168"/>
              <a:ext cx="498168" cy="449961"/>
            </a:xfrm>
            <a:custGeom>
              <a:avLst/>
              <a:gdLst>
                <a:gd name="connsiteX0" fmla="*/ 1378039 w 1456319"/>
                <a:gd name="connsiteY0" fmla="*/ 719538 h 1473764"/>
                <a:gd name="connsiteX1" fmla="*/ 1456319 w 1456319"/>
                <a:gd name="connsiteY1" fmla="*/ 719538 h 1473764"/>
                <a:gd name="connsiteX2" fmla="*/ 1456319 w 1456319"/>
                <a:gd name="connsiteY2" fmla="*/ 1005430 h 1473764"/>
                <a:gd name="connsiteX3" fmla="*/ 1101796 w 1456319"/>
                <a:gd name="connsiteY3" fmla="*/ 1005430 h 1473764"/>
                <a:gd name="connsiteX4" fmla="*/ 1216908 w 1456319"/>
                <a:gd name="connsiteY4" fmla="*/ 1328469 h 1473764"/>
                <a:gd name="connsiteX5" fmla="*/ 1192828 w 1456319"/>
                <a:gd name="connsiteY5" fmla="*/ 1379211 h 1473764"/>
                <a:gd name="connsiteX6" fmla="*/ 1192830 w 1456319"/>
                <a:gd name="connsiteY6" fmla="*/ 1379212 h 1473764"/>
                <a:gd name="connsiteX7" fmla="*/ 1142088 w 1456319"/>
                <a:gd name="connsiteY7" fmla="*/ 1355132 h 1473764"/>
                <a:gd name="connsiteX8" fmla="*/ 1017473 w 1456319"/>
                <a:gd name="connsiteY8" fmla="*/ 1005430 h 1473764"/>
                <a:gd name="connsiteX9" fmla="*/ 953049 w 1456319"/>
                <a:gd name="connsiteY9" fmla="*/ 1005430 h 1473764"/>
                <a:gd name="connsiteX10" fmla="*/ 953048 w 1456319"/>
                <a:gd name="connsiteY10" fmla="*/ 1354484 h 1473764"/>
                <a:gd name="connsiteX11" fmla="*/ 913333 w 1456319"/>
                <a:gd name="connsiteY11" fmla="*/ 1394199 h 1473764"/>
                <a:gd name="connsiteX12" fmla="*/ 913334 w 1456319"/>
                <a:gd name="connsiteY12" fmla="*/ 1394198 h 1473764"/>
                <a:gd name="connsiteX13" fmla="*/ 873619 w 1456319"/>
                <a:gd name="connsiteY13" fmla="*/ 1354483 h 1473764"/>
                <a:gd name="connsiteX14" fmla="*/ 873619 w 1456319"/>
                <a:gd name="connsiteY14" fmla="*/ 1005430 h 1473764"/>
                <a:gd name="connsiteX15" fmla="*/ 809098 w 1456319"/>
                <a:gd name="connsiteY15" fmla="*/ 1005430 h 1473764"/>
                <a:gd name="connsiteX16" fmla="*/ 683353 w 1456319"/>
                <a:gd name="connsiteY16" fmla="*/ 1351953 h 1473764"/>
                <a:gd name="connsiteX17" fmla="*/ 632473 w 1456319"/>
                <a:gd name="connsiteY17" fmla="*/ 1375739 h 1473764"/>
                <a:gd name="connsiteX18" fmla="*/ 632474 w 1456319"/>
                <a:gd name="connsiteY18" fmla="*/ 1375738 h 1473764"/>
                <a:gd name="connsiteX19" fmla="*/ 608688 w 1456319"/>
                <a:gd name="connsiteY19" fmla="*/ 1324858 h 1473764"/>
                <a:gd name="connsiteX20" fmla="*/ 724601 w 1456319"/>
                <a:gd name="connsiteY20" fmla="*/ 1005430 h 1473764"/>
                <a:gd name="connsiteX21" fmla="*/ 465737 w 1456319"/>
                <a:gd name="connsiteY21" fmla="*/ 1005430 h 1473764"/>
                <a:gd name="connsiteX22" fmla="*/ 465737 w 1456319"/>
                <a:gd name="connsiteY22" fmla="*/ 862484 h 1473764"/>
                <a:gd name="connsiteX23" fmla="*/ 1378039 w 1456319"/>
                <a:gd name="connsiteY23" fmla="*/ 862484 h 1473764"/>
                <a:gd name="connsiteX24" fmla="*/ 508794 w 1456319"/>
                <a:gd name="connsiteY24" fmla="*/ 246537 h 1473764"/>
                <a:gd name="connsiteX25" fmla="*/ 508794 w 1456319"/>
                <a:gd name="connsiteY25" fmla="*/ 338843 h 1473764"/>
                <a:gd name="connsiteX26" fmla="*/ 557833 w 1456319"/>
                <a:gd name="connsiteY26" fmla="*/ 430941 h 1473764"/>
                <a:gd name="connsiteX27" fmla="*/ 625908 w 1456319"/>
                <a:gd name="connsiteY27" fmla="*/ 333766 h 1473764"/>
                <a:gd name="connsiteX28" fmla="*/ 703985 w 1456319"/>
                <a:gd name="connsiteY28" fmla="*/ 320016 h 1473764"/>
                <a:gd name="connsiteX29" fmla="*/ 717734 w 1456319"/>
                <a:gd name="connsiteY29" fmla="*/ 398093 h 1473764"/>
                <a:gd name="connsiteX30" fmla="*/ 606954 w 1456319"/>
                <a:gd name="connsiteY30" fmla="*/ 556229 h 1473764"/>
                <a:gd name="connsiteX31" fmla="*/ 606788 w 1456319"/>
                <a:gd name="connsiteY31" fmla="*/ 557815 h 1473764"/>
                <a:gd name="connsiteX32" fmla="*/ 600452 w 1456319"/>
                <a:gd name="connsiteY32" fmla="*/ 565511 h 1473764"/>
                <a:gd name="connsiteX33" fmla="*/ 596346 w 1456319"/>
                <a:gd name="connsiteY33" fmla="*/ 571372 h 1473764"/>
                <a:gd name="connsiteX34" fmla="*/ 593025 w 1456319"/>
                <a:gd name="connsiteY34" fmla="*/ 574532 h 1473764"/>
                <a:gd name="connsiteX35" fmla="*/ 579518 w 1456319"/>
                <a:gd name="connsiteY35" fmla="*/ 590937 h 1473764"/>
                <a:gd name="connsiteX36" fmla="*/ 517834 w 1456319"/>
                <a:gd name="connsiteY36" fmla="*/ 584994 h 1473764"/>
                <a:gd name="connsiteX37" fmla="*/ 508794 w 1456319"/>
                <a:gd name="connsiteY37" fmla="*/ 574007 h 1473764"/>
                <a:gd name="connsiteX38" fmla="*/ 508794 w 1456319"/>
                <a:gd name="connsiteY38" fmla="*/ 764392 h 1473764"/>
                <a:gd name="connsiteX39" fmla="*/ 1295410 w 1456319"/>
                <a:gd name="connsiteY39" fmla="*/ 764392 h 1473764"/>
                <a:gd name="connsiteX40" fmla="*/ 1295410 w 1456319"/>
                <a:gd name="connsiteY40" fmla="*/ 246537 h 1473764"/>
                <a:gd name="connsiteX41" fmla="*/ 465838 w 1456319"/>
                <a:gd name="connsiteY41" fmla="*/ 190859 h 1473764"/>
                <a:gd name="connsiteX42" fmla="*/ 1338367 w 1456319"/>
                <a:gd name="connsiteY42" fmla="*/ 190859 h 1473764"/>
                <a:gd name="connsiteX43" fmla="*/ 1338367 w 1456319"/>
                <a:gd name="connsiteY43" fmla="*/ 809885 h 1473764"/>
                <a:gd name="connsiteX44" fmla="*/ 465838 w 1456319"/>
                <a:gd name="connsiteY44" fmla="*/ 809885 h 1473764"/>
                <a:gd name="connsiteX45" fmla="*/ 465838 w 1456319"/>
                <a:gd name="connsiteY45" fmla="*/ 496718 h 1473764"/>
                <a:gd name="connsiteX46" fmla="*/ 440526 w 1456319"/>
                <a:gd name="connsiteY46" fmla="*/ 449182 h 1473764"/>
                <a:gd name="connsiteX47" fmla="*/ 440526 w 1456319"/>
                <a:gd name="connsiteY47" fmla="*/ 471078 h 1473764"/>
                <a:gd name="connsiteX48" fmla="*/ 440309 w 1456319"/>
                <a:gd name="connsiteY48" fmla="*/ 471078 h 1473764"/>
                <a:gd name="connsiteX49" fmla="*/ 440309 w 1456319"/>
                <a:gd name="connsiteY49" fmla="*/ 843314 h 1473764"/>
                <a:gd name="connsiteX50" fmla="*/ 438305 w 1456319"/>
                <a:gd name="connsiteY50" fmla="*/ 843314 h 1473764"/>
                <a:gd name="connsiteX51" fmla="*/ 438305 w 1456319"/>
                <a:gd name="connsiteY51" fmla="*/ 1203702 h 1473764"/>
                <a:gd name="connsiteX52" fmla="*/ 440554 w 1456319"/>
                <a:gd name="connsiteY52" fmla="*/ 1203702 h 1473764"/>
                <a:gd name="connsiteX53" fmla="*/ 440553 w 1456319"/>
                <a:gd name="connsiteY53" fmla="*/ 1401524 h 1473764"/>
                <a:gd name="connsiteX54" fmla="*/ 368313 w 1456319"/>
                <a:gd name="connsiteY54" fmla="*/ 1473764 h 1473764"/>
                <a:gd name="connsiteX55" fmla="*/ 296073 w 1456319"/>
                <a:gd name="connsiteY55" fmla="*/ 1401524 h 1473764"/>
                <a:gd name="connsiteX56" fmla="*/ 296073 w 1456319"/>
                <a:gd name="connsiteY56" fmla="*/ 968024 h 1473764"/>
                <a:gd name="connsiteX57" fmla="*/ 270245 w 1456319"/>
                <a:gd name="connsiteY57" fmla="*/ 968024 h 1473764"/>
                <a:gd name="connsiteX58" fmla="*/ 270245 w 1456319"/>
                <a:gd name="connsiteY58" fmla="*/ 1401523 h 1473764"/>
                <a:gd name="connsiteX59" fmla="*/ 198005 w 1456319"/>
                <a:gd name="connsiteY59" fmla="*/ 1473764 h 1473764"/>
                <a:gd name="connsiteX60" fmla="*/ 125765 w 1456319"/>
                <a:gd name="connsiteY60" fmla="*/ 1401524 h 1473764"/>
                <a:gd name="connsiteX61" fmla="*/ 125765 w 1456319"/>
                <a:gd name="connsiteY61" fmla="*/ 968024 h 1473764"/>
                <a:gd name="connsiteX62" fmla="*/ 125523 w 1456319"/>
                <a:gd name="connsiteY62" fmla="*/ 968024 h 1473764"/>
                <a:gd name="connsiteX63" fmla="*/ 125523 w 1456319"/>
                <a:gd name="connsiteY63" fmla="*/ 471076 h 1473764"/>
                <a:gd name="connsiteX64" fmla="*/ 106679 w 1456319"/>
                <a:gd name="connsiteY64" fmla="*/ 471077 h 1473764"/>
                <a:gd name="connsiteX65" fmla="*/ 106679 w 1456319"/>
                <a:gd name="connsiteY65" fmla="*/ 827586 h 1473764"/>
                <a:gd name="connsiteX66" fmla="*/ 53339 w 1456319"/>
                <a:gd name="connsiteY66" fmla="*/ 880925 h 1473764"/>
                <a:gd name="connsiteX67" fmla="*/ 53340 w 1456319"/>
                <a:gd name="connsiteY67" fmla="*/ 880924 h 1473764"/>
                <a:gd name="connsiteX68" fmla="*/ 0 w 1456319"/>
                <a:gd name="connsiteY68" fmla="*/ 827585 h 1473764"/>
                <a:gd name="connsiteX69" fmla="*/ 2 w 1456319"/>
                <a:gd name="connsiteY69" fmla="*/ 372193 h 1473764"/>
                <a:gd name="connsiteX70" fmla="*/ 15625 w 1456319"/>
                <a:gd name="connsiteY70" fmla="*/ 334477 h 1473764"/>
                <a:gd name="connsiteX71" fmla="*/ 24448 w 1456319"/>
                <a:gd name="connsiteY71" fmla="*/ 330822 h 1473764"/>
                <a:gd name="connsiteX72" fmla="*/ 41551 w 1456319"/>
                <a:gd name="connsiteY72" fmla="*/ 310053 h 1473764"/>
                <a:gd name="connsiteX73" fmla="*/ 90768 w 1456319"/>
                <a:gd name="connsiteY73" fmla="*/ 295019 h 1473764"/>
                <a:gd name="connsiteX74" fmla="*/ 440526 w 1456319"/>
                <a:gd name="connsiteY74" fmla="*/ 295018 h 1473764"/>
                <a:gd name="connsiteX75" fmla="*/ 440526 w 1456319"/>
                <a:gd name="connsiteY75" fmla="*/ 296934 h 1473764"/>
                <a:gd name="connsiteX76" fmla="*/ 446707 w 1456319"/>
                <a:gd name="connsiteY76" fmla="*/ 295090 h 1473764"/>
                <a:gd name="connsiteX77" fmla="*/ 465838 w 1456319"/>
                <a:gd name="connsiteY77" fmla="*/ 298960 h 1473764"/>
                <a:gd name="connsiteX78" fmla="*/ 902102 w 1456319"/>
                <a:gd name="connsiteY78" fmla="*/ 0 h 1473764"/>
                <a:gd name="connsiteX79" fmla="*/ 931853 w 1456319"/>
                <a:gd name="connsiteY79" fmla="*/ 29751 h 1473764"/>
                <a:gd name="connsiteX80" fmla="*/ 931853 w 1456319"/>
                <a:gd name="connsiteY80" fmla="*/ 70127 h 1473764"/>
                <a:gd name="connsiteX81" fmla="*/ 1049598 w 1456319"/>
                <a:gd name="connsiteY81" fmla="*/ 70127 h 1473764"/>
                <a:gd name="connsiteX82" fmla="*/ 1069591 w 1456319"/>
                <a:gd name="connsiteY82" fmla="*/ 150100 h 1473764"/>
                <a:gd name="connsiteX83" fmla="*/ 734613 w 1456319"/>
                <a:gd name="connsiteY83" fmla="*/ 150100 h 1473764"/>
                <a:gd name="connsiteX84" fmla="*/ 754606 w 1456319"/>
                <a:gd name="connsiteY84" fmla="*/ 70127 h 1473764"/>
                <a:gd name="connsiteX85" fmla="*/ 872351 w 1456319"/>
                <a:gd name="connsiteY85" fmla="*/ 70127 h 1473764"/>
                <a:gd name="connsiteX86" fmla="*/ 872351 w 1456319"/>
                <a:gd name="connsiteY86" fmla="*/ 29751 h 1473764"/>
                <a:gd name="connsiteX87" fmla="*/ 902102 w 1456319"/>
                <a:gd name="connsiteY87" fmla="*/ 0 h 1473764"/>
                <a:gd name="connsiteX88" fmla="*/ 282917 w 1456319"/>
                <a:gd name="connsiteY88" fmla="*/ 0 h 1473764"/>
                <a:gd name="connsiteX89" fmla="*/ 415247 w 1456319"/>
                <a:gd name="connsiteY89" fmla="*/ 132330 h 1473764"/>
                <a:gd name="connsiteX90" fmla="*/ 282917 w 1456319"/>
                <a:gd name="connsiteY90" fmla="*/ 264660 h 1473764"/>
                <a:gd name="connsiteX91" fmla="*/ 150587 w 1456319"/>
                <a:gd name="connsiteY91" fmla="*/ 132330 h 1473764"/>
                <a:gd name="connsiteX92" fmla="*/ 282917 w 1456319"/>
                <a:gd name="connsiteY92" fmla="*/ 0 h 1473764"/>
              </a:gdLst>
              <a:ahLst/>
              <a:cxnLst/>
              <a:rect l="l" t="t" r="r" b="b"/>
              <a:pathLst>
                <a:path w="1456319" h="1473764" extrusionOk="0">
                  <a:moveTo>
                    <a:pt x="1378039" y="719538"/>
                  </a:moveTo>
                  <a:lnTo>
                    <a:pt x="1456319" y="719538"/>
                  </a:lnTo>
                  <a:lnTo>
                    <a:pt x="1456319" y="1005430"/>
                  </a:lnTo>
                  <a:lnTo>
                    <a:pt x="1101796" y="1005430"/>
                  </a:lnTo>
                  <a:lnTo>
                    <a:pt x="1216908" y="1328469"/>
                  </a:lnTo>
                  <a:cubicBezTo>
                    <a:pt x="1224271" y="1349131"/>
                    <a:pt x="1213490" y="1371849"/>
                    <a:pt x="1192828" y="1379211"/>
                  </a:cubicBezTo>
                  <a:lnTo>
                    <a:pt x="1192830" y="1379212"/>
                  </a:lnTo>
                  <a:cubicBezTo>
                    <a:pt x="1172168" y="1386574"/>
                    <a:pt x="1149450" y="1375794"/>
                    <a:pt x="1142088" y="1355132"/>
                  </a:cubicBezTo>
                  <a:lnTo>
                    <a:pt x="1017473" y="1005430"/>
                  </a:lnTo>
                  <a:lnTo>
                    <a:pt x="953049" y="1005430"/>
                  </a:lnTo>
                  <a:lnTo>
                    <a:pt x="953048" y="1354484"/>
                  </a:lnTo>
                  <a:cubicBezTo>
                    <a:pt x="953048" y="1376418"/>
                    <a:pt x="935267" y="1394199"/>
                    <a:pt x="913333" y="1394199"/>
                  </a:cubicBezTo>
                  <a:lnTo>
                    <a:pt x="913334" y="1394198"/>
                  </a:lnTo>
                  <a:cubicBezTo>
                    <a:pt x="891400" y="1394198"/>
                    <a:pt x="873619" y="1376417"/>
                    <a:pt x="873619" y="1354483"/>
                  </a:cubicBezTo>
                  <a:lnTo>
                    <a:pt x="873619" y="1005430"/>
                  </a:lnTo>
                  <a:lnTo>
                    <a:pt x="809098" y="1005430"/>
                  </a:lnTo>
                  <a:lnTo>
                    <a:pt x="683353" y="1351953"/>
                  </a:lnTo>
                  <a:cubicBezTo>
                    <a:pt x="675871" y="1372572"/>
                    <a:pt x="653091" y="1383221"/>
                    <a:pt x="632473" y="1375739"/>
                  </a:cubicBezTo>
                  <a:lnTo>
                    <a:pt x="632474" y="1375738"/>
                  </a:lnTo>
                  <a:cubicBezTo>
                    <a:pt x="611856" y="1368257"/>
                    <a:pt x="601206" y="1345477"/>
                    <a:pt x="608688" y="1324858"/>
                  </a:cubicBezTo>
                  <a:lnTo>
                    <a:pt x="724601" y="1005430"/>
                  </a:lnTo>
                  <a:lnTo>
                    <a:pt x="465737" y="1005430"/>
                  </a:lnTo>
                  <a:lnTo>
                    <a:pt x="465737" y="862484"/>
                  </a:lnTo>
                  <a:lnTo>
                    <a:pt x="1378039" y="862484"/>
                  </a:lnTo>
                  <a:close/>
                  <a:moveTo>
                    <a:pt x="508794" y="246537"/>
                  </a:moveTo>
                  <a:lnTo>
                    <a:pt x="508794" y="338843"/>
                  </a:lnTo>
                  <a:lnTo>
                    <a:pt x="557833" y="430941"/>
                  </a:lnTo>
                  <a:lnTo>
                    <a:pt x="625908" y="333766"/>
                  </a:lnTo>
                  <a:cubicBezTo>
                    <a:pt x="643671" y="308409"/>
                    <a:pt x="678628" y="302253"/>
                    <a:pt x="703985" y="320016"/>
                  </a:cubicBezTo>
                  <a:cubicBezTo>
                    <a:pt x="729342" y="337780"/>
                    <a:pt x="735497" y="372736"/>
                    <a:pt x="717734" y="398093"/>
                  </a:cubicBezTo>
                  <a:lnTo>
                    <a:pt x="606954" y="556229"/>
                  </a:lnTo>
                  <a:lnTo>
                    <a:pt x="606788" y="557815"/>
                  </a:lnTo>
                  <a:lnTo>
                    <a:pt x="600452" y="565511"/>
                  </a:lnTo>
                  <a:lnTo>
                    <a:pt x="596346" y="571372"/>
                  </a:lnTo>
                  <a:lnTo>
                    <a:pt x="593025" y="574532"/>
                  </a:lnTo>
                  <a:lnTo>
                    <a:pt x="579518" y="590937"/>
                  </a:lnTo>
                  <a:cubicBezTo>
                    <a:pt x="559022" y="601851"/>
                    <a:pt x="534802" y="598753"/>
                    <a:pt x="517834" y="584994"/>
                  </a:cubicBezTo>
                  <a:lnTo>
                    <a:pt x="508794" y="574007"/>
                  </a:lnTo>
                  <a:lnTo>
                    <a:pt x="508794" y="764392"/>
                  </a:lnTo>
                  <a:lnTo>
                    <a:pt x="1295410" y="764392"/>
                  </a:lnTo>
                  <a:lnTo>
                    <a:pt x="1295410" y="246537"/>
                  </a:lnTo>
                  <a:close/>
                  <a:moveTo>
                    <a:pt x="465838" y="190859"/>
                  </a:moveTo>
                  <a:lnTo>
                    <a:pt x="1338367" y="190859"/>
                  </a:lnTo>
                  <a:lnTo>
                    <a:pt x="1338367" y="809885"/>
                  </a:lnTo>
                  <a:lnTo>
                    <a:pt x="465838" y="809885"/>
                  </a:lnTo>
                  <a:lnTo>
                    <a:pt x="465838" y="496718"/>
                  </a:lnTo>
                  <a:lnTo>
                    <a:pt x="440526" y="449182"/>
                  </a:lnTo>
                  <a:lnTo>
                    <a:pt x="440526" y="471078"/>
                  </a:lnTo>
                  <a:lnTo>
                    <a:pt x="440309" y="471078"/>
                  </a:lnTo>
                  <a:lnTo>
                    <a:pt x="440309" y="843314"/>
                  </a:lnTo>
                  <a:lnTo>
                    <a:pt x="438305" y="843314"/>
                  </a:lnTo>
                  <a:lnTo>
                    <a:pt x="438305" y="1203702"/>
                  </a:lnTo>
                  <a:lnTo>
                    <a:pt x="440554" y="1203702"/>
                  </a:lnTo>
                  <a:lnTo>
                    <a:pt x="440553" y="1401524"/>
                  </a:lnTo>
                  <a:cubicBezTo>
                    <a:pt x="440553" y="1441421"/>
                    <a:pt x="408210" y="1473763"/>
                    <a:pt x="368313" y="1473764"/>
                  </a:cubicBezTo>
                  <a:cubicBezTo>
                    <a:pt x="328416" y="1473764"/>
                    <a:pt x="296073" y="1441421"/>
                    <a:pt x="296073" y="1401524"/>
                  </a:cubicBezTo>
                  <a:lnTo>
                    <a:pt x="296073" y="968024"/>
                  </a:lnTo>
                  <a:lnTo>
                    <a:pt x="270245" y="968024"/>
                  </a:lnTo>
                  <a:lnTo>
                    <a:pt x="270245" y="1401523"/>
                  </a:lnTo>
                  <a:cubicBezTo>
                    <a:pt x="270246" y="1441421"/>
                    <a:pt x="237902" y="1473764"/>
                    <a:pt x="198005" y="1473764"/>
                  </a:cubicBezTo>
                  <a:cubicBezTo>
                    <a:pt x="158108" y="1473764"/>
                    <a:pt x="125765" y="1441421"/>
                    <a:pt x="125765" y="1401524"/>
                  </a:cubicBezTo>
                  <a:lnTo>
                    <a:pt x="125765" y="968024"/>
                  </a:lnTo>
                  <a:lnTo>
                    <a:pt x="125523" y="968024"/>
                  </a:lnTo>
                  <a:lnTo>
                    <a:pt x="125523" y="471076"/>
                  </a:lnTo>
                  <a:lnTo>
                    <a:pt x="106679" y="471077"/>
                  </a:lnTo>
                  <a:lnTo>
                    <a:pt x="106679" y="827586"/>
                  </a:lnTo>
                  <a:cubicBezTo>
                    <a:pt x="106679" y="857044"/>
                    <a:pt x="82798" y="880925"/>
                    <a:pt x="53339" y="880925"/>
                  </a:cubicBezTo>
                  <a:lnTo>
                    <a:pt x="53340" y="880924"/>
                  </a:lnTo>
                  <a:cubicBezTo>
                    <a:pt x="23882" y="880924"/>
                    <a:pt x="1" y="857042"/>
                    <a:pt x="0" y="827585"/>
                  </a:cubicBezTo>
                  <a:lnTo>
                    <a:pt x="2" y="372193"/>
                  </a:lnTo>
                  <a:cubicBezTo>
                    <a:pt x="2" y="357464"/>
                    <a:pt x="5972" y="344129"/>
                    <a:pt x="15625" y="334477"/>
                  </a:cubicBezTo>
                  <a:lnTo>
                    <a:pt x="24448" y="330822"/>
                  </a:lnTo>
                  <a:lnTo>
                    <a:pt x="41551" y="310053"/>
                  </a:lnTo>
                  <a:cubicBezTo>
                    <a:pt x="55599" y="300562"/>
                    <a:pt x="72537" y="295019"/>
                    <a:pt x="90768" y="295019"/>
                  </a:cubicBezTo>
                  <a:lnTo>
                    <a:pt x="440526" y="295018"/>
                  </a:lnTo>
                  <a:lnTo>
                    <a:pt x="440526" y="296934"/>
                  </a:lnTo>
                  <a:lnTo>
                    <a:pt x="446707" y="295090"/>
                  </a:lnTo>
                  <a:lnTo>
                    <a:pt x="465838" y="298960"/>
                  </a:lnTo>
                  <a:close/>
                  <a:moveTo>
                    <a:pt x="902102" y="0"/>
                  </a:moveTo>
                  <a:cubicBezTo>
                    <a:pt x="918533" y="0"/>
                    <a:pt x="931853" y="13320"/>
                    <a:pt x="931853" y="29751"/>
                  </a:cubicBezTo>
                  <a:lnTo>
                    <a:pt x="931853" y="70127"/>
                  </a:lnTo>
                  <a:lnTo>
                    <a:pt x="1049598" y="70127"/>
                  </a:lnTo>
                  <a:lnTo>
                    <a:pt x="1069591" y="150100"/>
                  </a:lnTo>
                  <a:lnTo>
                    <a:pt x="734613" y="150100"/>
                  </a:lnTo>
                  <a:lnTo>
                    <a:pt x="754606" y="70127"/>
                  </a:lnTo>
                  <a:lnTo>
                    <a:pt x="872351" y="70127"/>
                  </a:lnTo>
                  <a:lnTo>
                    <a:pt x="872351" y="29751"/>
                  </a:lnTo>
                  <a:cubicBezTo>
                    <a:pt x="872351" y="13320"/>
                    <a:pt x="885671" y="0"/>
                    <a:pt x="902102" y="0"/>
                  </a:cubicBezTo>
                  <a:close/>
                  <a:moveTo>
                    <a:pt x="282917" y="0"/>
                  </a:moveTo>
                  <a:cubicBezTo>
                    <a:pt x="356001" y="0"/>
                    <a:pt x="415247" y="59246"/>
                    <a:pt x="415247" y="132330"/>
                  </a:cubicBezTo>
                  <a:cubicBezTo>
                    <a:pt x="415247" y="205414"/>
                    <a:pt x="356001" y="264660"/>
                    <a:pt x="282917" y="264660"/>
                  </a:cubicBezTo>
                  <a:cubicBezTo>
                    <a:pt x="209833" y="264660"/>
                    <a:pt x="150587" y="205414"/>
                    <a:pt x="150587" y="132330"/>
                  </a:cubicBezTo>
                  <a:cubicBezTo>
                    <a:pt x="150587" y="59246"/>
                    <a:pt x="209833" y="0"/>
                    <a:pt x="282917" y="0"/>
                  </a:cubicBezTo>
                  <a:close/>
                </a:path>
              </a:pathLst>
            </a:custGeom>
            <a:solidFill>
              <a:srgbClr val="FFFFFF">
                <a:alpha val="100000"/>
              </a:srgb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indent="0" algn="ctr" defTabSz="914400" rtl="0">
                <a:lnSpc>
                  <a:spcPct val="100000"/>
                </a:lnSpc>
                <a:spcBef>
                  <a:spcPts val="0"/>
                </a:spcBef>
                <a:spcAft>
                  <a:spcPts val="0"/>
                </a:spcAft>
                <a:defRPr lang="en-US" sz="1800" b="0" i="0" u="none" strike="noStrike" cap="none" spc="0">
                  <a:solidFill>
                    <a:srgbClr val="FFFFFF"/>
                  </a:solidFill>
                  <a:latin typeface="Arial" panose="020B0604020202020204"/>
                  <a:ea typeface="微软雅黑"/>
                  <a:cs typeface="Arial" panose="020B0604020202020204"/>
                </a:defRPr>
              </a:pPr>
              <a:endParaRPr lang="en-US" sz="1400">
                <a:solidFill>
                  <a:srgbClr val="000000"/>
                </a:solidFill>
                <a:latin typeface="Arial" panose="020B0604020202020204"/>
                <a:cs typeface="Arial" panose="020B0604020202020204"/>
              </a:endParaRPr>
            </a:p>
          </p:txBody>
        </p:sp>
      </p:grpSp>
      <p:sp>
        <p:nvSpPr>
          <p:cNvPr id="116" name="Oval 161"/>
          <p:cNvSpPr/>
          <p:nvPr/>
        </p:nvSpPr>
        <p:spPr bwMode="auto">
          <a:xfrm>
            <a:off x="857883" y="4738236"/>
            <a:ext cx="270774" cy="266875"/>
          </a:xfrm>
          <a:prstGeom prst="ellipse">
            <a:avLst/>
          </a:prstGeom>
          <a:solidFill>
            <a:srgbClr val="4DA8EE">
              <a:alpha val="100000"/>
            </a:srgbClr>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sp>
        <p:nvSpPr>
          <p:cNvPr id="4" name="矩形 3"/>
          <p:cNvSpPr/>
          <p:nvPr/>
        </p:nvSpPr>
        <p:spPr>
          <a:xfrm>
            <a:off x="-951230" y="2346325"/>
            <a:ext cx="1809115" cy="610870"/>
          </a:xfrm>
          <a:prstGeom prst="rect">
            <a:avLst/>
          </a:prstGeom>
          <a:solidFill>
            <a:srgbClr val="FFFF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Clr>
                <a:srgbClr val="2D97C8"/>
              </a:buClr>
              <a:buNone/>
            </a:pPr>
            <a:r>
              <a:rPr lang="zh-CN" altLang="en-US" sz="1200" dirty="0" smtClean="0">
                <a:solidFill>
                  <a:schemeClr val="tx1"/>
                </a:solidFill>
                <a:latin typeface="Heiti SC Light" panose="02000000000000000000" charset="-122"/>
                <a:ea typeface="Heiti SC Light" panose="02000000000000000000" charset="-122"/>
                <a:cs typeface="Heiti SC Light" panose="02000000000000000000" charset="-122"/>
                <a:sym typeface="+mn-ea"/>
              </a:rPr>
              <a:t>寻找六和现有项目的亮点，找到一些差异化化的打法</a:t>
            </a:r>
            <a:endParaRPr lang="zh-CN" altLang="en-US" sz="1200" dirty="0" smtClean="0">
              <a:solidFill>
                <a:schemeClr val="tx1"/>
              </a:solidFill>
              <a:latin typeface="Heiti SC Light" panose="02000000000000000000" charset="-122"/>
              <a:ea typeface="Heiti SC Light" panose="02000000000000000000" charset="-122"/>
              <a:cs typeface="Heiti SC Light" panose="02000000000000000000" charset="-122"/>
              <a:sym typeface="+mn-ea"/>
            </a:endParaRPr>
          </a:p>
        </p:txBody>
      </p:sp>
      <p:sp>
        <p:nvSpPr>
          <p:cNvPr id="5" name="矩形 4"/>
          <p:cNvSpPr/>
          <p:nvPr/>
        </p:nvSpPr>
        <p:spPr>
          <a:xfrm>
            <a:off x="5506720" y="270510"/>
            <a:ext cx="1809115" cy="610870"/>
          </a:xfrm>
          <a:prstGeom prst="rect">
            <a:avLst/>
          </a:prstGeom>
          <a:solidFill>
            <a:srgbClr val="FFFF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Clr>
                <a:srgbClr val="2D97C8"/>
              </a:buClr>
              <a:buNone/>
            </a:pPr>
            <a:r>
              <a:rPr lang="zh-CN" altLang="en-US" sz="1200" dirty="0" smtClean="0">
                <a:solidFill>
                  <a:schemeClr val="tx1"/>
                </a:solidFill>
                <a:latin typeface="Heiti SC Light" panose="02000000000000000000" charset="-122"/>
                <a:ea typeface="Heiti SC Light" panose="02000000000000000000" charset="-122"/>
                <a:cs typeface="Heiti SC Light" panose="02000000000000000000" charset="-122"/>
                <a:sym typeface="+mn-ea"/>
              </a:rPr>
              <a:t>通过讲好品牌故事，提升六和的筹款能力</a:t>
            </a:r>
            <a:endParaRPr lang="zh-CN" altLang="en-US" sz="1200" dirty="0" smtClean="0">
              <a:solidFill>
                <a:schemeClr val="tx1"/>
              </a:solidFill>
              <a:latin typeface="Heiti SC Light" panose="02000000000000000000" charset="-122"/>
              <a:ea typeface="Heiti SC Light" panose="02000000000000000000" charset="-122"/>
              <a:cs typeface="Heiti SC Light" panose="02000000000000000000" charset="-122"/>
              <a:sym typeface="+mn-ea"/>
            </a:endParaRPr>
          </a:p>
        </p:txBody>
      </p:sp>
      <p:sp>
        <p:nvSpPr>
          <p:cNvPr id="6" name="矩形 5"/>
          <p:cNvSpPr/>
          <p:nvPr/>
        </p:nvSpPr>
        <p:spPr>
          <a:xfrm>
            <a:off x="9163050" y="112395"/>
            <a:ext cx="2067560" cy="786765"/>
          </a:xfrm>
          <a:prstGeom prst="rect">
            <a:avLst/>
          </a:prstGeom>
          <a:solidFill>
            <a:srgbClr val="FFFF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Clr>
                <a:srgbClr val="2D97C8"/>
              </a:buClr>
              <a:buNone/>
            </a:pPr>
            <a:r>
              <a:rPr lang="zh-CN" altLang="en-US" sz="1200" dirty="0" smtClean="0">
                <a:solidFill>
                  <a:schemeClr val="tx1"/>
                </a:solidFill>
                <a:latin typeface="Heiti SC Light" panose="02000000000000000000" charset="-122"/>
                <a:ea typeface="Heiti SC Light" panose="02000000000000000000" charset="-122"/>
                <a:cs typeface="Heiti SC Light" panose="02000000000000000000" charset="-122"/>
                <a:sym typeface="+mn-ea"/>
              </a:rPr>
              <a:t>通过梳理现有项目，明确六和现有的机构战略目标，提升团队内部的战略共识和团队凝聚力</a:t>
            </a:r>
            <a:endParaRPr lang="zh-CN" altLang="en-US" sz="1200" dirty="0" smtClean="0">
              <a:solidFill>
                <a:schemeClr val="tx1"/>
              </a:solidFill>
              <a:latin typeface="Heiti SC Light" panose="02000000000000000000" charset="-122"/>
              <a:ea typeface="Heiti SC Light" panose="02000000000000000000" charset="-122"/>
              <a:cs typeface="Heiti SC Light" panose="02000000000000000000" charset="-122"/>
              <a:sym typeface="+mn-e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panose="02000000000000000000" charset="-122"/>
              </a:rPr>
            </a:fld>
            <a:endParaRPr kumimoji="0" lang="en-US" altLang="en-US" sz="1200" b="1" i="0" u="none" strike="noStrike" kern="1200" cap="none" spc="0" normalizeH="0" baseline="0" noProof="0" dirty="0">
              <a:ln>
                <a:noFill/>
              </a:ln>
              <a:solidFill>
                <a:prstClr val="black">
                  <a:alpha val="70000"/>
                </a:prstClr>
              </a:solidFill>
              <a:effectLst/>
              <a:uLnTx/>
              <a:uFillTx/>
              <a:ea typeface="Heiti SC Light" panose="02000000000000000000" charset="-122"/>
            </a:endParaRPr>
          </a:p>
        </p:txBody>
      </p:sp>
      <p:sp>
        <p:nvSpPr>
          <p:cNvPr id="5" name="文本占位符 4"/>
          <p:cNvSpPr>
            <a:spLocks noGrp="1"/>
          </p:cNvSpPr>
          <p:nvPr>
            <p:ph type="body" sz="quarter" idx="15"/>
          </p:nvPr>
        </p:nvSpPr>
        <p:spPr/>
        <p:txBody>
          <a:bodyPr/>
          <a:lstStyle/>
          <a:p>
            <a:endParaRPr lang="zh-CN" altLang="en-US"/>
          </a:p>
        </p:txBody>
      </p:sp>
      <p:sp>
        <p:nvSpPr>
          <p:cNvPr id="7" name="Text Placeholder 17"/>
          <p:cNvSpPr/>
          <p:nvPr/>
        </p:nvSpPr>
        <p:spPr>
          <a:xfrm>
            <a:off x="1872306" y="1197106"/>
            <a:ext cx="1696095" cy="681039"/>
          </a:xfrm>
          <a:prstGeom prst="rect">
            <a:avLst/>
          </a:prstGeom>
        </p:spPr>
        <p:txBody>
          <a:bodyPr lIns="0" tIns="0" rIns="0" bIns="0" anchor="ctr">
            <a:noAutofit/>
          </a:bodyPr>
          <a:lstStyle>
            <a:defPPr>
              <a:defRPr lang="en-US"/>
            </a:defPPr>
            <a:lvl1pPr indent="0" defTabSz="457200">
              <a:lnSpc>
                <a:spcPct val="90000"/>
              </a:lnSpc>
              <a:spcBef>
                <a:spcPct val="20000"/>
              </a:spcBef>
              <a:buFont typeface="Arial" panose="020B0604020202020204"/>
              <a:buNone/>
              <a:defRPr sz="4800">
                <a:solidFill>
                  <a:schemeClr val="tx1">
                    <a:lumMod val="60000"/>
                    <a:lumOff val="40000"/>
                  </a:schemeClr>
                </a:solidFill>
                <a:latin typeface="Arial" panose="020B0604020202020204" pitchFamily="34" charset="0"/>
                <a:cs typeface="Arial" panose="020B0604020202020204" pitchFamily="34" charset="0"/>
              </a:defRPr>
            </a:lvl1pPr>
            <a:lvl2pPr marL="742950" indent="-285750" defTabSz="457200">
              <a:spcBef>
                <a:spcPct val="20000"/>
              </a:spcBef>
              <a:buFont typeface="Arial" panose="020B0604020202020204"/>
              <a:buChar char="–"/>
              <a:defRPr sz="2800">
                <a:solidFill>
                  <a:srgbClr val="FFFFFF"/>
                </a:solidFill>
              </a:defRPr>
            </a:lvl2pPr>
            <a:lvl3pPr marL="1143000" indent="-228600" defTabSz="457200">
              <a:spcBef>
                <a:spcPct val="20000"/>
              </a:spcBef>
              <a:buFont typeface="Arial" panose="020B0604020202020204"/>
              <a:buChar char="•"/>
              <a:defRPr sz="2400">
                <a:solidFill>
                  <a:srgbClr val="FFFFFF"/>
                </a:solidFill>
              </a:defRPr>
            </a:lvl3pPr>
            <a:lvl4pPr marL="1600200" indent="-228600" defTabSz="457200">
              <a:spcBef>
                <a:spcPct val="20000"/>
              </a:spcBef>
              <a:buFont typeface="Arial" panose="020B0604020202020204"/>
              <a:buChar char="–"/>
              <a:defRPr sz="2000">
                <a:solidFill>
                  <a:srgbClr val="FFFFFF"/>
                </a:solidFill>
              </a:defRPr>
            </a:lvl4pPr>
            <a:lvl5pPr marL="2057400" indent="-228600" defTabSz="457200">
              <a:spcBef>
                <a:spcPct val="20000"/>
              </a:spcBef>
              <a:buFont typeface="Arial" panose="020B0604020202020204"/>
              <a:buChar char="»"/>
              <a:defRPr sz="2000">
                <a:solidFill>
                  <a:srgbClr val="FFFFFF"/>
                </a:solidFill>
              </a:defRPr>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marL="0" marR="0" lvl="0" indent="0" algn="l" defTabSz="457200" rtl="0" eaLnBrk="1" fontAlgn="auto" latinLnBrk="0" hangingPunct="1">
              <a:lnSpc>
                <a:spcPct val="90000"/>
              </a:lnSpc>
              <a:spcBef>
                <a:spcPct val="20000"/>
              </a:spcBef>
              <a:spcAft>
                <a:spcPts val="0"/>
              </a:spcAft>
              <a:buClrTx/>
              <a:buSzTx/>
              <a:buFont typeface="Arial" panose="020B0604020202020204"/>
              <a:buNone/>
              <a:defRPr/>
            </a:pPr>
            <a:r>
              <a:rPr kumimoji="0" lang="en-US" sz="4800" b="0" i="0" u="none" strike="noStrike" kern="1200" cap="none" spc="0" normalizeH="0" baseline="0" noProof="0" dirty="0">
                <a:ln>
                  <a:noFill/>
                </a:ln>
                <a:solidFill>
                  <a:srgbClr val="2898D8">
                    <a:lumMod val="60000"/>
                    <a:lumOff val="40000"/>
                  </a:srgbClr>
                </a:solidFill>
                <a:effectLst/>
                <a:uLnTx/>
                <a:uFillTx/>
                <a:latin typeface="微软雅黑" pitchFamily="34" charset="-122"/>
                <a:ea typeface="微软雅黑" pitchFamily="34" charset="-122"/>
                <a:cs typeface="Arial" panose="020B0604020202020204" pitchFamily="34" charset="0"/>
              </a:rPr>
              <a:t>01</a:t>
            </a:r>
            <a:endParaRPr kumimoji="0" lang="en-US" sz="4800" b="0" i="0" u="none" strike="noStrike" kern="1200" cap="none" spc="0" normalizeH="0" baseline="0" noProof="0" dirty="0">
              <a:ln>
                <a:noFill/>
              </a:ln>
              <a:solidFill>
                <a:srgbClr val="2898D8">
                  <a:lumMod val="60000"/>
                  <a:lumOff val="40000"/>
                </a:srgbClr>
              </a:solidFill>
              <a:effectLst/>
              <a:uLnTx/>
              <a:uFillTx/>
              <a:latin typeface="微软雅黑" pitchFamily="34" charset="-122"/>
              <a:ea typeface="微软雅黑" pitchFamily="34" charset="-122"/>
              <a:cs typeface="Arial" panose="020B0604020202020204" pitchFamily="34" charset="0"/>
            </a:endParaRPr>
          </a:p>
        </p:txBody>
      </p:sp>
      <p:sp>
        <p:nvSpPr>
          <p:cNvPr id="10" name="Text Placeholder 17"/>
          <p:cNvSpPr/>
          <p:nvPr/>
        </p:nvSpPr>
        <p:spPr>
          <a:xfrm>
            <a:off x="1872306" y="3691118"/>
            <a:ext cx="1696095" cy="681039"/>
          </a:xfrm>
          <a:prstGeom prst="rect">
            <a:avLst/>
          </a:prstGeom>
        </p:spPr>
        <p:txBody>
          <a:bodyPr lIns="0" tIns="0" rIns="0" bIns="0" anchor="ctr">
            <a:noAutofit/>
          </a:bodyPr>
          <a:lstStyle>
            <a:defPPr>
              <a:defRPr lang="en-US"/>
            </a:defPPr>
            <a:lvl1pPr indent="0" defTabSz="457200">
              <a:lnSpc>
                <a:spcPct val="90000"/>
              </a:lnSpc>
              <a:spcBef>
                <a:spcPct val="20000"/>
              </a:spcBef>
              <a:buFont typeface="Arial" panose="020B0604020202020204"/>
              <a:buNone/>
              <a:defRPr sz="4800">
                <a:solidFill>
                  <a:schemeClr val="tx1">
                    <a:lumMod val="60000"/>
                    <a:lumOff val="40000"/>
                  </a:schemeClr>
                </a:solidFill>
                <a:latin typeface="Arial" panose="020B0604020202020204" pitchFamily="34" charset="0"/>
                <a:cs typeface="Arial" panose="020B0604020202020204" pitchFamily="34" charset="0"/>
              </a:defRPr>
            </a:lvl1pPr>
            <a:lvl2pPr marL="742950" indent="-285750" defTabSz="457200">
              <a:spcBef>
                <a:spcPct val="20000"/>
              </a:spcBef>
              <a:buFont typeface="Arial" panose="020B0604020202020204"/>
              <a:buChar char="–"/>
              <a:defRPr sz="2800">
                <a:solidFill>
                  <a:srgbClr val="FFFFFF"/>
                </a:solidFill>
              </a:defRPr>
            </a:lvl2pPr>
            <a:lvl3pPr marL="1143000" indent="-228600" defTabSz="457200">
              <a:spcBef>
                <a:spcPct val="20000"/>
              </a:spcBef>
              <a:buFont typeface="Arial" panose="020B0604020202020204"/>
              <a:buChar char="•"/>
              <a:defRPr sz="2400">
                <a:solidFill>
                  <a:srgbClr val="FFFFFF"/>
                </a:solidFill>
              </a:defRPr>
            </a:lvl3pPr>
            <a:lvl4pPr marL="1600200" indent="-228600" defTabSz="457200">
              <a:spcBef>
                <a:spcPct val="20000"/>
              </a:spcBef>
              <a:buFont typeface="Arial" panose="020B0604020202020204"/>
              <a:buChar char="–"/>
              <a:defRPr sz="2000">
                <a:solidFill>
                  <a:srgbClr val="FFFFFF"/>
                </a:solidFill>
              </a:defRPr>
            </a:lvl4pPr>
            <a:lvl5pPr marL="2057400" indent="-228600" defTabSz="457200">
              <a:spcBef>
                <a:spcPct val="20000"/>
              </a:spcBef>
              <a:buFont typeface="Arial" panose="020B0604020202020204"/>
              <a:buChar char="»"/>
              <a:defRPr sz="2000">
                <a:solidFill>
                  <a:srgbClr val="FFFFFF"/>
                </a:solidFill>
              </a:defRPr>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marL="0" marR="0" lvl="0" indent="0" algn="l" defTabSz="457200" rtl="0" eaLnBrk="1" fontAlgn="auto" latinLnBrk="0" hangingPunct="1">
              <a:lnSpc>
                <a:spcPct val="90000"/>
              </a:lnSpc>
              <a:spcBef>
                <a:spcPct val="20000"/>
              </a:spcBef>
              <a:spcAft>
                <a:spcPts val="0"/>
              </a:spcAft>
              <a:buClrTx/>
              <a:buSzTx/>
              <a:buFont typeface="Arial" panose="020B0604020202020204"/>
              <a:buNone/>
              <a:defRPr/>
            </a:pPr>
            <a:r>
              <a:rPr kumimoji="0" lang="en-US" sz="4800" b="0" i="0" u="none" strike="noStrike" kern="1200" cap="none" spc="0" normalizeH="0" baseline="0" noProof="0" dirty="0">
                <a:ln>
                  <a:noFill/>
                </a:ln>
                <a:solidFill>
                  <a:srgbClr val="2898D8">
                    <a:lumMod val="60000"/>
                    <a:lumOff val="40000"/>
                  </a:srgbClr>
                </a:solidFill>
                <a:effectLst/>
                <a:uLnTx/>
                <a:uFillTx/>
                <a:latin typeface="微软雅黑" pitchFamily="34" charset="-122"/>
                <a:ea typeface="微软雅黑" pitchFamily="34" charset="-122"/>
                <a:cs typeface="Arial" panose="020B0604020202020204" pitchFamily="34" charset="0"/>
              </a:rPr>
              <a:t>03</a:t>
            </a:r>
            <a:endParaRPr kumimoji="0" lang="en-US" sz="4800" b="0" i="0" u="none" strike="noStrike" kern="1200" cap="none" spc="0" normalizeH="0" baseline="0" noProof="0" dirty="0">
              <a:ln>
                <a:noFill/>
              </a:ln>
              <a:solidFill>
                <a:srgbClr val="2898D8">
                  <a:lumMod val="60000"/>
                  <a:lumOff val="40000"/>
                </a:srgbClr>
              </a:solidFill>
              <a:effectLst/>
              <a:uLnTx/>
              <a:uFillTx/>
              <a:latin typeface="微软雅黑" pitchFamily="34" charset="-122"/>
              <a:ea typeface="微软雅黑" pitchFamily="34" charset="-122"/>
              <a:cs typeface="Arial" panose="020B0604020202020204" pitchFamily="34" charset="0"/>
            </a:endParaRPr>
          </a:p>
        </p:txBody>
      </p:sp>
      <p:sp>
        <p:nvSpPr>
          <p:cNvPr id="14" name="Text Placeholder 17"/>
          <p:cNvSpPr/>
          <p:nvPr/>
        </p:nvSpPr>
        <p:spPr>
          <a:xfrm>
            <a:off x="6813118" y="3691118"/>
            <a:ext cx="1696095" cy="681039"/>
          </a:xfrm>
          <a:prstGeom prst="rect">
            <a:avLst/>
          </a:prstGeom>
        </p:spPr>
        <p:txBody>
          <a:bodyPr lIns="0" tIns="0" rIns="0" bIns="0" anchor="ctr">
            <a:noAutofit/>
          </a:bodyPr>
          <a:lstStyle>
            <a:defPPr>
              <a:defRPr lang="en-US"/>
            </a:defPPr>
            <a:lvl1pPr indent="0" defTabSz="457200">
              <a:lnSpc>
                <a:spcPct val="90000"/>
              </a:lnSpc>
              <a:spcBef>
                <a:spcPct val="20000"/>
              </a:spcBef>
              <a:buFont typeface="Arial" panose="020B0604020202020204"/>
              <a:buNone/>
              <a:defRPr sz="4800">
                <a:solidFill>
                  <a:schemeClr val="tx1">
                    <a:lumMod val="60000"/>
                    <a:lumOff val="40000"/>
                  </a:schemeClr>
                </a:solidFill>
                <a:latin typeface="Arial" panose="020B0604020202020204" pitchFamily="34" charset="0"/>
                <a:cs typeface="Arial" panose="020B0604020202020204" pitchFamily="34" charset="0"/>
              </a:defRPr>
            </a:lvl1pPr>
            <a:lvl2pPr marL="742950" indent="-285750" defTabSz="457200">
              <a:spcBef>
                <a:spcPct val="20000"/>
              </a:spcBef>
              <a:buFont typeface="Arial" panose="020B0604020202020204"/>
              <a:buChar char="–"/>
              <a:defRPr sz="2800">
                <a:solidFill>
                  <a:srgbClr val="FFFFFF"/>
                </a:solidFill>
              </a:defRPr>
            </a:lvl2pPr>
            <a:lvl3pPr marL="1143000" indent="-228600" defTabSz="457200">
              <a:spcBef>
                <a:spcPct val="20000"/>
              </a:spcBef>
              <a:buFont typeface="Arial" panose="020B0604020202020204"/>
              <a:buChar char="•"/>
              <a:defRPr sz="2400">
                <a:solidFill>
                  <a:srgbClr val="FFFFFF"/>
                </a:solidFill>
              </a:defRPr>
            </a:lvl3pPr>
            <a:lvl4pPr marL="1600200" indent="-228600" defTabSz="457200">
              <a:spcBef>
                <a:spcPct val="20000"/>
              </a:spcBef>
              <a:buFont typeface="Arial" panose="020B0604020202020204"/>
              <a:buChar char="–"/>
              <a:defRPr sz="2000">
                <a:solidFill>
                  <a:srgbClr val="FFFFFF"/>
                </a:solidFill>
              </a:defRPr>
            </a:lvl4pPr>
            <a:lvl5pPr marL="2057400" indent="-228600" defTabSz="457200">
              <a:spcBef>
                <a:spcPct val="20000"/>
              </a:spcBef>
              <a:buFont typeface="Arial" panose="020B0604020202020204"/>
              <a:buChar char="»"/>
              <a:defRPr sz="2000">
                <a:solidFill>
                  <a:srgbClr val="FFFFFF"/>
                </a:solidFill>
              </a:defRPr>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marL="0" marR="0" lvl="0" indent="0" algn="l" defTabSz="457200" rtl="0" eaLnBrk="1" fontAlgn="auto" latinLnBrk="0" hangingPunct="1">
              <a:lnSpc>
                <a:spcPct val="90000"/>
              </a:lnSpc>
              <a:spcBef>
                <a:spcPct val="20000"/>
              </a:spcBef>
              <a:spcAft>
                <a:spcPts val="0"/>
              </a:spcAft>
              <a:buClrTx/>
              <a:buSzTx/>
              <a:buFont typeface="Arial" panose="020B0604020202020204"/>
              <a:buNone/>
              <a:defRPr/>
            </a:pPr>
            <a:r>
              <a:rPr kumimoji="0" lang="en-US" sz="4800" b="0" i="0" u="none" strike="noStrike" kern="1200" cap="none" spc="0" normalizeH="0" baseline="0" noProof="0" dirty="0">
                <a:ln>
                  <a:noFill/>
                </a:ln>
                <a:solidFill>
                  <a:srgbClr val="2898D8">
                    <a:lumMod val="60000"/>
                    <a:lumOff val="40000"/>
                  </a:srgbClr>
                </a:solidFill>
                <a:effectLst/>
                <a:uLnTx/>
                <a:uFillTx/>
                <a:latin typeface="微软雅黑" pitchFamily="34" charset="-122"/>
                <a:ea typeface="微软雅黑" pitchFamily="34" charset="-122"/>
                <a:cs typeface="Arial" panose="020B0604020202020204" pitchFamily="34" charset="0"/>
              </a:rPr>
              <a:t>04</a:t>
            </a:r>
            <a:endParaRPr kumimoji="0" lang="en-US" sz="4800" b="0" i="0" u="none" strike="noStrike" kern="1200" cap="none" spc="0" normalizeH="0" baseline="0" noProof="0" dirty="0">
              <a:ln>
                <a:noFill/>
              </a:ln>
              <a:solidFill>
                <a:srgbClr val="2898D8">
                  <a:lumMod val="60000"/>
                  <a:lumOff val="40000"/>
                </a:srgbClr>
              </a:solidFill>
              <a:effectLst/>
              <a:uLnTx/>
              <a:uFillTx/>
              <a:latin typeface="微软雅黑" pitchFamily="34" charset="-122"/>
              <a:ea typeface="微软雅黑" pitchFamily="34" charset="-122"/>
              <a:cs typeface="Arial" panose="020B0604020202020204" pitchFamily="34" charset="0"/>
            </a:endParaRPr>
          </a:p>
        </p:txBody>
      </p:sp>
      <p:sp>
        <p:nvSpPr>
          <p:cNvPr id="19" name="Text Placeholder 17"/>
          <p:cNvSpPr/>
          <p:nvPr/>
        </p:nvSpPr>
        <p:spPr>
          <a:xfrm>
            <a:off x="6813118" y="1197106"/>
            <a:ext cx="1696095" cy="681039"/>
          </a:xfrm>
          <a:prstGeom prst="rect">
            <a:avLst/>
          </a:prstGeom>
        </p:spPr>
        <p:txBody>
          <a:bodyPr lIns="0" tIns="0" rIns="0" bIns="0" anchor="ctr">
            <a:noAutofit/>
          </a:bodyPr>
          <a:lstStyle>
            <a:defPPr>
              <a:defRPr lang="en-US"/>
            </a:defPPr>
            <a:lvl1pPr indent="0" defTabSz="457200">
              <a:lnSpc>
                <a:spcPct val="90000"/>
              </a:lnSpc>
              <a:spcBef>
                <a:spcPct val="20000"/>
              </a:spcBef>
              <a:buFont typeface="Arial" panose="020B0604020202020204"/>
              <a:buNone/>
              <a:defRPr sz="4800">
                <a:solidFill>
                  <a:schemeClr val="tx1">
                    <a:lumMod val="60000"/>
                    <a:lumOff val="40000"/>
                  </a:schemeClr>
                </a:solidFill>
                <a:latin typeface="Arial" panose="020B0604020202020204" pitchFamily="34" charset="0"/>
                <a:cs typeface="Arial" panose="020B0604020202020204" pitchFamily="34" charset="0"/>
              </a:defRPr>
            </a:lvl1pPr>
            <a:lvl2pPr marL="742950" indent="-285750" defTabSz="457200">
              <a:spcBef>
                <a:spcPct val="20000"/>
              </a:spcBef>
              <a:buFont typeface="Arial" panose="020B0604020202020204"/>
              <a:buChar char="–"/>
              <a:defRPr sz="2800">
                <a:solidFill>
                  <a:srgbClr val="FFFFFF"/>
                </a:solidFill>
              </a:defRPr>
            </a:lvl2pPr>
            <a:lvl3pPr marL="1143000" indent="-228600" defTabSz="457200">
              <a:spcBef>
                <a:spcPct val="20000"/>
              </a:spcBef>
              <a:buFont typeface="Arial" panose="020B0604020202020204"/>
              <a:buChar char="•"/>
              <a:defRPr sz="2400">
                <a:solidFill>
                  <a:srgbClr val="FFFFFF"/>
                </a:solidFill>
              </a:defRPr>
            </a:lvl3pPr>
            <a:lvl4pPr marL="1600200" indent="-228600" defTabSz="457200">
              <a:spcBef>
                <a:spcPct val="20000"/>
              </a:spcBef>
              <a:buFont typeface="Arial" panose="020B0604020202020204"/>
              <a:buChar char="–"/>
              <a:defRPr sz="2000">
                <a:solidFill>
                  <a:srgbClr val="FFFFFF"/>
                </a:solidFill>
              </a:defRPr>
            </a:lvl4pPr>
            <a:lvl5pPr marL="2057400" indent="-228600" defTabSz="457200">
              <a:spcBef>
                <a:spcPct val="20000"/>
              </a:spcBef>
              <a:buFont typeface="Arial" panose="020B0604020202020204"/>
              <a:buChar char="»"/>
              <a:defRPr sz="2000">
                <a:solidFill>
                  <a:srgbClr val="FFFFFF"/>
                </a:solidFill>
              </a:defRPr>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marL="0" marR="0" lvl="0" indent="0" algn="l" defTabSz="457200" rtl="0" eaLnBrk="1" fontAlgn="auto" latinLnBrk="0" hangingPunct="1">
              <a:lnSpc>
                <a:spcPct val="90000"/>
              </a:lnSpc>
              <a:spcBef>
                <a:spcPct val="20000"/>
              </a:spcBef>
              <a:spcAft>
                <a:spcPts val="0"/>
              </a:spcAft>
              <a:buClrTx/>
              <a:buSzTx/>
              <a:buFont typeface="Arial" panose="020B0604020202020204"/>
              <a:buNone/>
              <a:defRPr/>
            </a:pPr>
            <a:r>
              <a:rPr kumimoji="0" lang="en-US" sz="4800" b="0" i="0" u="none" strike="noStrike" kern="1200" cap="none" spc="0" normalizeH="0" baseline="0" noProof="0" dirty="0">
                <a:ln>
                  <a:noFill/>
                </a:ln>
                <a:solidFill>
                  <a:srgbClr val="2898D8">
                    <a:lumMod val="60000"/>
                    <a:lumOff val="40000"/>
                  </a:srgbClr>
                </a:solidFill>
                <a:effectLst/>
                <a:uLnTx/>
                <a:uFillTx/>
                <a:latin typeface="微软雅黑" pitchFamily="34" charset="-122"/>
                <a:ea typeface="微软雅黑" pitchFamily="34" charset="-122"/>
                <a:cs typeface="Arial" panose="020B0604020202020204" pitchFamily="34" charset="0"/>
              </a:rPr>
              <a:t>0</a:t>
            </a:r>
            <a:r>
              <a:rPr kumimoji="0" lang="en-US" altLang="zh-CN" sz="4800" b="0" i="0" u="none" strike="noStrike" kern="1200" cap="none" spc="0" normalizeH="0" baseline="0" noProof="0" dirty="0">
                <a:ln>
                  <a:noFill/>
                </a:ln>
                <a:solidFill>
                  <a:srgbClr val="2898D8">
                    <a:lumMod val="60000"/>
                    <a:lumOff val="40000"/>
                  </a:srgbClr>
                </a:solidFill>
                <a:effectLst/>
                <a:uLnTx/>
                <a:uFillTx/>
                <a:latin typeface="微软雅黑" pitchFamily="34" charset="-122"/>
                <a:ea typeface="微软雅黑" pitchFamily="34" charset="-122"/>
                <a:cs typeface="Arial" panose="020B0604020202020204" pitchFamily="34" charset="0"/>
              </a:rPr>
              <a:t>2</a:t>
            </a:r>
            <a:endParaRPr kumimoji="0" lang="en-US" sz="4800" b="0" i="0" u="none" strike="noStrike" kern="1200" cap="none" spc="0" normalizeH="0" baseline="0" noProof="0" dirty="0">
              <a:ln>
                <a:noFill/>
              </a:ln>
              <a:solidFill>
                <a:srgbClr val="2898D8">
                  <a:lumMod val="60000"/>
                  <a:lumOff val="40000"/>
                </a:srgbClr>
              </a:solidFill>
              <a:effectLst/>
              <a:uLnTx/>
              <a:uFillTx/>
              <a:latin typeface="微软雅黑" pitchFamily="34" charset="-122"/>
              <a:ea typeface="微软雅黑" pitchFamily="34" charset="-122"/>
              <a:cs typeface="Arial" panose="020B0604020202020204" pitchFamily="34" charset="0"/>
            </a:endParaRPr>
          </a:p>
        </p:txBody>
      </p:sp>
      <p:sp>
        <p:nvSpPr>
          <p:cNvPr id="23" name="TextBox 26"/>
          <p:cNvSpPr/>
          <p:nvPr/>
        </p:nvSpPr>
        <p:spPr>
          <a:xfrm>
            <a:off x="1872306" y="2200215"/>
            <a:ext cx="3918894" cy="84638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600"/>
              </a:spcAft>
              <a:buClrTx/>
              <a:buSzTx/>
              <a:buFontTx/>
              <a:buNone/>
              <a:defRPr/>
            </a:pPr>
            <a:r>
              <a:rPr kumimoji="0" lang="zh-CN" altLang="en-US"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rPr>
              <a:t>运动和康复双主题</a:t>
            </a: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endParaRPr>
          </a:p>
          <a:p>
            <a:pPr marL="0" marR="0" lvl="0" indent="0" algn="l" defTabSz="685800" rtl="0" eaLnBrk="1" fontAlgn="auto" latinLnBrk="0" hangingPunct="1">
              <a:lnSpc>
                <a:spcPct val="100000"/>
              </a:lnSpc>
              <a:spcBef>
                <a:spcPts val="0"/>
              </a:spcBef>
              <a:spcAft>
                <a:spcPts val="600"/>
              </a:spcAft>
              <a:buClrTx/>
              <a:buSzTx/>
              <a:buFontTx/>
              <a:buNone/>
              <a:defRPr/>
            </a:pPr>
            <a:r>
              <a:rPr kumimoji="1" lang="zh-CN" altLang="en-US" sz="1400" b="0" i="0" u="none" strike="noStrike" kern="1200" cap="none" spc="0" normalizeH="0" baseline="0" noProof="0" dirty="0">
                <a:ln>
                  <a:noFill/>
                </a:ln>
                <a:solidFill>
                  <a:prstClr val="black"/>
                </a:solidFill>
                <a:effectLst/>
                <a:uLnTx/>
                <a:uFillTx/>
                <a:latin typeface="Arial" panose="020B0604020202020204"/>
                <a:ea typeface="微软雅黑"/>
                <a:cs typeface="+mn-cs"/>
              </a:rPr>
              <a:t>目前羽之爱活动以运动为主，通过运动来让特儿有一定的提升，未来会有更专业的康复产品</a:t>
            </a:r>
            <a:endParaRPr kumimoji="1" lang="en-US" altLang="zh-TW" sz="1400" b="0" i="0" u="none" strike="noStrike" kern="1200" cap="none" spc="0" normalizeH="0" baseline="0" noProof="0" dirty="0">
              <a:ln>
                <a:noFill/>
              </a:ln>
              <a:solidFill>
                <a:prstClr val="black"/>
              </a:solidFill>
              <a:effectLst/>
              <a:uLnTx/>
              <a:uFillTx/>
              <a:latin typeface="Arial" panose="020B0604020202020204"/>
              <a:ea typeface="微软雅黑"/>
              <a:cs typeface="+mn-cs"/>
            </a:endParaRPr>
          </a:p>
        </p:txBody>
      </p:sp>
      <p:sp>
        <p:nvSpPr>
          <p:cNvPr id="25" name="TextBox 26"/>
          <p:cNvSpPr/>
          <p:nvPr/>
        </p:nvSpPr>
        <p:spPr>
          <a:xfrm>
            <a:off x="6813118" y="2200215"/>
            <a:ext cx="4233832" cy="84638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600"/>
              </a:spcAft>
              <a:buClrTx/>
              <a:buSzTx/>
              <a:buFontTx/>
              <a:buNone/>
              <a:defRPr/>
            </a:pPr>
            <a:r>
              <a:rPr lang="zh-CN" altLang="en-US" sz="1600" b="1" dirty="0">
                <a:solidFill>
                  <a:srgbClr val="000000">
                    <a:lumMod val="75000"/>
                    <a:lumOff val="25000"/>
                  </a:srgbClr>
                </a:solidFill>
                <a:latin typeface="Arial" panose="020B0604020202020204"/>
                <a:ea typeface="微软雅黑" pitchFamily="34" charset="-122"/>
              </a:rPr>
              <a:t>青少年特儿需要运动康复服务</a:t>
            </a: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endParaRPr>
          </a:p>
          <a:p>
            <a:pPr marL="0" marR="0" lvl="0" indent="0" algn="l" defTabSz="685800" rtl="0" eaLnBrk="1" fontAlgn="auto" latinLnBrk="0" hangingPunct="1">
              <a:lnSpc>
                <a:spcPct val="100000"/>
              </a:lnSpc>
              <a:spcBef>
                <a:spcPts val="0"/>
              </a:spcBef>
              <a:spcAft>
                <a:spcPts val="600"/>
              </a:spcAft>
              <a:buClrTx/>
              <a:buSzTx/>
              <a:buFontTx/>
              <a:buNone/>
              <a:defRPr/>
            </a:pPr>
            <a:r>
              <a:rPr kumimoji="1" lang="en-US" altLang="zh-TW" sz="1400" b="0" i="0" u="none" strike="noStrike" kern="1200" cap="none" spc="0" normalizeH="0" baseline="0" noProof="0" dirty="0">
                <a:ln>
                  <a:noFill/>
                </a:ln>
                <a:solidFill>
                  <a:prstClr val="black"/>
                </a:solidFill>
                <a:effectLst/>
                <a:uLnTx/>
                <a:uFillTx/>
                <a:latin typeface="Arial" panose="020B0604020202020204"/>
                <a:ea typeface="微软雅黑"/>
                <a:cs typeface="+mn-cs"/>
              </a:rPr>
              <a:t>6</a:t>
            </a:r>
            <a:r>
              <a:rPr kumimoji="1" lang="zh-CN" altLang="en-US" sz="1400" b="0" i="0" u="none" strike="noStrike" kern="1200" cap="none" spc="0" normalizeH="0" baseline="0" noProof="0" dirty="0">
                <a:ln>
                  <a:noFill/>
                </a:ln>
                <a:solidFill>
                  <a:prstClr val="black"/>
                </a:solidFill>
                <a:effectLst/>
                <a:uLnTx/>
                <a:uFillTx/>
                <a:latin typeface="Arial" panose="020B0604020202020204"/>
                <a:ea typeface="微软雅黑"/>
                <a:cs typeface="+mn-cs"/>
              </a:rPr>
              <a:t>岁以上特儿很需要运动康复的机会，市场同类少，</a:t>
            </a:r>
            <a:r>
              <a:rPr kumimoji="1" lang="zh-TW" altLang="en-US" sz="1400" b="0" i="0" u="none" strike="noStrike" kern="1200" cap="none" spc="0" normalizeH="0" baseline="0" noProof="0" dirty="0">
                <a:ln>
                  <a:noFill/>
                </a:ln>
                <a:solidFill>
                  <a:prstClr val="black"/>
                </a:solidFill>
                <a:effectLst/>
                <a:uLnTx/>
                <a:uFillTx/>
                <a:latin typeface="Arial" panose="020B0604020202020204"/>
                <a:ea typeface="微软雅黑"/>
                <a:cs typeface="+mn-cs"/>
              </a:rPr>
              <a:t>而我们要做的</a:t>
            </a:r>
            <a:r>
              <a:rPr kumimoji="1" lang="zh-CN" altLang="en-US" sz="1400" b="0" i="0" u="none" strike="noStrike" kern="1200" cap="none" spc="0" normalizeH="0" baseline="0" noProof="0" dirty="0">
                <a:ln>
                  <a:noFill/>
                </a:ln>
                <a:solidFill>
                  <a:prstClr val="black"/>
                </a:solidFill>
                <a:effectLst/>
                <a:uLnTx/>
                <a:uFillTx/>
                <a:latin typeface="Arial" panose="020B0604020202020204"/>
                <a:ea typeface="微软雅黑"/>
                <a:cs typeface="+mn-cs"/>
              </a:rPr>
              <a:t>，</a:t>
            </a:r>
            <a:r>
              <a:rPr kumimoji="1" lang="zh-TW" altLang="en-US" sz="1400" b="0" i="0" u="none" strike="noStrike" kern="1200" cap="none" spc="0" normalizeH="0" baseline="0" noProof="0" dirty="0">
                <a:ln>
                  <a:noFill/>
                </a:ln>
                <a:solidFill>
                  <a:prstClr val="black"/>
                </a:solidFill>
                <a:effectLst/>
                <a:uLnTx/>
                <a:uFillTx/>
                <a:latin typeface="Arial" panose="020B0604020202020204"/>
                <a:ea typeface="微软雅黑"/>
                <a:cs typeface="+mn-cs"/>
              </a:rPr>
              <a:t>只是触动开关</a:t>
            </a:r>
            <a:r>
              <a:rPr kumimoji="1" lang="zh-CN" altLang="en-US" sz="1400" b="0" i="0" u="none" strike="noStrike" kern="1200" cap="none" spc="0" normalizeH="0" baseline="0" noProof="0" dirty="0">
                <a:ln>
                  <a:noFill/>
                </a:ln>
                <a:solidFill>
                  <a:prstClr val="black"/>
                </a:solidFill>
                <a:effectLst/>
                <a:uLnTx/>
                <a:uFillTx/>
                <a:latin typeface="Arial" panose="020B0604020202020204"/>
                <a:ea typeface="微软雅黑"/>
                <a:cs typeface="+mn-cs"/>
              </a:rPr>
              <a:t>，</a:t>
            </a:r>
            <a:r>
              <a:rPr kumimoji="1" lang="zh-TW" altLang="en-US" sz="1400" b="0" i="0" u="none" strike="noStrike" kern="1200" cap="none" spc="0" normalizeH="0" baseline="0" noProof="0" dirty="0">
                <a:ln>
                  <a:noFill/>
                </a:ln>
                <a:solidFill>
                  <a:prstClr val="black"/>
                </a:solidFill>
                <a:effectLst/>
                <a:uLnTx/>
                <a:uFillTx/>
                <a:latin typeface="Arial" panose="020B0604020202020204"/>
                <a:ea typeface="微软雅黑"/>
                <a:cs typeface="+mn-cs"/>
              </a:rPr>
              <a:t>用语言让他们认同</a:t>
            </a:r>
            <a:endParaRPr kumimoji="1" lang="en-US" altLang="zh-TW" sz="1400" b="0" i="0" u="none" strike="noStrike" kern="1200" cap="none" spc="0" normalizeH="0" baseline="0" noProof="0" dirty="0">
              <a:ln>
                <a:noFill/>
              </a:ln>
              <a:solidFill>
                <a:prstClr val="black"/>
              </a:solidFill>
              <a:effectLst/>
              <a:uLnTx/>
              <a:uFillTx/>
              <a:latin typeface="Arial" panose="020B0604020202020204"/>
              <a:ea typeface="微软雅黑"/>
              <a:cs typeface="+mn-cs"/>
            </a:endParaRPr>
          </a:p>
        </p:txBody>
      </p:sp>
      <p:cxnSp>
        <p:nvCxnSpPr>
          <p:cNvPr id="27" name="直接连接符 26"/>
          <p:cNvCxnSpPr/>
          <p:nvPr/>
        </p:nvCxnSpPr>
        <p:spPr>
          <a:xfrm>
            <a:off x="1872306" y="2068237"/>
            <a:ext cx="2246105" cy="0"/>
          </a:xfrm>
          <a:prstGeom prst="lin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813118" y="2068237"/>
            <a:ext cx="2246105" cy="0"/>
          </a:xfrm>
          <a:prstGeom prst="lin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872306" y="4472390"/>
            <a:ext cx="2246105" cy="0"/>
          </a:xfrm>
          <a:prstGeom prst="lin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30" name="TextBox 26"/>
          <p:cNvSpPr/>
          <p:nvPr/>
        </p:nvSpPr>
        <p:spPr>
          <a:xfrm>
            <a:off x="1872306" y="4667393"/>
            <a:ext cx="3918894" cy="84638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600"/>
              </a:spcAft>
              <a:buClrTx/>
              <a:buSzTx/>
              <a:buFontTx/>
              <a:buNone/>
              <a:defRPr/>
            </a:pPr>
            <a:r>
              <a:rPr lang="zh-CN" altLang="en-US" sz="1600" b="1" dirty="0">
                <a:solidFill>
                  <a:srgbClr val="000000">
                    <a:lumMod val="75000"/>
                    <a:lumOff val="25000"/>
                  </a:srgbClr>
                </a:solidFill>
                <a:latin typeface="Arial" panose="020B0604020202020204"/>
                <a:ea typeface="微软雅黑" pitchFamily="34" charset="-122"/>
              </a:rPr>
              <a:t>挖掘深层需求</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rPr>
              <a:t>是重要课题</a:t>
            </a: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endParaRPr>
          </a:p>
          <a:p>
            <a:pPr marL="0" marR="0" lvl="0" indent="0" algn="l" defTabSz="685800" rtl="0" eaLnBrk="1" fontAlgn="auto" latinLnBrk="0" hangingPunct="1">
              <a:lnSpc>
                <a:spcPct val="100000"/>
              </a:lnSpc>
              <a:spcBef>
                <a:spcPts val="0"/>
              </a:spcBef>
              <a:spcAft>
                <a:spcPts val="600"/>
              </a:spcAft>
              <a:buClrTx/>
              <a:buSzTx/>
              <a:buFontTx/>
              <a:buNone/>
              <a:defRPr/>
            </a:pPr>
            <a:r>
              <a:rPr kumimoji="1" lang="zh-CN" altLang="en-US" sz="1400" dirty="0">
                <a:solidFill>
                  <a:prstClr val="black"/>
                </a:solidFill>
                <a:latin typeface="Arial" panose="020B0604020202020204"/>
                <a:ea typeface="微软雅黑"/>
              </a:rPr>
              <a:t>参与过却不愿意继续参与羽之爱活动的家长不少，甚至会有抵触，需要确认离开的原因</a:t>
            </a:r>
            <a:endParaRPr kumimoji="1" lang="zh-CN" altLang="en-US" sz="1400" b="0" i="0" u="none" strike="noStrike" kern="1200" cap="none" spc="0" normalizeH="0" baseline="0" noProof="0" dirty="0">
              <a:ln>
                <a:noFill/>
              </a:ln>
              <a:solidFill>
                <a:prstClr val="black"/>
              </a:solidFill>
              <a:effectLst/>
              <a:uLnTx/>
              <a:uFillTx/>
              <a:latin typeface="Arial" panose="020B0604020202020204"/>
              <a:ea typeface="微软雅黑"/>
              <a:cs typeface="+mn-cs"/>
            </a:endParaRPr>
          </a:p>
        </p:txBody>
      </p:sp>
      <p:cxnSp>
        <p:nvCxnSpPr>
          <p:cNvPr id="31" name="直接连接符 30"/>
          <p:cNvCxnSpPr/>
          <p:nvPr/>
        </p:nvCxnSpPr>
        <p:spPr>
          <a:xfrm>
            <a:off x="6813118" y="4472390"/>
            <a:ext cx="2246105" cy="0"/>
          </a:xfrm>
          <a:prstGeom prst="lin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32" name="TextBox 26"/>
          <p:cNvSpPr/>
          <p:nvPr/>
        </p:nvSpPr>
        <p:spPr>
          <a:xfrm>
            <a:off x="6813118" y="4667393"/>
            <a:ext cx="4233832" cy="84638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600"/>
              </a:spcAft>
              <a:buClrTx/>
              <a:buSzTx/>
              <a:buFontTx/>
              <a:buNone/>
              <a:defRPr/>
            </a:pPr>
            <a:r>
              <a:rPr lang="zh-CN" altLang="en-US" sz="1600" b="1" dirty="0">
                <a:solidFill>
                  <a:srgbClr val="000000">
                    <a:lumMod val="75000"/>
                    <a:lumOff val="25000"/>
                  </a:srgbClr>
                </a:solidFill>
                <a:latin typeface="Arial" panose="020B0604020202020204"/>
                <a:ea typeface="微软雅黑" pitchFamily="34" charset="-122"/>
              </a:rPr>
              <a:t>不同角色</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rPr>
              <a:t>视角可能会有较大的差异</a:t>
            </a: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itchFamily="34" charset="-122"/>
              <a:cs typeface="+mn-cs"/>
            </a:endParaRPr>
          </a:p>
          <a:p>
            <a:pPr marL="0" marR="0" lvl="0" indent="0" algn="l" defTabSz="685800" rtl="0" eaLnBrk="1" fontAlgn="auto" latinLnBrk="0" hangingPunct="1">
              <a:lnSpc>
                <a:spcPct val="100000"/>
              </a:lnSpc>
              <a:spcBef>
                <a:spcPts val="0"/>
              </a:spcBef>
              <a:spcAft>
                <a:spcPts val="600"/>
              </a:spcAft>
              <a:buClrTx/>
              <a:buSzTx/>
              <a:buFontTx/>
              <a:buNone/>
              <a:defRPr/>
            </a:pPr>
            <a:r>
              <a:rPr kumimoji="1" lang="zh-CN" altLang="en-US" sz="1400" b="0" i="0" u="none" strike="noStrike" kern="1200" cap="none" spc="0" normalizeH="0" baseline="0" noProof="0" dirty="0">
                <a:ln>
                  <a:noFill/>
                </a:ln>
                <a:solidFill>
                  <a:prstClr val="black"/>
                </a:solidFill>
                <a:effectLst/>
                <a:uLnTx/>
                <a:uFillTx/>
                <a:latin typeface="Arial" panose="020B0604020202020204"/>
                <a:ea typeface="微软雅黑"/>
                <a:cs typeface="+mn-cs"/>
              </a:rPr>
              <a:t>我们需要取得各方视角更多元的声音，提炼分析差异及其原因，才能寻求到羽之爱核心品牌元素</a:t>
            </a:r>
            <a:endParaRPr kumimoji="1" lang="zh-CN" altLang="en-US" sz="1400" b="0" i="0" u="none" strike="noStrike" kern="1200" cap="none" spc="0" normalizeH="0" baseline="0" noProof="0" dirty="0">
              <a:ln>
                <a:noFill/>
              </a:ln>
              <a:solidFill>
                <a:prstClr val="black"/>
              </a:solidFill>
              <a:effectLst/>
              <a:uLnTx/>
              <a:uFillTx/>
              <a:latin typeface="Arial" panose="020B0604020202020204"/>
              <a:ea typeface="微软雅黑"/>
              <a:cs typeface="+mn-cs"/>
            </a:endParaRPr>
          </a:p>
        </p:txBody>
      </p:sp>
      <p:sp>
        <p:nvSpPr>
          <p:cNvPr id="11" name="标题 1"/>
          <p:cNvSpPr>
            <a:spLocks noGrp="1"/>
          </p:cNvSpPr>
          <p:nvPr/>
        </p:nvSpPr>
        <p:spPr bwMode="auto">
          <a:xfrm>
            <a:off x="668743" y="545919"/>
            <a:ext cx="8038570" cy="4608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带着目前已知的结论和假设，展开我们的分析与访谈</a:t>
            </a:r>
            <a:r>
              <a:rPr lang="en-US" altLang="zh-CN" dirty="0"/>
              <a:t> </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vert="horz"/>
          <a:lstStyle/>
          <a:p>
            <a:r>
              <a:rPr lang="zh-CN" altLang="en-US" dirty="0"/>
              <a:t>羽之爱内外部调研情况</a:t>
            </a:r>
            <a:endParaRPr lang="zh-CN" altLang="en-US" dirty="0"/>
          </a:p>
        </p:txBody>
      </p:sp>
      <p:sp>
        <p:nvSpPr>
          <p:cNvPr id="3" name="灯片编号占位符 2"/>
          <p:cNvSpPr>
            <a:spLocks noGrp="1"/>
          </p:cNvSpPr>
          <p:nvPr>
            <p:ph type="sldNum" sz="quarter" idx="14"/>
          </p:nvPr>
        </p:nvSpPr>
        <p:spPr/>
        <p:txBody>
          <a:bodyPr/>
          <a:lstStyle/>
          <a:p>
            <a:fld id="{E6049C3D-CCF1-41B9-A681-D61E0CAE4A17}" type="slidenum">
              <a:rPr lang="en-US" altLang="zh-CN" smtClean="0"/>
            </a:fld>
            <a:endParaRPr lang="en-US" dirty="0"/>
          </a:p>
        </p:txBody>
      </p:sp>
      <p:sp>
        <p:nvSpPr>
          <p:cNvPr id="4" name="文本占位符 3"/>
          <p:cNvSpPr>
            <a:spLocks noGrp="1"/>
          </p:cNvSpPr>
          <p:nvPr>
            <p:ph type="body" sz="quarter" idx="15"/>
          </p:nvPr>
        </p:nvSpPr>
        <p:spPr/>
        <p:txBody>
          <a:bodyPr/>
          <a:lstStyle/>
          <a:p>
            <a:endParaRPr lang="zh-CN" altLang="en-US"/>
          </a:p>
        </p:txBody>
      </p:sp>
      <p:graphicFrame>
        <p:nvGraphicFramePr>
          <p:cNvPr id="11" name="表格 10"/>
          <p:cNvGraphicFramePr>
            <a:graphicFrameLocks noGrp="1"/>
          </p:cNvGraphicFramePr>
          <p:nvPr/>
        </p:nvGraphicFramePr>
        <p:xfrm>
          <a:off x="1268776" y="1202238"/>
          <a:ext cx="9654448" cy="4903100"/>
        </p:xfrm>
        <a:graphic>
          <a:graphicData uri="http://schemas.openxmlformats.org/drawingml/2006/table">
            <a:tbl>
              <a:tblPr firstRow="1" bandRow="1">
                <a:tableStyleId>{91EBBBCC-DAD2-459C-BE2E-F6DE35CF9A28}</a:tableStyleId>
              </a:tblPr>
              <a:tblGrid>
                <a:gridCol w="2771900"/>
                <a:gridCol w="1679515"/>
                <a:gridCol w="2228470"/>
                <a:gridCol w="2974563"/>
              </a:tblGrid>
              <a:tr h="453719">
                <a:tc>
                  <a:txBody>
                    <a:bodyPr/>
                    <a:lstStyle/>
                    <a:p>
                      <a:r>
                        <a:rPr lang="zh-CN" altLang="en-US" sz="1600" dirty="0"/>
                        <a:t>调研对象</a:t>
                      </a:r>
                      <a:endParaRPr lang="zh-CN" altLang="en-US" sz="1600" dirty="0">
                        <a:latin typeface="+mn-ea"/>
                        <a:ea typeface="+mn-ea"/>
                      </a:endParaRPr>
                    </a:p>
                  </a:txBody>
                  <a:tcPr>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accent4">
                        <a:lumMod val="75000"/>
                      </a:schemeClr>
                    </a:solidFill>
                  </a:tcPr>
                </a:tc>
                <a:tc>
                  <a:txBody>
                    <a:bodyPr/>
                    <a:lstStyle/>
                    <a:p>
                      <a:r>
                        <a:rPr lang="zh-CN" altLang="en-US" sz="1600" dirty="0"/>
                        <a:t>调研方式</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accent4">
                        <a:lumMod val="75000"/>
                      </a:schemeClr>
                    </a:solidFill>
                  </a:tcPr>
                </a:tc>
                <a:tc>
                  <a:txBody>
                    <a:bodyPr/>
                    <a:lstStyle/>
                    <a:p>
                      <a:r>
                        <a:rPr lang="zh-CN" altLang="en-US" sz="1600" dirty="0"/>
                        <a:t>调研数量</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accent4">
                        <a:lumMod val="75000"/>
                      </a:schemeClr>
                    </a:solidFill>
                  </a:tcPr>
                </a:tc>
                <a:tc>
                  <a:txBody>
                    <a:bodyPr/>
                    <a:lstStyle/>
                    <a:p>
                      <a:r>
                        <a:rPr lang="zh-CN" altLang="en-US" sz="1600" dirty="0"/>
                        <a:t>完成进度</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solidFill>
                      <a:schemeClr val="accent4">
                        <a:lumMod val="75000"/>
                      </a:schemeClr>
                    </a:solidFill>
                  </a:tcPr>
                </a:tc>
              </a:tr>
              <a:tr h="738818">
                <a:tc>
                  <a:txBody>
                    <a:bodyPr/>
                    <a:lstStyle/>
                    <a:p>
                      <a:r>
                        <a:rPr lang="zh-CN" altLang="en-US" sz="1600" b="1" dirty="0"/>
                        <a:t>羽之爱创始人赵教练</a:t>
                      </a:r>
                      <a:endParaRPr lang="zh-CN" altLang="en-US" sz="1600" b="1" dirty="0">
                        <a:latin typeface="+mn-ea"/>
                        <a:ea typeface="+mn-ea"/>
                      </a:endParaRPr>
                    </a:p>
                  </a:txBody>
                  <a:tcP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zh-CN" altLang="en-US" sz="1600" dirty="0"/>
                        <a:t>一对一深访</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altLang="zh-CN" sz="1600" dirty="0"/>
                        <a:t>1</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zh-CN" altLang="en-US" sz="1600" dirty="0"/>
                        <a:t>已完成全部分析</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r>
              <a:tr h="648962">
                <a:tc>
                  <a:txBody>
                    <a:bodyPr/>
                    <a:lstStyle/>
                    <a:p>
                      <a:r>
                        <a:rPr lang="zh-CN" altLang="en-US" sz="1600" b="1" dirty="0"/>
                        <a:t>羽之爱授课教练</a:t>
                      </a:r>
                      <a:endParaRPr lang="zh-CN" altLang="en-US" sz="1600" b="1" dirty="0">
                        <a:latin typeface="+mn-ea"/>
                        <a:ea typeface="+mn-ea"/>
                      </a:endParaRPr>
                    </a:p>
                  </a:txBody>
                  <a:tcP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t>一对一深访</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t>3</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zh-CN" altLang="en-US" sz="1600" dirty="0"/>
                        <a:t>已完成全部分析</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r>
              <a:tr h="1492427">
                <a:tc rowSpan="3">
                  <a:txBody>
                    <a:bodyPr/>
                    <a:lstStyle/>
                    <a:p>
                      <a:r>
                        <a:rPr lang="zh-CN" altLang="en-US" sz="1600" b="1" dirty="0"/>
                        <a:t>羽之爱目标家长</a:t>
                      </a:r>
                      <a:endParaRPr lang="en-US" altLang="zh-CN" sz="1600" b="1" dirty="0"/>
                    </a:p>
                    <a:p>
                      <a:endParaRPr lang="en-US" altLang="zh-CN" sz="1600" b="1" dirty="0"/>
                    </a:p>
                    <a:p>
                      <a:pPr marL="342900" indent="-342900">
                        <a:buFont typeface="+mj-lt"/>
                        <a:buAutoNum type="arabicPeriod"/>
                      </a:pPr>
                      <a:r>
                        <a:rPr lang="zh-CN" altLang="en-US" sz="1600" b="1" dirty="0"/>
                        <a:t>在训学员家长</a:t>
                      </a:r>
                      <a:endParaRPr lang="en-US" altLang="zh-CN" sz="1600" b="1" dirty="0"/>
                    </a:p>
                    <a:p>
                      <a:pPr marL="342900" indent="-342900">
                        <a:buFont typeface="+mj-lt"/>
                        <a:buAutoNum type="arabicPeriod"/>
                      </a:pPr>
                      <a:r>
                        <a:rPr lang="zh-CN" altLang="en-US" sz="1600" b="1" dirty="0"/>
                        <a:t>排队家长</a:t>
                      </a:r>
                      <a:endParaRPr lang="en-US" altLang="zh-CN" sz="1600" b="1" dirty="0"/>
                    </a:p>
                    <a:p>
                      <a:pPr marL="342900" indent="-342900">
                        <a:buFont typeface="+mj-lt"/>
                        <a:buAutoNum type="arabicPeriod"/>
                      </a:pPr>
                      <a:r>
                        <a:rPr lang="zh-CN" altLang="en-US" sz="1600" b="1" dirty="0"/>
                        <a:t>流失家长</a:t>
                      </a:r>
                      <a:endParaRPr lang="en-US" altLang="zh-CN" sz="1600" b="1" dirty="0"/>
                    </a:p>
                    <a:p>
                      <a:pPr marL="342900" indent="-342900">
                        <a:buFont typeface="+mj-lt"/>
                        <a:buAutoNum type="arabicPeriod"/>
                      </a:pPr>
                      <a:r>
                        <a:rPr lang="zh-CN" altLang="en-US" sz="1600" b="1" dirty="0"/>
                        <a:t>听说过羽之爱的家长</a:t>
                      </a:r>
                      <a:endParaRPr lang="en-US" altLang="zh-CN" sz="1600" b="1" dirty="0"/>
                    </a:p>
                    <a:p>
                      <a:pPr marL="342900" indent="-342900">
                        <a:buFont typeface="+mj-lt"/>
                        <a:buAutoNum type="arabicPeriod"/>
                      </a:pPr>
                      <a:r>
                        <a:rPr lang="zh-CN" altLang="en-US" sz="1600" b="1" dirty="0"/>
                        <a:t>尚未听说过羽之爱的家长</a:t>
                      </a:r>
                      <a:endParaRPr lang="en-US" altLang="zh-CN" sz="1600" b="1" dirty="0"/>
                    </a:p>
                    <a:p>
                      <a:pPr marL="342900" indent="-342900">
                        <a:buFont typeface="+mj-lt"/>
                        <a:buAutoNum type="arabicPeriod"/>
                      </a:pPr>
                      <a:endParaRPr lang="zh-CN" altLang="en-US" sz="1600" b="1" dirty="0">
                        <a:latin typeface="+mn-ea"/>
                        <a:ea typeface="+mn-ea"/>
                      </a:endParaRPr>
                    </a:p>
                  </a:txBody>
                  <a:tcP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r>
                        <a:rPr lang="zh-CN" altLang="en-US" sz="1600" dirty="0"/>
                        <a:t>一对一深访</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altLang="zh-CN" sz="1600" dirty="0"/>
                        <a:t>16</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zh-CN" altLang="en-US" sz="1600" dirty="0"/>
                        <a:t>已完成全部分析</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r>
              <a:tr h="746214">
                <a:tc vMerge="1">
                  <a:tcPr/>
                </a:tc>
                <a:tc rowSpan="2">
                  <a:txBody>
                    <a:bodyPr/>
                    <a:lstStyle/>
                    <a:p>
                      <a:r>
                        <a:rPr lang="zh-CN" altLang="en-US" sz="1600" dirty="0"/>
                        <a:t>问卷调研</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rgbClr val="D8EBF5"/>
                    </a:solidFill>
                  </a:tcPr>
                </a:tc>
                <a:tc>
                  <a:txBody>
                    <a:bodyPr/>
                    <a:lstStyle/>
                    <a:p>
                      <a:r>
                        <a:rPr lang="en-US" altLang="zh-CN" sz="1600" u="none" strike="noStrike" cap="none" spc="0" dirty="0">
                          <a:ln>
                            <a:noFill/>
                          </a:ln>
                        </a:rPr>
                        <a:t>2022</a:t>
                      </a:r>
                      <a:r>
                        <a:rPr lang="zh-CN" altLang="zh-CN" sz="1600" u="none" strike="noStrike" cap="none" spc="0" dirty="0">
                          <a:ln>
                            <a:noFill/>
                          </a:ln>
                        </a:rPr>
                        <a:t>年</a:t>
                      </a:r>
                      <a:r>
                        <a:rPr lang="en-US" altLang="zh-CN" sz="1600" u="none" strike="noStrike" cap="none" spc="0" dirty="0">
                          <a:ln>
                            <a:noFill/>
                          </a:ln>
                        </a:rPr>
                        <a:t>3</a:t>
                      </a:r>
                      <a:r>
                        <a:rPr lang="zh-CN" altLang="en-US" sz="1600" u="none" strike="noStrike" cap="none" spc="0" dirty="0">
                          <a:ln>
                            <a:noFill/>
                          </a:ln>
                        </a:rPr>
                        <a:t>月</a:t>
                      </a:r>
                      <a:r>
                        <a:rPr lang="zh-CN" altLang="zh-CN" sz="1600" u="none" strike="noStrike" cap="none" spc="0" dirty="0">
                          <a:ln>
                            <a:noFill/>
                          </a:ln>
                        </a:rPr>
                        <a:t>羽之爱在训学员家长调研 </a:t>
                      </a:r>
                      <a:r>
                        <a:rPr lang="en-US" altLang="zh-CN" sz="1600" u="none" strike="noStrike" cap="none" spc="0" dirty="0">
                          <a:ln>
                            <a:noFill/>
                          </a:ln>
                        </a:rPr>
                        <a:t>N=207</a:t>
                      </a:r>
                      <a:r>
                        <a:rPr lang="zh-CN" altLang="en-US" sz="1600" u="none" strike="noStrike" cap="none" spc="0" dirty="0">
                          <a:ln>
                            <a:noFill/>
                          </a:ln>
                        </a:rPr>
                        <a:t>（由羽之爱提供）</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D8EBF5"/>
                    </a:solidFill>
                  </a:tcPr>
                </a:tc>
                <a:tc>
                  <a:txBody>
                    <a:bodyPr/>
                    <a:lstStyle/>
                    <a:p>
                      <a:r>
                        <a:rPr lang="zh-CN" altLang="en-US" sz="1600" dirty="0"/>
                        <a:t>已完成全部分析</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D8EBF5"/>
                    </a:solidFill>
                  </a:tcPr>
                </a:tc>
              </a:tr>
              <a:tr h="746214">
                <a:tc vMerge="1">
                  <a:tcPr/>
                </a:tc>
                <a:tc vMerge="1">
                  <a:tcPr/>
                </a:tc>
                <a:tc>
                  <a:txBody>
                    <a:bodyPr/>
                    <a:lstStyle/>
                    <a:p>
                      <a:r>
                        <a:rPr lang="zh-CN" altLang="en-US" sz="1600" dirty="0"/>
                        <a:t>羽之爱目标家长问卷调研</a:t>
                      </a:r>
                      <a:endParaRPr lang="zh-CN" altLang="en-US" sz="1600" dirty="0">
                        <a:latin typeface="+mn-ea"/>
                        <a:ea typeface="+mn-ea"/>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r>
                        <a:rPr lang="zh-CN" altLang="en-US" sz="1600" dirty="0">
                          <a:solidFill>
                            <a:srgbClr val="C00000"/>
                          </a:solidFill>
                        </a:rPr>
                        <a:t>已完成问卷制作及测试，待投放</a:t>
                      </a:r>
                      <a:endParaRPr lang="zh-CN" altLang="en-US" sz="1600" dirty="0">
                        <a:solidFill>
                          <a:srgbClr val="C00000"/>
                        </a:solidFill>
                        <a:latin typeface="+mn-ea"/>
                        <a:ea typeface="+mn-ea"/>
                      </a:endParaRPr>
                    </a:p>
                  </a:txBody>
                  <a:tcP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 name="对象 94"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7" name="think-cell 幻灯片" r:id="rId2" imgW="0" imgH="0" progId="TCLayout.ActiveDocument.1">
                  <p:embed/>
                </p:oleObj>
              </mc:Choice>
              <mc:Fallback>
                <p:oleObj name="think-cell 幻灯片" r:id="rId2" imgW="0" imgH="0" progId="TCLayout.ActiveDocument.1">
                  <p:embed/>
                  <p:pic>
                    <p:nvPicPr>
                      <p:cNvPr id="0" name="图片 13486"/>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89" name="矩形 88"/>
          <p:cNvSpPr/>
          <p:nvPr/>
        </p:nvSpPr>
        <p:spPr>
          <a:xfrm>
            <a:off x="7666512" y="1227028"/>
            <a:ext cx="505791" cy="5069295"/>
          </a:xfrm>
          <a:prstGeom prst="rect">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2" name="标题 1"/>
          <p:cNvSpPr>
            <a:spLocks noGrp="1"/>
          </p:cNvSpPr>
          <p:nvPr>
            <p:ph type="title"/>
          </p:nvPr>
        </p:nvSpPr>
        <p:spPr/>
        <p:txBody>
          <a:bodyPr vert="horz"/>
          <a:lstStyle/>
          <a:p>
            <a:r>
              <a:rPr lang="zh-CN" altLang="en-US" dirty="0"/>
              <a:t>项目进度</a:t>
            </a:r>
            <a:r>
              <a:rPr lang="en-US" altLang="zh-CN" dirty="0"/>
              <a:t>- 20221015</a:t>
            </a:r>
            <a:endParaRPr lang="zh-CN" altLang="en-US" dirty="0"/>
          </a:p>
        </p:txBody>
      </p:sp>
      <p:sp>
        <p:nvSpPr>
          <p:cNvPr id="3" name="灯片编号占位符 2"/>
          <p:cNvSpPr>
            <a:spLocks noGrp="1"/>
          </p:cNvSpPr>
          <p:nvPr>
            <p:ph type="sldNum" sz="quarter" idx="14"/>
          </p:nvPr>
        </p:nvSpPr>
        <p:spPr/>
        <p:txBody>
          <a:bodyPr/>
          <a:lstStyle/>
          <a:p>
            <a:fld id="{E6049C3D-CCF1-41B9-A681-D61E0CAE4A17}" type="slidenum">
              <a:rPr lang="en-US" altLang="zh-CN" smtClean="0"/>
            </a:fld>
            <a:endParaRPr lang="en-US" dirty="0"/>
          </a:p>
        </p:txBody>
      </p:sp>
      <p:sp>
        <p:nvSpPr>
          <p:cNvPr id="4" name="文本占位符 3"/>
          <p:cNvSpPr>
            <a:spLocks noGrp="1"/>
          </p:cNvSpPr>
          <p:nvPr>
            <p:ph type="body" sz="quarter" idx="15"/>
          </p:nvPr>
        </p:nvSpPr>
        <p:spPr/>
        <p:txBody>
          <a:bodyPr/>
          <a:lstStyle/>
          <a:p>
            <a:endParaRPr lang="zh-CN" altLang="en-US"/>
          </a:p>
        </p:txBody>
      </p:sp>
      <p:sp>
        <p:nvSpPr>
          <p:cNvPr id="5" name="矩形 4"/>
          <p:cNvSpPr/>
          <p:nvPr/>
        </p:nvSpPr>
        <p:spPr>
          <a:xfrm>
            <a:off x="7035739" y="1239272"/>
            <a:ext cx="565912" cy="5069295"/>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6" name="矩形 5"/>
          <p:cNvSpPr/>
          <p:nvPr/>
        </p:nvSpPr>
        <p:spPr>
          <a:xfrm>
            <a:off x="2968372" y="5229646"/>
            <a:ext cx="8817501" cy="369654"/>
          </a:xfrm>
          <a:prstGeom prst="rect">
            <a:avLst/>
          </a:prstGeom>
          <a:noFill/>
          <a:ln w="19050" cap="flat" cmpd="sng" algn="ctr">
            <a:solidFill>
              <a:srgbClr val="A9D6EF"/>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 name="矩形 6"/>
          <p:cNvSpPr/>
          <p:nvPr/>
        </p:nvSpPr>
        <p:spPr>
          <a:xfrm>
            <a:off x="7700909" y="3940478"/>
            <a:ext cx="2311869" cy="414485"/>
          </a:xfrm>
          <a:prstGeom prst="rect">
            <a:avLst/>
          </a:prstGeom>
          <a:solidFill>
            <a:srgbClr val="2898D8">
              <a:lumMod val="40000"/>
              <a:lumOff val="60000"/>
            </a:srgb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8" name="TextBox 81"/>
          <p:cNvSpPr txBox="1"/>
          <p:nvPr/>
        </p:nvSpPr>
        <p:spPr>
          <a:xfrm>
            <a:off x="2273761" y="1297842"/>
            <a:ext cx="82458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周</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cxnSp>
        <p:nvCxnSpPr>
          <p:cNvPr id="9" name="Straight Connector 185"/>
          <p:cNvCxnSpPr/>
          <p:nvPr/>
        </p:nvCxnSpPr>
        <p:spPr>
          <a:xfrm>
            <a:off x="11785873" y="1328165"/>
            <a:ext cx="0" cy="4950400"/>
          </a:xfrm>
          <a:prstGeom prst="line">
            <a:avLst/>
          </a:prstGeom>
          <a:noFill/>
          <a:ln w="9525" cap="flat" cmpd="sng" algn="ctr">
            <a:solidFill>
              <a:sysClr val="window" lastClr="FFFFFF">
                <a:lumMod val="85000"/>
              </a:sysClr>
            </a:solidFill>
            <a:prstDash val="dash"/>
          </a:ln>
          <a:effectLst/>
        </p:spPr>
      </p:cxnSp>
      <p:sp>
        <p:nvSpPr>
          <p:cNvPr id="10" name="TextBox 95"/>
          <p:cNvSpPr txBox="1"/>
          <p:nvPr/>
        </p:nvSpPr>
        <p:spPr>
          <a:xfrm>
            <a:off x="11241575"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13</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cxnSp>
        <p:nvCxnSpPr>
          <p:cNvPr id="11" name="Straight Connector 57"/>
          <p:cNvCxnSpPr/>
          <p:nvPr/>
        </p:nvCxnSpPr>
        <p:spPr>
          <a:xfrm>
            <a:off x="10593651" y="1328165"/>
            <a:ext cx="0" cy="4950400"/>
          </a:xfrm>
          <a:prstGeom prst="line">
            <a:avLst/>
          </a:prstGeom>
          <a:noFill/>
          <a:ln w="9525" cap="flat" cmpd="sng" algn="ctr">
            <a:solidFill>
              <a:sysClr val="window" lastClr="FFFFFF">
                <a:lumMod val="85000"/>
              </a:sysClr>
            </a:solidFill>
            <a:prstDash val="dash"/>
          </a:ln>
          <a:effectLst/>
        </p:spPr>
      </p:cxnSp>
      <p:cxnSp>
        <p:nvCxnSpPr>
          <p:cNvPr id="12" name="Straight Connector 146"/>
          <p:cNvCxnSpPr/>
          <p:nvPr/>
        </p:nvCxnSpPr>
        <p:spPr>
          <a:xfrm>
            <a:off x="4632541" y="1350348"/>
            <a:ext cx="0" cy="4928217"/>
          </a:xfrm>
          <a:prstGeom prst="line">
            <a:avLst/>
          </a:prstGeom>
          <a:noFill/>
          <a:ln w="9525" cap="flat" cmpd="sng" algn="ctr">
            <a:solidFill>
              <a:sysClr val="window" lastClr="FFFFFF">
                <a:lumMod val="85000"/>
              </a:sysClr>
            </a:solidFill>
            <a:prstDash val="dash"/>
          </a:ln>
          <a:effectLst/>
        </p:spPr>
      </p:cxnSp>
      <p:cxnSp>
        <p:nvCxnSpPr>
          <p:cNvPr id="13" name="Straight Connector 186"/>
          <p:cNvCxnSpPr/>
          <p:nvPr/>
        </p:nvCxnSpPr>
        <p:spPr>
          <a:xfrm>
            <a:off x="9997540" y="1328165"/>
            <a:ext cx="0" cy="4950400"/>
          </a:xfrm>
          <a:prstGeom prst="line">
            <a:avLst/>
          </a:prstGeom>
          <a:noFill/>
          <a:ln w="9525" cap="flat" cmpd="sng" algn="ctr">
            <a:solidFill>
              <a:sysClr val="window" lastClr="FFFFFF">
                <a:lumMod val="85000"/>
              </a:sysClr>
            </a:solidFill>
            <a:prstDash val="dash"/>
          </a:ln>
          <a:effectLst/>
        </p:spPr>
      </p:cxnSp>
      <p:cxnSp>
        <p:nvCxnSpPr>
          <p:cNvPr id="14" name="Straight Connector 187"/>
          <p:cNvCxnSpPr/>
          <p:nvPr/>
        </p:nvCxnSpPr>
        <p:spPr>
          <a:xfrm>
            <a:off x="9401429" y="1328165"/>
            <a:ext cx="0" cy="4950400"/>
          </a:xfrm>
          <a:prstGeom prst="line">
            <a:avLst/>
          </a:prstGeom>
          <a:noFill/>
          <a:ln w="9525" cap="flat" cmpd="sng" algn="ctr">
            <a:solidFill>
              <a:sysClr val="window" lastClr="FFFFFF">
                <a:lumMod val="85000"/>
              </a:sysClr>
            </a:solidFill>
            <a:prstDash val="dash"/>
          </a:ln>
          <a:effectLst/>
        </p:spPr>
      </p:cxnSp>
      <p:cxnSp>
        <p:nvCxnSpPr>
          <p:cNvPr id="15" name="Straight Connector 188"/>
          <p:cNvCxnSpPr/>
          <p:nvPr/>
        </p:nvCxnSpPr>
        <p:spPr>
          <a:xfrm>
            <a:off x="8209207" y="1328165"/>
            <a:ext cx="0" cy="4874393"/>
          </a:xfrm>
          <a:prstGeom prst="line">
            <a:avLst/>
          </a:prstGeom>
          <a:noFill/>
          <a:ln w="9525" cap="flat" cmpd="sng" algn="ctr">
            <a:solidFill>
              <a:sysClr val="window" lastClr="FFFFFF">
                <a:lumMod val="85000"/>
              </a:sysClr>
            </a:solidFill>
            <a:prstDash val="dash"/>
          </a:ln>
          <a:effectLst/>
        </p:spPr>
      </p:cxnSp>
      <p:cxnSp>
        <p:nvCxnSpPr>
          <p:cNvPr id="16" name="Straight Connector 189"/>
          <p:cNvCxnSpPr/>
          <p:nvPr/>
        </p:nvCxnSpPr>
        <p:spPr>
          <a:xfrm>
            <a:off x="5824763" y="1328165"/>
            <a:ext cx="0" cy="4950400"/>
          </a:xfrm>
          <a:prstGeom prst="line">
            <a:avLst/>
          </a:prstGeom>
          <a:noFill/>
          <a:ln w="9525" cap="flat" cmpd="sng" algn="ctr">
            <a:solidFill>
              <a:sysClr val="window" lastClr="FFFFFF">
                <a:lumMod val="85000"/>
              </a:sysClr>
            </a:solidFill>
            <a:prstDash val="dash"/>
          </a:ln>
          <a:effectLst/>
        </p:spPr>
      </p:cxnSp>
      <p:cxnSp>
        <p:nvCxnSpPr>
          <p:cNvPr id="17" name="Straight Connector 39"/>
          <p:cNvCxnSpPr/>
          <p:nvPr/>
        </p:nvCxnSpPr>
        <p:spPr>
          <a:xfrm>
            <a:off x="4036430" y="1328165"/>
            <a:ext cx="0" cy="4950400"/>
          </a:xfrm>
          <a:prstGeom prst="line">
            <a:avLst/>
          </a:prstGeom>
          <a:noFill/>
          <a:ln w="9525" cap="flat" cmpd="sng" algn="ctr">
            <a:solidFill>
              <a:sysClr val="window" lastClr="FFFFFF">
                <a:lumMod val="85000"/>
              </a:sysClr>
            </a:solidFill>
            <a:prstDash val="dash"/>
          </a:ln>
          <a:effectLst/>
        </p:spPr>
      </p:cxnSp>
      <p:cxnSp>
        <p:nvCxnSpPr>
          <p:cNvPr id="18" name="Straight Connector 52"/>
          <p:cNvCxnSpPr/>
          <p:nvPr/>
        </p:nvCxnSpPr>
        <p:spPr>
          <a:xfrm>
            <a:off x="8805319" y="1328165"/>
            <a:ext cx="0" cy="4950400"/>
          </a:xfrm>
          <a:prstGeom prst="line">
            <a:avLst/>
          </a:prstGeom>
          <a:noFill/>
          <a:ln w="9525" cap="flat" cmpd="sng" algn="ctr">
            <a:solidFill>
              <a:sysClr val="window" lastClr="FFFFFF">
                <a:lumMod val="85000"/>
              </a:sysClr>
            </a:solidFill>
            <a:prstDash val="dash"/>
          </a:ln>
          <a:effectLst/>
        </p:spPr>
      </p:cxnSp>
      <p:cxnSp>
        <p:nvCxnSpPr>
          <p:cNvPr id="19" name="Straight Connector 53"/>
          <p:cNvCxnSpPr/>
          <p:nvPr/>
        </p:nvCxnSpPr>
        <p:spPr>
          <a:xfrm>
            <a:off x="6420874" y="1328165"/>
            <a:ext cx="0" cy="4957897"/>
          </a:xfrm>
          <a:prstGeom prst="line">
            <a:avLst/>
          </a:prstGeom>
          <a:noFill/>
          <a:ln w="9525" cap="flat" cmpd="sng" algn="ctr">
            <a:solidFill>
              <a:sysClr val="window" lastClr="FFFFFF">
                <a:lumMod val="85000"/>
              </a:sysClr>
            </a:solidFill>
            <a:prstDash val="dash"/>
          </a:ln>
          <a:effectLst/>
        </p:spPr>
      </p:cxnSp>
      <p:cxnSp>
        <p:nvCxnSpPr>
          <p:cNvPr id="20" name="Straight Connector 55"/>
          <p:cNvCxnSpPr/>
          <p:nvPr/>
        </p:nvCxnSpPr>
        <p:spPr>
          <a:xfrm>
            <a:off x="7016985" y="1328165"/>
            <a:ext cx="0" cy="4950400"/>
          </a:xfrm>
          <a:prstGeom prst="line">
            <a:avLst/>
          </a:prstGeom>
          <a:noFill/>
          <a:ln w="9525" cap="flat" cmpd="sng" algn="ctr">
            <a:solidFill>
              <a:sysClr val="window" lastClr="FFFFFF">
                <a:lumMod val="85000"/>
              </a:sysClr>
            </a:solidFill>
            <a:prstDash val="dash"/>
          </a:ln>
          <a:effectLst/>
        </p:spPr>
      </p:cxnSp>
      <p:cxnSp>
        <p:nvCxnSpPr>
          <p:cNvPr id="21" name="Straight Connector 56"/>
          <p:cNvCxnSpPr/>
          <p:nvPr/>
        </p:nvCxnSpPr>
        <p:spPr>
          <a:xfrm>
            <a:off x="7613096" y="1328165"/>
            <a:ext cx="0" cy="4950400"/>
          </a:xfrm>
          <a:prstGeom prst="line">
            <a:avLst/>
          </a:prstGeom>
          <a:noFill/>
          <a:ln w="9525" cap="flat" cmpd="sng" algn="ctr">
            <a:solidFill>
              <a:sysClr val="window" lastClr="FFFFFF">
                <a:lumMod val="85000"/>
              </a:sysClr>
            </a:solidFill>
            <a:prstDash val="dash"/>
          </a:ln>
          <a:effectLst/>
        </p:spPr>
      </p:cxnSp>
      <p:cxnSp>
        <p:nvCxnSpPr>
          <p:cNvPr id="22" name="Straight Connector 74"/>
          <p:cNvCxnSpPr/>
          <p:nvPr/>
        </p:nvCxnSpPr>
        <p:spPr>
          <a:xfrm>
            <a:off x="5228652" y="1350348"/>
            <a:ext cx="0" cy="4928217"/>
          </a:xfrm>
          <a:prstGeom prst="line">
            <a:avLst/>
          </a:prstGeom>
          <a:noFill/>
          <a:ln w="9525" cap="flat" cmpd="sng" algn="ctr">
            <a:solidFill>
              <a:sysClr val="window" lastClr="FFFFFF">
                <a:lumMod val="85000"/>
              </a:sysClr>
            </a:solidFill>
            <a:prstDash val="dash"/>
          </a:ln>
          <a:effectLst/>
        </p:spPr>
      </p:cxnSp>
      <p:sp>
        <p:nvSpPr>
          <p:cNvPr id="23" name="TextBox 82"/>
          <p:cNvSpPr txBox="1"/>
          <p:nvPr/>
        </p:nvSpPr>
        <p:spPr>
          <a:xfrm>
            <a:off x="4088940"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4" name="TextBox 83"/>
          <p:cNvSpPr txBox="1"/>
          <p:nvPr/>
        </p:nvSpPr>
        <p:spPr>
          <a:xfrm>
            <a:off x="4684993"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2</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5" name="TextBox 84"/>
          <p:cNvSpPr txBox="1"/>
          <p:nvPr/>
        </p:nvSpPr>
        <p:spPr>
          <a:xfrm>
            <a:off x="5281046"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3</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6" name="TextBox 85"/>
          <p:cNvSpPr txBox="1"/>
          <p:nvPr/>
        </p:nvSpPr>
        <p:spPr>
          <a:xfrm>
            <a:off x="5877099"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4</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7" name="TextBox 86"/>
          <p:cNvSpPr txBox="1"/>
          <p:nvPr/>
        </p:nvSpPr>
        <p:spPr>
          <a:xfrm>
            <a:off x="6473152"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5</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8" name="TextBox 87"/>
          <p:cNvSpPr txBox="1"/>
          <p:nvPr/>
        </p:nvSpPr>
        <p:spPr>
          <a:xfrm>
            <a:off x="7069204"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6</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29" name="TextBox 88"/>
          <p:cNvSpPr txBox="1"/>
          <p:nvPr/>
        </p:nvSpPr>
        <p:spPr>
          <a:xfrm>
            <a:off x="7665257"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7</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0" name="TextBox 89"/>
          <p:cNvSpPr txBox="1"/>
          <p:nvPr/>
        </p:nvSpPr>
        <p:spPr>
          <a:xfrm>
            <a:off x="8261311"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8</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1" name="TextBox 90"/>
          <p:cNvSpPr txBox="1"/>
          <p:nvPr/>
        </p:nvSpPr>
        <p:spPr>
          <a:xfrm>
            <a:off x="8857363"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9</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2" name="TextBox 91"/>
          <p:cNvSpPr txBox="1"/>
          <p:nvPr/>
        </p:nvSpPr>
        <p:spPr>
          <a:xfrm>
            <a:off x="9453416"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10</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3" name="TextBox 93"/>
          <p:cNvSpPr txBox="1"/>
          <p:nvPr/>
        </p:nvSpPr>
        <p:spPr>
          <a:xfrm>
            <a:off x="10049468"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11</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4" name="TextBox 94"/>
          <p:cNvSpPr txBox="1"/>
          <p:nvPr/>
        </p:nvSpPr>
        <p:spPr>
          <a:xfrm>
            <a:off x="10645521"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12</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35" name="TextBox 97"/>
          <p:cNvSpPr txBox="1"/>
          <p:nvPr/>
        </p:nvSpPr>
        <p:spPr>
          <a:xfrm>
            <a:off x="3541753" y="1297842"/>
            <a:ext cx="49305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0</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cxnSp>
        <p:nvCxnSpPr>
          <p:cNvPr id="36" name="Straight Connector 117"/>
          <p:cNvCxnSpPr/>
          <p:nvPr/>
        </p:nvCxnSpPr>
        <p:spPr>
          <a:xfrm>
            <a:off x="11189762" y="1119619"/>
            <a:ext cx="0" cy="5162588"/>
          </a:xfrm>
          <a:prstGeom prst="line">
            <a:avLst/>
          </a:prstGeom>
          <a:noFill/>
          <a:ln w="9525" cap="flat" cmpd="sng" algn="ctr">
            <a:solidFill>
              <a:sysClr val="window" lastClr="FFFFFF">
                <a:lumMod val="85000"/>
              </a:sysClr>
            </a:solidFill>
            <a:prstDash val="dash"/>
          </a:ln>
          <a:effectLst/>
        </p:spPr>
      </p:cxnSp>
      <p:sp>
        <p:nvSpPr>
          <p:cNvPr id="40" name="矩形 39"/>
          <p:cNvSpPr/>
          <p:nvPr/>
        </p:nvSpPr>
        <p:spPr>
          <a:xfrm>
            <a:off x="387711" y="3001193"/>
            <a:ext cx="2582481" cy="1013781"/>
          </a:xfrm>
          <a:prstGeom prst="rect">
            <a:avLst/>
          </a:prstGeom>
          <a:solidFill>
            <a:srgbClr val="2898D8">
              <a:lumMod val="20000"/>
              <a:lumOff val="80000"/>
            </a:srgbClr>
          </a:solidFill>
          <a:ln w="12700" cap="flat" cmpd="sng" algn="ctr">
            <a:noFill/>
            <a:prstDash val="solid"/>
            <a:miter lim="800000"/>
          </a:ln>
          <a:effectLst/>
        </p:spPr>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机构内部诊断</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受众分析（访谈）</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indent="-285750">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受众分析（问卷）</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indent="-285750">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行业与对标分析</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41" name="矩形 40"/>
          <p:cNvSpPr/>
          <p:nvPr/>
        </p:nvSpPr>
        <p:spPr>
          <a:xfrm>
            <a:off x="387711" y="4387512"/>
            <a:ext cx="2582481" cy="853789"/>
          </a:xfrm>
          <a:prstGeom prst="rect">
            <a:avLst/>
          </a:prstGeom>
          <a:solidFill>
            <a:srgbClr val="2898D8">
              <a:lumMod val="20000"/>
              <a:lumOff val="80000"/>
            </a:srgbClr>
          </a:solidFill>
          <a:ln w="12700" cap="flat" cmpd="sng" algn="ctr">
            <a:noFill/>
            <a:prstDash val="solid"/>
            <a:miter lim="800000"/>
          </a:ln>
          <a:effectLst/>
        </p:spPr>
        <p:txBody>
          <a:bodyPr rtlCol="0" anchor="ctr"/>
          <a:lstStyle/>
          <a:p>
            <a:pPr marL="285750" indent="-285750" fontAlgn="auto">
              <a:spcBef>
                <a:spcPts val="0"/>
              </a:spcBef>
              <a:spcAft>
                <a:spcPts val="0"/>
              </a:spcAft>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品牌定位整合与工作坊</a:t>
            </a: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品牌故事完善</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品牌传播策略制定</a:t>
            </a: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42" name="矩形 41"/>
          <p:cNvSpPr/>
          <p:nvPr/>
        </p:nvSpPr>
        <p:spPr>
          <a:xfrm>
            <a:off x="387711" y="5601341"/>
            <a:ext cx="2582481" cy="707226"/>
          </a:xfrm>
          <a:prstGeom prst="rect">
            <a:avLst/>
          </a:prstGeom>
          <a:solidFill>
            <a:srgbClr val="2898D8">
              <a:lumMod val="20000"/>
              <a:lumOff val="80000"/>
            </a:srgbClr>
          </a:solidFill>
          <a:ln w="12700" cap="flat" cmpd="sng" algn="ctr">
            <a:noFill/>
            <a:prstDash val="solid"/>
            <a:miter lim="800000"/>
          </a:ln>
          <a:effectLst/>
        </p:spPr>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新商标形象和遴选逻辑</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新商标的传播策略</a:t>
            </a: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43" name="矩形 42"/>
          <p:cNvSpPr/>
          <p:nvPr/>
        </p:nvSpPr>
        <p:spPr>
          <a:xfrm>
            <a:off x="3599627" y="2682527"/>
            <a:ext cx="5776182" cy="332128"/>
          </a:xfrm>
          <a:prstGeom prst="rect">
            <a:avLst/>
          </a:prstGeom>
          <a:solidFill>
            <a:srgbClr val="2898D8">
              <a:lumMod val="40000"/>
              <a:lumOff val="60000"/>
            </a:srgb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44" name="TextBox 76"/>
          <p:cNvSpPr txBox="1"/>
          <p:nvPr/>
        </p:nvSpPr>
        <p:spPr>
          <a:xfrm>
            <a:off x="3013104" y="3315904"/>
            <a:ext cx="2696577" cy="338532"/>
          </a:xfrm>
          <a:prstGeom prst="rect">
            <a:avLst/>
          </a:prstGeom>
          <a:noFill/>
        </p:spPr>
        <p:txBody>
          <a:bodyPr wrap="square" lIns="121899" tIns="60949" rIns="121899" bIns="60949" rtlCol="0">
            <a:spAutoFit/>
          </a:bodyPr>
          <a:lstStyle/>
          <a:p>
            <a:pPr marL="0" marR="0" lvl="0" indent="0" algn="l" defTabSz="1218565"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rPr>
              <a:t>项目启动会</a:t>
            </a:r>
            <a:endParaRPr kumimoji="0" 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endParaRPr>
          </a:p>
        </p:txBody>
      </p:sp>
      <p:cxnSp>
        <p:nvCxnSpPr>
          <p:cNvPr id="45" name="Straight Connector 78"/>
          <p:cNvCxnSpPr>
            <a:stCxn id="46" idx="6"/>
            <a:endCxn id="47" idx="2"/>
          </p:cNvCxnSpPr>
          <p:nvPr/>
        </p:nvCxnSpPr>
        <p:spPr>
          <a:xfrm>
            <a:off x="3948657" y="2848592"/>
            <a:ext cx="4949295" cy="0"/>
          </a:xfrm>
          <a:prstGeom prst="line">
            <a:avLst/>
          </a:prstGeom>
          <a:noFill/>
          <a:ln w="76200" cap="rnd" cmpd="sng" algn="ctr">
            <a:solidFill>
              <a:srgbClr val="2898D8"/>
            </a:solidFill>
            <a:prstDash val="solid"/>
          </a:ln>
          <a:effectLst/>
        </p:spPr>
      </p:cxnSp>
      <p:sp>
        <p:nvSpPr>
          <p:cNvPr id="46" name="Oval 161"/>
          <p:cNvSpPr/>
          <p:nvPr/>
        </p:nvSpPr>
        <p:spPr>
          <a:xfrm>
            <a:off x="3588657" y="2695048"/>
            <a:ext cx="360000" cy="307087"/>
          </a:xfrm>
          <a:prstGeom prst="ellipse">
            <a:avLst/>
          </a:prstGeom>
          <a:solidFill>
            <a:sysClr val="window" lastClr="FFFFFF"/>
          </a:solidFill>
          <a:ln w="12700" cap="flat" cmpd="sng" algn="ctr">
            <a:solidFill>
              <a:srgbClr val="2898D8"/>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Arial" panose="020B0604020202020204" pitchFamily="34" charset="0"/>
              <a:ea typeface="微软雅黑" pitchFamily="34" charset="-122"/>
              <a:cs typeface="+mn-cs"/>
            </a:endParaRPr>
          </a:p>
        </p:txBody>
      </p:sp>
      <p:sp>
        <p:nvSpPr>
          <p:cNvPr id="47" name="Oval 161"/>
          <p:cNvSpPr/>
          <p:nvPr/>
        </p:nvSpPr>
        <p:spPr>
          <a:xfrm>
            <a:off x="8897952" y="2695048"/>
            <a:ext cx="360000" cy="307087"/>
          </a:xfrm>
          <a:prstGeom prst="ellipse">
            <a:avLst/>
          </a:prstGeom>
          <a:solidFill>
            <a:sysClr val="window" lastClr="FFFFFF"/>
          </a:solidFill>
          <a:ln w="12700" cap="flat" cmpd="sng" algn="ctr">
            <a:solidFill>
              <a:srgbClr val="2898D8"/>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Arial" panose="020B0604020202020204" pitchFamily="34" charset="0"/>
              <a:ea typeface="微软雅黑" pitchFamily="34" charset="-122"/>
              <a:cs typeface="+mn-cs"/>
            </a:endParaRPr>
          </a:p>
        </p:txBody>
      </p:sp>
      <p:sp>
        <p:nvSpPr>
          <p:cNvPr id="48" name="矩形 47"/>
          <p:cNvSpPr/>
          <p:nvPr/>
        </p:nvSpPr>
        <p:spPr>
          <a:xfrm>
            <a:off x="4025532" y="3096056"/>
            <a:ext cx="2386527" cy="132881"/>
          </a:xfrm>
          <a:prstGeom prst="rect">
            <a:avLst/>
          </a:prstGeom>
          <a:solidFill>
            <a:srgbClr val="92D050"/>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49" name="矩形 48"/>
          <p:cNvSpPr/>
          <p:nvPr/>
        </p:nvSpPr>
        <p:spPr>
          <a:xfrm>
            <a:off x="5807725" y="3541382"/>
            <a:ext cx="3592081" cy="132881"/>
          </a:xfrm>
          <a:prstGeom prst="rect">
            <a:avLst/>
          </a:prstGeom>
          <a:solidFill>
            <a:srgbClr val="FFCC9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0" name="矩形 49"/>
          <p:cNvSpPr/>
          <p:nvPr/>
        </p:nvSpPr>
        <p:spPr>
          <a:xfrm>
            <a:off x="3734158" y="3764045"/>
            <a:ext cx="3278853" cy="132881"/>
          </a:xfrm>
          <a:prstGeom prst="rect">
            <a:avLst/>
          </a:prstGeom>
          <a:solidFill>
            <a:srgbClr val="92D050"/>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1" name="矩形 50"/>
          <p:cNvSpPr/>
          <p:nvPr/>
        </p:nvSpPr>
        <p:spPr>
          <a:xfrm>
            <a:off x="8198462" y="4709137"/>
            <a:ext cx="1791139" cy="136978"/>
          </a:xfrm>
          <a:prstGeom prst="rect">
            <a:avLst/>
          </a:prstGeom>
          <a:solidFill>
            <a:srgbClr val="ACCBF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2" name="Rectangle 28"/>
          <p:cNvSpPr/>
          <p:nvPr/>
        </p:nvSpPr>
        <p:spPr>
          <a:xfrm>
            <a:off x="608622" y="4030903"/>
            <a:ext cx="2359750" cy="356441"/>
          </a:xfrm>
          <a:prstGeom prst="rect">
            <a:avLst/>
          </a:prstGeom>
          <a:solidFill>
            <a:srgbClr val="2898D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kern="0" dirty="0">
                <a:solidFill>
                  <a:prstClr val="white"/>
                </a:solidFill>
                <a:latin typeface="微软雅黑"/>
                <a:ea typeface="微软雅黑"/>
                <a:cs typeface="Arial" panose="020B0604020202020204" pitchFamily="34" charset="0"/>
              </a:rPr>
              <a:t>新品牌定位共创</a:t>
            </a:r>
            <a:endParaRPr kumimoji="0" lang="en-GB"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53" name="矩形 52"/>
          <p:cNvSpPr/>
          <p:nvPr/>
        </p:nvSpPr>
        <p:spPr>
          <a:xfrm>
            <a:off x="9980503" y="5258279"/>
            <a:ext cx="1805370" cy="315757"/>
          </a:xfrm>
          <a:prstGeom prst="rect">
            <a:avLst/>
          </a:prstGeom>
          <a:solidFill>
            <a:srgbClr val="2898D8">
              <a:lumMod val="40000"/>
              <a:lumOff val="60000"/>
            </a:srgb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4" name="Rectangle 40"/>
          <p:cNvSpPr/>
          <p:nvPr/>
        </p:nvSpPr>
        <p:spPr>
          <a:xfrm>
            <a:off x="609033" y="5244900"/>
            <a:ext cx="2359750" cy="356441"/>
          </a:xfrm>
          <a:prstGeom prst="rect">
            <a:avLst/>
          </a:prstGeom>
          <a:solidFill>
            <a:srgbClr val="2898D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kern="0" dirty="0">
                <a:solidFill>
                  <a:prstClr val="white"/>
                </a:solidFill>
                <a:latin typeface="微软雅黑"/>
                <a:ea typeface="微软雅黑"/>
                <a:cs typeface="Arial" panose="020B0604020202020204" pitchFamily="34" charset="0"/>
              </a:rPr>
              <a:t>新商标逻辑点</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55" name="矩形 54"/>
          <p:cNvSpPr/>
          <p:nvPr/>
        </p:nvSpPr>
        <p:spPr>
          <a:xfrm>
            <a:off x="7678606" y="4470063"/>
            <a:ext cx="1721191" cy="136978"/>
          </a:xfrm>
          <a:prstGeom prst="rect">
            <a:avLst/>
          </a:prstGeom>
          <a:solidFill>
            <a:srgbClr val="ACCBF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6" name="矩形 55"/>
          <p:cNvSpPr/>
          <p:nvPr/>
        </p:nvSpPr>
        <p:spPr>
          <a:xfrm>
            <a:off x="8198462" y="4948211"/>
            <a:ext cx="2338269" cy="136978"/>
          </a:xfrm>
          <a:prstGeom prst="rect">
            <a:avLst/>
          </a:prstGeom>
          <a:solidFill>
            <a:srgbClr val="ACCBF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cxnSp>
        <p:nvCxnSpPr>
          <p:cNvPr id="57" name="Straight Connector 162"/>
          <p:cNvCxnSpPr>
            <a:endCxn id="66" idx="2"/>
          </p:cNvCxnSpPr>
          <p:nvPr/>
        </p:nvCxnSpPr>
        <p:spPr>
          <a:xfrm>
            <a:off x="9997540" y="5418126"/>
            <a:ext cx="1604916" cy="1"/>
          </a:xfrm>
          <a:prstGeom prst="line">
            <a:avLst/>
          </a:prstGeom>
          <a:noFill/>
          <a:ln w="76200" cap="rnd" cmpd="sng" algn="ctr">
            <a:solidFill>
              <a:srgbClr val="3E89D8"/>
            </a:solidFill>
            <a:prstDash val="solid"/>
          </a:ln>
          <a:effectLst/>
        </p:spPr>
      </p:cxnSp>
      <p:sp>
        <p:nvSpPr>
          <p:cNvPr id="60" name="矩形 59"/>
          <p:cNvSpPr/>
          <p:nvPr/>
        </p:nvSpPr>
        <p:spPr>
          <a:xfrm>
            <a:off x="10014578" y="5812721"/>
            <a:ext cx="845365" cy="136978"/>
          </a:xfrm>
          <a:prstGeom prst="rect">
            <a:avLst/>
          </a:prstGeom>
          <a:solidFill>
            <a:srgbClr val="ACCBF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61" name="矩形 60"/>
          <p:cNvSpPr/>
          <p:nvPr/>
        </p:nvSpPr>
        <p:spPr>
          <a:xfrm>
            <a:off x="10023161" y="6044301"/>
            <a:ext cx="1762711" cy="136978"/>
          </a:xfrm>
          <a:prstGeom prst="rect">
            <a:avLst/>
          </a:prstGeom>
          <a:solidFill>
            <a:srgbClr val="ACCBF9"/>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62" name="矩形 61"/>
          <p:cNvSpPr/>
          <p:nvPr/>
        </p:nvSpPr>
        <p:spPr>
          <a:xfrm>
            <a:off x="2958437" y="4005589"/>
            <a:ext cx="8817501" cy="375385"/>
          </a:xfrm>
          <a:prstGeom prst="rect">
            <a:avLst/>
          </a:prstGeom>
          <a:noFill/>
          <a:ln w="19050" cap="flat" cmpd="sng" algn="ctr">
            <a:solidFill>
              <a:srgbClr val="A9D6EF"/>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cxnSp>
        <p:nvCxnSpPr>
          <p:cNvPr id="63" name="Straight Connector 75"/>
          <p:cNvCxnSpPr>
            <a:endCxn id="65" idx="2"/>
          </p:cNvCxnSpPr>
          <p:nvPr/>
        </p:nvCxnSpPr>
        <p:spPr>
          <a:xfrm>
            <a:off x="7700909" y="4166178"/>
            <a:ext cx="1979768" cy="1756"/>
          </a:xfrm>
          <a:prstGeom prst="line">
            <a:avLst/>
          </a:prstGeom>
          <a:noFill/>
          <a:ln w="76200" cap="rnd" cmpd="sng" algn="ctr">
            <a:solidFill>
              <a:srgbClr val="3E89D8"/>
            </a:solidFill>
            <a:prstDash val="solid"/>
          </a:ln>
          <a:effectLst/>
        </p:spPr>
      </p:cxnSp>
      <p:sp>
        <p:nvSpPr>
          <p:cNvPr id="64" name="矩形 63"/>
          <p:cNvSpPr/>
          <p:nvPr/>
        </p:nvSpPr>
        <p:spPr>
          <a:xfrm>
            <a:off x="2968373" y="2658648"/>
            <a:ext cx="8817501" cy="375385"/>
          </a:xfrm>
          <a:prstGeom prst="rect">
            <a:avLst/>
          </a:prstGeom>
          <a:noFill/>
          <a:ln w="19050" cap="flat" cmpd="sng" algn="ctr">
            <a:solidFill>
              <a:srgbClr val="A9D6EF"/>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65" name="Oval 122"/>
          <p:cNvSpPr/>
          <p:nvPr/>
        </p:nvSpPr>
        <p:spPr>
          <a:xfrm>
            <a:off x="9680677" y="4014390"/>
            <a:ext cx="306000" cy="307087"/>
          </a:xfrm>
          <a:prstGeom prst="ellipse">
            <a:avLst/>
          </a:prstGeom>
          <a:solidFill>
            <a:sysClr val="window" lastClr="FFFFFF"/>
          </a:solidFill>
          <a:ln w="12700" cap="flat" cmpd="sng" algn="ctr">
            <a:solidFill>
              <a:srgbClr val="2898D8"/>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fontAlgn="auto">
              <a:spcBef>
                <a:spcPts val="0"/>
              </a:spcBef>
              <a:spcAft>
                <a:spcPts val="0"/>
              </a:spcAft>
            </a:pPr>
            <a:endParaRPr lang="zh-CN" altLang="en-US" sz="1600" kern="0" dirty="0">
              <a:solidFill>
                <a:srgbClr val="FFFFFF"/>
              </a:solidFill>
              <a:latin typeface="Arial" panose="020B0604020202020204" pitchFamily="34" charset="0"/>
              <a:ea typeface="微软雅黑" pitchFamily="34" charset="-122"/>
            </a:endParaRPr>
          </a:p>
        </p:txBody>
      </p:sp>
      <p:sp>
        <p:nvSpPr>
          <p:cNvPr id="66" name="Oval 122"/>
          <p:cNvSpPr/>
          <p:nvPr/>
        </p:nvSpPr>
        <p:spPr>
          <a:xfrm>
            <a:off x="11602456" y="5264583"/>
            <a:ext cx="360000" cy="307087"/>
          </a:xfrm>
          <a:prstGeom prst="ellipse">
            <a:avLst/>
          </a:prstGeom>
          <a:solidFill>
            <a:sysClr val="window" lastClr="FFFFFF"/>
          </a:solidFill>
          <a:ln w="12700" cap="flat" cmpd="sng" algn="ctr">
            <a:solidFill>
              <a:srgbClr val="2898D8"/>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fontAlgn="auto">
              <a:spcBef>
                <a:spcPts val="0"/>
              </a:spcBef>
              <a:spcAft>
                <a:spcPts val="0"/>
              </a:spcAft>
            </a:pPr>
            <a:endParaRPr lang="zh-CN" altLang="en-US" sz="1600" kern="0" dirty="0">
              <a:solidFill>
                <a:srgbClr val="FFFFFF"/>
              </a:solidFill>
              <a:latin typeface="Arial" panose="020B0604020202020204" pitchFamily="34" charset="0"/>
              <a:ea typeface="微软雅黑" pitchFamily="34" charset="-122"/>
            </a:endParaRPr>
          </a:p>
        </p:txBody>
      </p:sp>
      <p:sp>
        <p:nvSpPr>
          <p:cNvPr id="67" name="TextBox 76"/>
          <p:cNvSpPr txBox="1"/>
          <p:nvPr/>
        </p:nvSpPr>
        <p:spPr>
          <a:xfrm>
            <a:off x="7517877" y="3815448"/>
            <a:ext cx="2696577" cy="338532"/>
          </a:xfrm>
          <a:prstGeom prst="rect">
            <a:avLst/>
          </a:prstGeom>
          <a:noFill/>
        </p:spPr>
        <p:txBody>
          <a:bodyPr wrap="square" lIns="121899" tIns="60949" rIns="121899" bIns="60949" rtlCol="0">
            <a:spAutoFit/>
          </a:bodyPr>
          <a:lstStyle/>
          <a:p>
            <a:pPr marL="0" marR="0" lvl="0" indent="0" algn="ctr" defTabSz="1218565"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rPr>
              <a:t>品牌定位工作坊</a:t>
            </a:r>
            <a:endPar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endParaRPr>
          </a:p>
        </p:txBody>
      </p:sp>
      <p:sp>
        <p:nvSpPr>
          <p:cNvPr id="68" name="Text Placeholder 21"/>
          <p:cNvSpPr>
            <a:spLocks noGrp="1"/>
          </p:cNvSpPr>
          <p:nvPr>
            <p:custDataLst>
              <p:tags r:id="rId4"/>
            </p:custDataLst>
          </p:nvPr>
        </p:nvSpPr>
        <p:spPr bwMode="auto">
          <a:xfrm>
            <a:off x="7517877" y="3682612"/>
            <a:ext cx="2696577" cy="182563"/>
          </a:xfrm>
          <a:prstGeom prst="rect">
            <a:avLst/>
          </a:prstGeom>
          <a:noFill/>
        </p:spPr>
        <p:txBody>
          <a:bodyPr wrap="none" lIns="0" tIns="0" rIns="0" bIns="0" numCol="1" spcCol="0" anchor="t" anchorCtr="0">
            <a:noAutofit/>
          </a:bodyPr>
          <a:lstStyle>
            <a:lvl1pPr marL="271780" indent="-271780" algn="l" rtl="0" eaLnBrk="0" fontAlgn="base" hangingPunct="0">
              <a:lnSpc>
                <a:spcPct val="90000"/>
              </a:lnSpc>
              <a:spcBef>
                <a:spcPct val="50000"/>
              </a:spcBef>
              <a:spcAft>
                <a:spcPct val="0"/>
              </a:spcAft>
              <a:buClr>
                <a:srgbClr val="003399"/>
              </a:buClr>
              <a:buFont typeface="Wingdings" panose="05000000000000000000"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2pPr>
            <a:lvl3pPr marL="814705" indent="-27305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3pPr>
            <a:lvl4pPr marL="1075055" indent="-25908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anose="05000000000000000000" pitchFamily="2" charset="2"/>
              <a:buNone/>
              <a:defRPr/>
            </a:pPr>
            <a:r>
              <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rPr>
              <a:t>October 2022</a:t>
            </a:r>
            <a:endParaRPr kumimoji="0" lang="en-US"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endParaRPr>
          </a:p>
        </p:txBody>
      </p:sp>
      <p:sp>
        <p:nvSpPr>
          <p:cNvPr id="69" name="TextBox 2"/>
          <p:cNvSpPr txBox="1"/>
          <p:nvPr/>
        </p:nvSpPr>
        <p:spPr>
          <a:xfrm>
            <a:off x="10185802" y="6282207"/>
            <a:ext cx="1653017"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
                <a:srgbClr val="2D97C8"/>
              </a:buClr>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a:ea typeface="微软雅黑"/>
                <a:cs typeface="Heiti SC Light" panose="02000000000000000000" charset="-122"/>
              </a:rPr>
              <a:t>*阶段汇报时间有可能调整</a:t>
            </a:r>
            <a:endParaRPr kumimoji="0" lang="ca-ES" sz="1000" b="0" i="0" u="none" strike="noStrike" kern="1200" cap="none" spc="0" normalizeH="0" baseline="0" noProof="0" dirty="0">
              <a:ln>
                <a:noFill/>
              </a:ln>
              <a:solidFill>
                <a:prstClr val="black"/>
              </a:solidFill>
              <a:effectLst/>
              <a:uLnTx/>
              <a:uFillTx/>
              <a:latin typeface="微软雅黑"/>
              <a:ea typeface="微软雅黑"/>
              <a:cs typeface="Heiti SC Light" panose="02000000000000000000" charset="-122"/>
            </a:endParaRPr>
          </a:p>
        </p:txBody>
      </p:sp>
      <p:sp>
        <p:nvSpPr>
          <p:cNvPr id="70" name="矩形 69"/>
          <p:cNvSpPr/>
          <p:nvPr/>
        </p:nvSpPr>
        <p:spPr>
          <a:xfrm>
            <a:off x="387711" y="2058908"/>
            <a:ext cx="2582481" cy="641666"/>
          </a:xfrm>
          <a:prstGeom prst="rect">
            <a:avLst/>
          </a:prstGeom>
          <a:solidFill>
            <a:srgbClr val="2898D8">
              <a:lumMod val="20000"/>
              <a:lumOff val="80000"/>
            </a:srgbClr>
          </a:solidFill>
          <a:ln w="12700" cap="flat" cmpd="sng" algn="ctr">
            <a:noFill/>
            <a:prstDash val="solid"/>
            <a:miter lim="800000"/>
          </a:ln>
          <a:effectLst/>
        </p:spPr>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rPr>
              <a:t>前期对接，材料准备</a:t>
            </a:r>
            <a:endParaRPr kumimoji="0" lang="en-US" altLang="zh-CN"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400" kern="0" dirty="0">
                <a:solidFill>
                  <a:prstClr val="black"/>
                </a:solidFill>
                <a:latin typeface="Arial" panose="020B0604020202020204"/>
                <a:ea typeface="微软雅黑"/>
              </a:rPr>
              <a:t>确定思路方向和计划</a:t>
            </a: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1" name="矩形 70"/>
          <p:cNvSpPr/>
          <p:nvPr/>
        </p:nvSpPr>
        <p:spPr>
          <a:xfrm>
            <a:off x="2942751" y="1755460"/>
            <a:ext cx="8817501" cy="375385"/>
          </a:xfrm>
          <a:prstGeom prst="rect">
            <a:avLst/>
          </a:prstGeom>
          <a:noFill/>
          <a:ln w="19050" cap="flat" cmpd="sng" algn="ctr">
            <a:solidFill>
              <a:srgbClr val="A9D6EF"/>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2" name="TextBox 81"/>
          <p:cNvSpPr txBox="1"/>
          <p:nvPr/>
        </p:nvSpPr>
        <p:spPr>
          <a:xfrm>
            <a:off x="2274239" y="964619"/>
            <a:ext cx="82458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400" b="1" dirty="0">
                <a:solidFill>
                  <a:srgbClr val="717171">
                    <a:lumMod val="75000"/>
                  </a:srgbClr>
                </a:solidFill>
                <a:latin typeface="微软雅黑"/>
                <a:ea typeface="微软雅黑"/>
              </a:rPr>
              <a:t>月</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sp>
        <p:nvSpPr>
          <p:cNvPr id="73" name="Rectangle 40"/>
          <p:cNvSpPr/>
          <p:nvPr/>
        </p:nvSpPr>
        <p:spPr>
          <a:xfrm>
            <a:off x="2968372" y="915142"/>
            <a:ext cx="1066436" cy="311886"/>
          </a:xfrm>
          <a:prstGeom prst="rect">
            <a:avLst/>
          </a:prstGeom>
          <a:solidFill>
            <a:schemeClr val="accent2"/>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8</a:t>
            </a: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月</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74" name="Rectangle 40"/>
          <p:cNvSpPr/>
          <p:nvPr/>
        </p:nvSpPr>
        <p:spPr>
          <a:xfrm>
            <a:off x="4034807" y="915142"/>
            <a:ext cx="2986939" cy="311886"/>
          </a:xfrm>
          <a:prstGeom prst="rect">
            <a:avLst/>
          </a:prstGeom>
          <a:solidFill>
            <a:schemeClr val="accent2"/>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0" dirty="0">
                <a:solidFill>
                  <a:prstClr val="white"/>
                </a:solidFill>
                <a:latin typeface="微软雅黑"/>
                <a:ea typeface="微软雅黑"/>
                <a:cs typeface="Arial" panose="020B0604020202020204" pitchFamily="34" charset="0"/>
              </a:rPr>
              <a:t>9</a:t>
            </a: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月</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75" name="矩形 74"/>
          <p:cNvSpPr/>
          <p:nvPr/>
        </p:nvSpPr>
        <p:spPr>
          <a:xfrm>
            <a:off x="2979335" y="1778899"/>
            <a:ext cx="1075620" cy="302889"/>
          </a:xfrm>
          <a:prstGeom prst="rect">
            <a:avLst/>
          </a:prstGeom>
          <a:solidFill>
            <a:schemeClr val="bg1">
              <a:lumMod val="75000"/>
            </a:scheme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6" name="矩形 75"/>
          <p:cNvSpPr/>
          <p:nvPr/>
        </p:nvSpPr>
        <p:spPr>
          <a:xfrm>
            <a:off x="2979335" y="2229050"/>
            <a:ext cx="697071" cy="136978"/>
          </a:xfrm>
          <a:prstGeom prst="rect">
            <a:avLst/>
          </a:prstGeom>
          <a:solidFill>
            <a:schemeClr val="bg1">
              <a:lumMod val="75000"/>
            </a:scheme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7" name="矩形 76"/>
          <p:cNvSpPr/>
          <p:nvPr/>
        </p:nvSpPr>
        <p:spPr>
          <a:xfrm>
            <a:off x="2979335" y="2439596"/>
            <a:ext cx="1075620" cy="136978"/>
          </a:xfrm>
          <a:prstGeom prst="rect">
            <a:avLst/>
          </a:prstGeom>
          <a:solidFill>
            <a:schemeClr val="bg1">
              <a:lumMod val="75000"/>
            </a:schemeClr>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78" name="Rectangle 40"/>
          <p:cNvSpPr/>
          <p:nvPr/>
        </p:nvSpPr>
        <p:spPr>
          <a:xfrm>
            <a:off x="7007415" y="915142"/>
            <a:ext cx="2392392" cy="311886"/>
          </a:xfrm>
          <a:prstGeom prst="rect">
            <a:avLst/>
          </a:prstGeom>
          <a:solidFill>
            <a:schemeClr val="accent2"/>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0" noProof="0" dirty="0">
                <a:solidFill>
                  <a:prstClr val="white"/>
                </a:solidFill>
                <a:latin typeface="微软雅黑"/>
                <a:ea typeface="微软雅黑"/>
                <a:cs typeface="Arial" panose="020B0604020202020204" pitchFamily="34" charset="0"/>
              </a:rPr>
              <a:t>10</a:t>
            </a: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月</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79" name="Rectangle 40"/>
          <p:cNvSpPr/>
          <p:nvPr/>
        </p:nvSpPr>
        <p:spPr>
          <a:xfrm>
            <a:off x="9397455" y="915142"/>
            <a:ext cx="2392392" cy="311886"/>
          </a:xfrm>
          <a:prstGeom prst="rect">
            <a:avLst/>
          </a:prstGeom>
          <a:solidFill>
            <a:schemeClr val="accent2"/>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0" noProof="0" dirty="0">
                <a:solidFill>
                  <a:prstClr val="white"/>
                </a:solidFill>
                <a:latin typeface="微软雅黑"/>
                <a:ea typeface="微软雅黑"/>
                <a:cs typeface="Arial" panose="020B0604020202020204" pitchFamily="34" charset="0"/>
              </a:rPr>
              <a:t>11</a:t>
            </a: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月</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80" name="TextBox 76"/>
          <p:cNvSpPr txBox="1"/>
          <p:nvPr/>
        </p:nvSpPr>
        <p:spPr>
          <a:xfrm>
            <a:off x="3982947" y="1883610"/>
            <a:ext cx="2696577" cy="338532"/>
          </a:xfrm>
          <a:prstGeom prst="rect">
            <a:avLst/>
          </a:prstGeom>
          <a:noFill/>
        </p:spPr>
        <p:txBody>
          <a:bodyPr wrap="square" lIns="121899" tIns="60949" rIns="121899" bIns="60949" rtlCol="0">
            <a:spAutoFit/>
          </a:bodyPr>
          <a:lstStyle/>
          <a:p>
            <a:pPr marL="0" marR="0" lvl="0" indent="0" algn="l" defTabSz="1218565"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rPr>
              <a:t>项目</a:t>
            </a:r>
            <a:r>
              <a:rPr lang="zh-CN" altLang="en-US" sz="1400" b="1" dirty="0">
                <a:solidFill>
                  <a:srgbClr val="0C0D0E">
                    <a:lumMod val="75000"/>
                    <a:lumOff val="25000"/>
                  </a:srgbClr>
                </a:solidFill>
                <a:latin typeface="Arial" panose="020B0604020202020204" pitchFamily="34" charset="0"/>
                <a:ea typeface="微软雅黑" pitchFamily="34" charset="-122"/>
                <a:cs typeface="Arial" panose="020B0604020202020204" pitchFamily="34" charset="0"/>
              </a:rPr>
              <a:t>破冰</a:t>
            </a:r>
            <a:endParaRPr kumimoji="0" 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endParaRPr>
          </a:p>
        </p:txBody>
      </p:sp>
      <p:sp useBgFill="1">
        <p:nvSpPr>
          <p:cNvPr id="81" name="Text Placeholder 21"/>
          <p:cNvSpPr>
            <a:spLocks noGrp="1"/>
          </p:cNvSpPr>
          <p:nvPr>
            <p:custDataLst>
              <p:tags r:id="rId5"/>
            </p:custDataLst>
          </p:nvPr>
        </p:nvSpPr>
        <p:spPr bwMode="auto">
          <a:xfrm>
            <a:off x="4123293" y="1717051"/>
            <a:ext cx="762000" cy="182563"/>
          </a:xfrm>
          <a:prstGeom prst="rect">
            <a:avLst/>
          </a:prstGeom>
        </p:spPr>
        <p:txBody>
          <a:bodyPr wrap="none" lIns="0" tIns="0" rIns="0" bIns="0" numCol="1" spcCol="0" anchor="t" anchorCtr="0">
            <a:noAutofit/>
          </a:bodyPr>
          <a:lstStyle>
            <a:lvl1pPr marL="271780" indent="-271780" algn="l" rtl="0" eaLnBrk="0" fontAlgn="base" hangingPunct="0">
              <a:lnSpc>
                <a:spcPct val="90000"/>
              </a:lnSpc>
              <a:spcBef>
                <a:spcPct val="50000"/>
              </a:spcBef>
              <a:spcAft>
                <a:spcPct val="0"/>
              </a:spcAft>
              <a:buClr>
                <a:srgbClr val="003399"/>
              </a:buClr>
              <a:buFont typeface="Wingdings" panose="05000000000000000000"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2pPr>
            <a:lvl3pPr marL="814705" indent="-27305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3pPr>
            <a:lvl4pPr marL="1075055" indent="-25908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anose="05000000000000000000" pitchFamily="2" charset="2"/>
              <a:buNone/>
              <a:defRPr/>
            </a:pPr>
            <a:r>
              <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rPr>
              <a:t>August 2022</a:t>
            </a:r>
            <a:endPar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endParaRPr>
          </a:p>
        </p:txBody>
      </p:sp>
      <p:sp useBgFill="1">
        <p:nvSpPr>
          <p:cNvPr id="82" name="Text Placeholder 21"/>
          <p:cNvSpPr>
            <a:spLocks noGrp="1"/>
          </p:cNvSpPr>
          <p:nvPr>
            <p:custDataLst>
              <p:tags r:id="rId6"/>
            </p:custDataLst>
          </p:nvPr>
        </p:nvSpPr>
        <p:spPr bwMode="auto">
          <a:xfrm>
            <a:off x="3153450" y="3149345"/>
            <a:ext cx="762000" cy="182563"/>
          </a:xfrm>
          <a:prstGeom prst="rect">
            <a:avLst/>
          </a:prstGeom>
        </p:spPr>
        <p:txBody>
          <a:bodyPr wrap="none" lIns="0" tIns="0" rIns="0" bIns="0" numCol="1" spcCol="0" anchor="t" anchorCtr="0">
            <a:noAutofit/>
          </a:bodyPr>
          <a:lstStyle>
            <a:lvl1pPr marL="271780" indent="-271780" algn="l" rtl="0" eaLnBrk="0" fontAlgn="base" hangingPunct="0">
              <a:lnSpc>
                <a:spcPct val="90000"/>
              </a:lnSpc>
              <a:spcBef>
                <a:spcPct val="50000"/>
              </a:spcBef>
              <a:spcAft>
                <a:spcPct val="0"/>
              </a:spcAft>
              <a:buClr>
                <a:srgbClr val="003399"/>
              </a:buClr>
              <a:buFont typeface="Wingdings" panose="05000000000000000000"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2pPr>
            <a:lvl3pPr marL="814705" indent="-27305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3pPr>
            <a:lvl4pPr marL="1075055" indent="-25908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anose="05000000000000000000" pitchFamily="2" charset="2"/>
              <a:buNone/>
              <a:defRPr/>
            </a:pPr>
            <a:r>
              <a:rPr lang="en-US" altLang="zh-CN" sz="1200" i="1" dirty="0">
                <a:solidFill>
                  <a:srgbClr val="000000"/>
                </a:solidFill>
                <a:latin typeface="Arial" panose="020B0604020202020204"/>
                <a:ea typeface="微软雅黑"/>
                <a:sym typeface="+mn-lt"/>
              </a:rPr>
              <a:t>September</a:t>
            </a:r>
            <a:r>
              <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rPr>
              <a:t> 2022</a:t>
            </a:r>
            <a:endPar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endParaRPr>
          </a:p>
        </p:txBody>
      </p:sp>
      <p:sp>
        <p:nvSpPr>
          <p:cNvPr id="83" name="Rectangle 40"/>
          <p:cNvSpPr/>
          <p:nvPr/>
        </p:nvSpPr>
        <p:spPr>
          <a:xfrm>
            <a:off x="609033" y="1748776"/>
            <a:ext cx="2359750" cy="356441"/>
          </a:xfrm>
          <a:prstGeom prst="rect">
            <a:avLst/>
          </a:prstGeom>
          <a:solidFill>
            <a:srgbClr val="2898D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项目准备</a:t>
            </a:r>
            <a:endPar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85" name="Rectangle 29"/>
          <p:cNvSpPr/>
          <p:nvPr/>
        </p:nvSpPr>
        <p:spPr>
          <a:xfrm>
            <a:off x="387300" y="4030903"/>
            <a:ext cx="305125" cy="356441"/>
          </a:xfrm>
          <a:prstGeom prst="rect">
            <a:avLst/>
          </a:prstGeom>
          <a:solidFill>
            <a:srgbClr val="2898D8">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2</a:t>
            </a:r>
            <a:endPar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86" name="Rectangle 41"/>
          <p:cNvSpPr/>
          <p:nvPr/>
        </p:nvSpPr>
        <p:spPr>
          <a:xfrm>
            <a:off x="387711" y="5244900"/>
            <a:ext cx="305125" cy="356441"/>
          </a:xfrm>
          <a:prstGeom prst="rect">
            <a:avLst/>
          </a:prstGeom>
          <a:solidFill>
            <a:srgbClr val="2898D8">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3</a:t>
            </a:r>
            <a:endPar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87" name="Rectangle 41"/>
          <p:cNvSpPr/>
          <p:nvPr/>
        </p:nvSpPr>
        <p:spPr>
          <a:xfrm>
            <a:off x="387711" y="1748776"/>
            <a:ext cx="305125" cy="356441"/>
          </a:xfrm>
          <a:prstGeom prst="rect">
            <a:avLst/>
          </a:prstGeom>
          <a:solidFill>
            <a:srgbClr val="2898D8">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0" dirty="0">
                <a:solidFill>
                  <a:prstClr val="white"/>
                </a:solidFill>
                <a:latin typeface="微软雅黑"/>
                <a:ea typeface="微软雅黑"/>
                <a:cs typeface="Arial" panose="020B0604020202020204" pitchFamily="34" charset="0"/>
              </a:rPr>
              <a:t>0</a:t>
            </a:r>
            <a:endPar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88" name="星形: 五角 87"/>
          <p:cNvSpPr/>
          <p:nvPr/>
        </p:nvSpPr>
        <p:spPr>
          <a:xfrm>
            <a:off x="8969398" y="4309889"/>
            <a:ext cx="379086" cy="379086"/>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TextBox 76"/>
          <p:cNvSpPr txBox="1"/>
          <p:nvPr/>
        </p:nvSpPr>
        <p:spPr>
          <a:xfrm>
            <a:off x="8209150" y="293830"/>
            <a:ext cx="747140" cy="338532"/>
          </a:xfrm>
          <a:prstGeom prst="rect">
            <a:avLst/>
          </a:prstGeom>
          <a:noFill/>
        </p:spPr>
        <p:txBody>
          <a:bodyPr wrap="square" lIns="121899" tIns="60949" rIns="121899" bIns="60949" rtlCol="0">
            <a:spAutoFit/>
          </a:bodyPr>
          <a:lstStyle/>
          <a:p>
            <a:pPr marL="0" marR="0" lvl="0" indent="0" algn="l" defTabSz="1218565"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accent3">
                    <a:lumMod val="50000"/>
                  </a:schemeClr>
                </a:solidFill>
                <a:effectLst/>
                <a:uLnTx/>
                <a:uFillTx/>
                <a:latin typeface="Arial" panose="020B0604020202020204" pitchFamily="34" charset="0"/>
                <a:ea typeface="微软雅黑" pitchFamily="34" charset="-122"/>
                <a:cs typeface="Arial" panose="020B0604020202020204" pitchFamily="34" charset="0"/>
              </a:rPr>
              <a:t>本周</a:t>
            </a:r>
            <a:endParaRPr kumimoji="0" lang="en-US" sz="1400" b="1" i="0" u="none" strike="noStrike" kern="1200" cap="none" spc="0" normalizeH="0" baseline="0" noProof="0" dirty="0">
              <a:ln>
                <a:noFill/>
              </a:ln>
              <a:solidFill>
                <a:schemeClr val="accent3">
                  <a:lumMod val="50000"/>
                </a:schemeClr>
              </a:solidFill>
              <a:effectLst/>
              <a:uLnTx/>
              <a:uFillTx/>
              <a:latin typeface="Arial" panose="020B0604020202020204" pitchFamily="34" charset="0"/>
              <a:ea typeface="微软雅黑" pitchFamily="34" charset="-122"/>
              <a:cs typeface="Arial" panose="020B0604020202020204" pitchFamily="34" charset="0"/>
            </a:endParaRPr>
          </a:p>
        </p:txBody>
      </p:sp>
      <p:sp>
        <p:nvSpPr>
          <p:cNvPr id="91" name="箭头: 下 90"/>
          <p:cNvSpPr/>
          <p:nvPr/>
        </p:nvSpPr>
        <p:spPr>
          <a:xfrm>
            <a:off x="8353790" y="594529"/>
            <a:ext cx="308448" cy="262217"/>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sp>
        <p:nvSpPr>
          <p:cNvPr id="38" name="Rectangle 72"/>
          <p:cNvSpPr/>
          <p:nvPr/>
        </p:nvSpPr>
        <p:spPr>
          <a:xfrm>
            <a:off x="609033" y="2664509"/>
            <a:ext cx="2359750" cy="368164"/>
          </a:xfrm>
          <a:prstGeom prst="rect">
            <a:avLst/>
          </a:prstGeom>
          <a:solidFill>
            <a:srgbClr val="2898D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新品牌发现</a:t>
            </a:r>
            <a:endParaRPr kumimoji="0" lang="en-GB"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94" name="矩形 93"/>
          <p:cNvSpPr/>
          <p:nvPr/>
        </p:nvSpPr>
        <p:spPr>
          <a:xfrm>
            <a:off x="5232738" y="3318719"/>
            <a:ext cx="2394533" cy="132881"/>
          </a:xfrm>
          <a:prstGeom prst="rect">
            <a:avLst/>
          </a:prstGeom>
          <a:solidFill>
            <a:srgbClr val="92D050"/>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Arial" panose="020B0604020202020204"/>
              <a:ea typeface="微软雅黑"/>
              <a:cs typeface="+mn-cs"/>
            </a:endParaRPr>
          </a:p>
        </p:txBody>
      </p:sp>
      <p:sp>
        <p:nvSpPr>
          <p:cNvPr id="58" name="TextBox 105"/>
          <p:cNvSpPr txBox="1"/>
          <p:nvPr/>
        </p:nvSpPr>
        <p:spPr>
          <a:xfrm>
            <a:off x="10710727" y="5737418"/>
            <a:ext cx="1624507" cy="338532"/>
          </a:xfrm>
          <a:prstGeom prst="rect">
            <a:avLst/>
          </a:prstGeom>
          <a:noFill/>
        </p:spPr>
        <p:txBody>
          <a:bodyPr wrap="square" lIns="121899" tIns="60949" rIns="121899" bIns="60949" rtlCol="0">
            <a:spAutoFit/>
          </a:bodyPr>
          <a:lstStyle/>
          <a:p>
            <a:pPr marL="0" marR="0" lvl="0" indent="0" algn="ctr" defTabSz="1218565" rtl="0" eaLnBrk="1" fontAlgn="base" latinLnBrk="0" hangingPunct="1">
              <a:lnSpc>
                <a:spcPct val="100000"/>
              </a:lnSpc>
              <a:spcBef>
                <a:spcPct val="0"/>
              </a:spcBef>
              <a:spcAft>
                <a:spcPts val="600"/>
              </a:spcAft>
              <a:buClrTx/>
              <a:buSzTx/>
              <a:buFontTx/>
              <a:buNone/>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rPr>
              <a:t>最终交付</a:t>
            </a:r>
            <a:endParaRPr kumimoji="0" lang="en-US" altLang="zh-CN"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endParaRPr>
          </a:p>
        </p:txBody>
      </p:sp>
      <p:sp useBgFill="1">
        <p:nvSpPr>
          <p:cNvPr id="59" name="Text Placeholder 21"/>
          <p:cNvSpPr>
            <a:spLocks noGrp="1"/>
          </p:cNvSpPr>
          <p:nvPr>
            <p:custDataLst>
              <p:tags r:id="rId7"/>
            </p:custDataLst>
          </p:nvPr>
        </p:nvSpPr>
        <p:spPr bwMode="auto">
          <a:xfrm>
            <a:off x="11147262" y="5606206"/>
            <a:ext cx="762000" cy="133014"/>
          </a:xfrm>
          <a:prstGeom prst="rect">
            <a:avLst/>
          </a:prstGeom>
        </p:spPr>
        <p:txBody>
          <a:bodyPr wrap="none" lIns="0" tIns="0" rIns="0" bIns="0" numCol="1" spcCol="0" anchor="t" anchorCtr="0">
            <a:noAutofit/>
          </a:bodyPr>
          <a:lstStyle>
            <a:lvl1pPr marL="271780" indent="-271780" algn="l" rtl="0" eaLnBrk="0" fontAlgn="base" hangingPunct="0">
              <a:lnSpc>
                <a:spcPct val="90000"/>
              </a:lnSpc>
              <a:spcBef>
                <a:spcPct val="50000"/>
              </a:spcBef>
              <a:spcAft>
                <a:spcPct val="0"/>
              </a:spcAft>
              <a:buClr>
                <a:srgbClr val="003399"/>
              </a:buClr>
              <a:buFont typeface="Wingdings" panose="05000000000000000000"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2pPr>
            <a:lvl3pPr marL="814705" indent="-27305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3pPr>
            <a:lvl4pPr marL="1075055" indent="-25908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anose="05000000000000000000" pitchFamily="2" charset="2"/>
              <a:buNone/>
              <a:defRPr/>
            </a:pPr>
            <a:r>
              <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rPr>
              <a:t>December 2022</a:t>
            </a:r>
            <a:endParaRPr kumimoji="0" lang="en-US"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endParaRPr>
          </a:p>
        </p:txBody>
      </p:sp>
      <p:sp>
        <p:nvSpPr>
          <p:cNvPr id="37" name="TextBox 103"/>
          <p:cNvSpPr txBox="1"/>
          <p:nvPr/>
        </p:nvSpPr>
        <p:spPr>
          <a:xfrm>
            <a:off x="9660022" y="4564244"/>
            <a:ext cx="1851380" cy="338532"/>
          </a:xfrm>
          <a:prstGeom prst="rect">
            <a:avLst/>
          </a:prstGeom>
          <a:noFill/>
        </p:spPr>
        <p:txBody>
          <a:bodyPr wrap="square" lIns="121899" tIns="60949" rIns="121899" bIns="60949" rtlCol="0">
            <a:spAutoFit/>
          </a:bodyPr>
          <a:lstStyle/>
          <a:p>
            <a:pPr marL="0" marR="0" lvl="0" indent="0" algn="ctr" defTabSz="1218565"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rPr>
              <a:t>传播策略制定</a:t>
            </a:r>
            <a:endParaRPr kumimoji="0" 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itchFamily="34" charset="-122"/>
              <a:cs typeface="Arial" panose="020B0604020202020204" pitchFamily="34" charset="0"/>
            </a:endParaRPr>
          </a:p>
        </p:txBody>
      </p:sp>
      <p:sp useBgFill="1">
        <p:nvSpPr>
          <p:cNvPr id="39" name="Text Placeholder 21"/>
          <p:cNvSpPr>
            <a:spLocks noGrp="1"/>
          </p:cNvSpPr>
          <p:nvPr>
            <p:custDataLst>
              <p:tags r:id="rId8"/>
            </p:custDataLst>
          </p:nvPr>
        </p:nvSpPr>
        <p:spPr bwMode="auto">
          <a:xfrm>
            <a:off x="10214454" y="4440664"/>
            <a:ext cx="762000" cy="112906"/>
          </a:xfrm>
          <a:prstGeom prst="rect">
            <a:avLst/>
          </a:prstGeom>
        </p:spPr>
        <p:txBody>
          <a:bodyPr wrap="none" lIns="0" tIns="0" rIns="0" bIns="0" numCol="1" spcCol="0" anchor="t" anchorCtr="0">
            <a:noAutofit/>
          </a:bodyPr>
          <a:lstStyle>
            <a:lvl1pPr marL="271780" indent="-271780" algn="l" rtl="0" eaLnBrk="0" fontAlgn="base" hangingPunct="0">
              <a:lnSpc>
                <a:spcPct val="90000"/>
              </a:lnSpc>
              <a:spcBef>
                <a:spcPct val="50000"/>
              </a:spcBef>
              <a:spcAft>
                <a:spcPct val="0"/>
              </a:spcAft>
              <a:buClr>
                <a:srgbClr val="003399"/>
              </a:buClr>
              <a:buFont typeface="Wingdings" panose="05000000000000000000"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2pPr>
            <a:lvl3pPr marL="814705" indent="-27305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3pPr>
            <a:lvl4pPr marL="1075055" indent="-259080"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anose="05000000000000000000" pitchFamily="2" charset="2"/>
              <a:buNone/>
              <a:defRPr/>
            </a:pPr>
            <a:r>
              <a:rPr kumimoji="0" lang="en-US" altLang="zh-CN"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rPr>
              <a:t>November 2022</a:t>
            </a:r>
            <a:endParaRPr kumimoji="0" lang="en-US" sz="1200" b="0" i="1" u="none" strike="noStrike" kern="1200" cap="none" spc="0" normalizeH="0" baseline="0" noProof="0" dirty="0">
              <a:ln>
                <a:noFill/>
              </a:ln>
              <a:solidFill>
                <a:srgbClr val="000000"/>
              </a:solidFill>
              <a:effectLst/>
              <a:uLnTx/>
              <a:uFillTx/>
              <a:latin typeface="Arial" panose="020B0604020202020204"/>
              <a:ea typeface="微软雅黑"/>
              <a:cs typeface="+mn-cs"/>
              <a:sym typeface="+mn-lt"/>
            </a:endParaRPr>
          </a:p>
        </p:txBody>
      </p:sp>
      <p:sp>
        <p:nvSpPr>
          <p:cNvPr id="84" name="Rectangle 73"/>
          <p:cNvSpPr/>
          <p:nvPr/>
        </p:nvSpPr>
        <p:spPr>
          <a:xfrm>
            <a:off x="387711" y="2664509"/>
            <a:ext cx="305125" cy="368164"/>
          </a:xfrm>
          <a:prstGeom prst="rect">
            <a:avLst/>
          </a:prstGeom>
          <a:solidFill>
            <a:srgbClr val="2898D8">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rPr>
              <a:t>1</a:t>
            </a:r>
            <a:endParaRPr kumimoji="0" lang="zh-CN" altLang="en-US" sz="1400" b="1" i="0" u="none" strike="noStrike" kern="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96" name="Oval 161"/>
          <p:cNvSpPr/>
          <p:nvPr/>
        </p:nvSpPr>
        <p:spPr bwMode="auto">
          <a:xfrm>
            <a:off x="1251093" y="1085727"/>
            <a:ext cx="460800" cy="460800"/>
          </a:xfrm>
          <a:prstGeom prst="ellipse">
            <a:avLst/>
          </a:prstGeom>
          <a:solidFill>
            <a:srgbClr val="92D050"/>
          </a:solidFill>
          <a:ln w="12700" cap="flat" cmpd="sng" algn="ctr">
            <a:noFill/>
            <a:prstDash val="solid"/>
            <a:miter lim="800000"/>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a:lnSpc>
                <a:spcPct val="100000"/>
              </a:lnSpc>
              <a:spcBef>
                <a:spcPts val="0"/>
              </a:spcBef>
              <a:spcAft>
                <a:spcPts val="0"/>
              </a:spcAft>
              <a:buClrTx/>
              <a:buSzTx/>
              <a:buFontTx/>
              <a:buNone/>
              <a:defRPr lang="en-US" sz="1800" b="0" i="0" u="none" strike="noStrike" cap="none" spc="0">
                <a:solidFill>
                  <a:srgbClr val="000000"/>
                </a:solidFill>
                <a:latin typeface="Arial" panose="020B0604020202020204"/>
                <a:ea typeface="微软雅黑"/>
                <a:cs typeface="Arial" panose="020B0604020202020204"/>
              </a:defRPr>
            </a:pPr>
            <a:endParaRPr lang="zh-CN" sz="1600" b="0" i="0" u="none" strike="noStrike" cap="none" spc="0">
              <a:ln>
                <a:noFill/>
              </a:ln>
              <a:solidFill>
                <a:srgbClr val="FFFFFF"/>
              </a:solidFill>
              <a:latin typeface="Arial" panose="020B0604020202020204"/>
              <a:ea typeface="微软雅黑"/>
              <a:cs typeface="Arial" panose="020B0604020202020204"/>
            </a:endParaRPr>
          </a:p>
        </p:txBody>
      </p:sp>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hinkcellActiveDocDoNotDelete"/>
</p:tagLst>
</file>

<file path=ppt/tags/tag100.xml><?xml version="1.0" encoding="utf-8"?>
<p:tagLst xmlns:p="http://schemas.openxmlformats.org/presentationml/2006/main">
  <p:tag name="THINKCELLSHAPEDONOTDELETE" val="t9BBk2THXbDDjQruhDGccUw"/>
</p:tagLst>
</file>

<file path=ppt/tags/tag101.xml><?xml version="1.0" encoding="utf-8"?>
<p:tagLst xmlns:p="http://schemas.openxmlformats.org/presentationml/2006/main">
  <p:tag name="THINKCELLSHAPEDONOTDELETE" val="tEpXQJ4WZveyoEgmiEAd8SA"/>
</p:tagLst>
</file>

<file path=ppt/tags/tag102.xml><?xml version="1.0" encoding="utf-8"?>
<p:tagLst xmlns:p="http://schemas.openxmlformats.org/presentationml/2006/main">
  <p:tag name="THINKCELLSHAPEDONOTDELETE" val="tsbeg8BN_UR0eNUbGKOh_5w"/>
</p:tagLst>
</file>

<file path=ppt/tags/tag103.xml><?xml version="1.0" encoding="utf-8"?>
<p:tagLst xmlns:p="http://schemas.openxmlformats.org/presentationml/2006/main">
  <p:tag name="THINKCELLSHAPEDONOTDELETE" val="tQ5Yza789.HYJN_NtWFu10A"/>
</p:tagLst>
</file>

<file path=ppt/tags/tag104.xml><?xml version="1.0" encoding="utf-8"?>
<p:tagLst xmlns:p="http://schemas.openxmlformats.org/presentationml/2006/main">
  <p:tag name="THINKCELLSHAPEDONOTDELETE" val="tG0YuRlxKU9UQD2po8KmVGg"/>
</p:tagLst>
</file>

<file path=ppt/tags/tag105.xml><?xml version="1.0" encoding="utf-8"?>
<p:tagLst xmlns:p="http://schemas.openxmlformats.org/presentationml/2006/main">
  <p:tag name="THINKCELLSHAPEDONOTDELETE" val="tBRLKYyqZuUCJqX_mQ1Gnkw"/>
</p:tagLst>
</file>

<file path=ppt/tags/tag106.xml><?xml version="1.0" encoding="utf-8"?>
<p:tagLst xmlns:p="http://schemas.openxmlformats.org/presentationml/2006/main">
  <p:tag name="THINKCELLSHAPEDONOTDELETE" val="tYcFajOG4IkT9ebr2stc7Gg"/>
</p:tagLst>
</file>

<file path=ppt/tags/tag107.xml><?xml version="1.0" encoding="utf-8"?>
<p:tagLst xmlns:p="http://schemas.openxmlformats.org/presentationml/2006/main">
  <p:tag name="THINKCELLSHAPEDONOTDELETE" val="t9s8Nh3cPxCmbeZKEULQLVQ"/>
</p:tagLst>
</file>

<file path=ppt/tags/tag108.xml><?xml version="1.0" encoding="utf-8"?>
<p:tagLst xmlns:p="http://schemas.openxmlformats.org/presentationml/2006/main">
  <p:tag name="THINKCELLSHAPEDONOTDELETE" val="tAQUkSYNg3oWCR4WJs8M8Gg"/>
</p:tagLst>
</file>

<file path=ppt/tags/tag109.xml><?xml version="1.0" encoding="utf-8"?>
<p:tagLst xmlns:p="http://schemas.openxmlformats.org/presentationml/2006/main">
  <p:tag name="THINKCELLSHAPEDONOTDELETE" val="tR.SgTGe_CR.BoPlhhAkJeA"/>
</p:tagLst>
</file>

<file path=ppt/tags/tag11.xml><?xml version="1.0" encoding="utf-8"?>
<p:tagLst xmlns:p="http://schemas.openxmlformats.org/presentationml/2006/main">
  <p:tag name="THINKCELLSHAPEDONOTDELETE" val="thPTwvvnmjQrVPgO8Ko7rvg"/>
</p:tagLst>
</file>

<file path=ppt/tags/tag110.xml><?xml version="1.0" encoding="utf-8"?>
<p:tagLst xmlns:p="http://schemas.openxmlformats.org/presentationml/2006/main">
  <p:tag name="THINKCELLSHAPEDONOTDELETE" val="tjteWLws3KY8jDU8j13BkWw"/>
</p:tagLst>
</file>

<file path=ppt/tags/tag111.xml><?xml version="1.0" encoding="utf-8"?>
<p:tagLst xmlns:p="http://schemas.openxmlformats.org/presentationml/2006/main">
  <p:tag name="THINKCELLSHAPEDONOTDELETE" val="t.qNXmhs5CvS3fTm1LhqH5w"/>
</p:tagLst>
</file>

<file path=ppt/tags/tag112.xml><?xml version="1.0" encoding="utf-8"?>
<p:tagLst xmlns:p="http://schemas.openxmlformats.org/presentationml/2006/main">
  <p:tag name="THINKCELLSHAPEDONOTDELETE" val="tb0XF8P_nLRzfNmeL_7Xcfg"/>
</p:tagLst>
</file>

<file path=ppt/tags/tag113.xml><?xml version="1.0" encoding="utf-8"?>
<p:tagLst xmlns:p="http://schemas.openxmlformats.org/presentationml/2006/main">
  <p:tag name="THINKCELLSHAPEDONOTDELETE" val="tE7Ya3YP_MPUdcPqzO_GY5w"/>
</p:tagLst>
</file>

<file path=ppt/tags/tag114.xml><?xml version="1.0" encoding="utf-8"?>
<p:tagLst xmlns:p="http://schemas.openxmlformats.org/presentationml/2006/main">
  <p:tag name="THINKCELLSHAPEDONOTDELETE" val="t5YKymth3XcAfW0U1zvKD3Q"/>
</p:tagLst>
</file>

<file path=ppt/tags/tag115.xml><?xml version="1.0" encoding="utf-8"?>
<p:tagLst xmlns:p="http://schemas.openxmlformats.org/presentationml/2006/main">
  <p:tag name="THINKCELLSHAPEDONOTDELETE" val="thinkcellActiveDocDoNotDelete"/>
</p:tagLst>
</file>

<file path=ppt/tags/tag116.xml><?xml version="1.0" encoding="utf-8"?>
<p:tagLst xmlns:p="http://schemas.openxmlformats.org/presentationml/2006/main">
  <p:tag name="THINKCELLSHAPEDONOTDELETE" val="tongFc7K91FxHeIB2lcxDGQ"/>
</p:tagLst>
</file>

<file path=ppt/tags/tag117.xml><?xml version="1.0" encoding="utf-8"?>
<p:tagLst xmlns:p="http://schemas.openxmlformats.org/presentationml/2006/main">
  <p:tag name="THINKCELLSHAPEDONOTDELETE" val="thEscfqDydttR97GWIb6oAQ"/>
</p:tagLst>
</file>

<file path=ppt/tags/tag118.xml><?xml version="1.0" encoding="utf-8"?>
<p:tagLst xmlns:p="http://schemas.openxmlformats.org/presentationml/2006/main">
  <p:tag name="THINKCELLSHAPEDONOTDELETE" val="toqqyoACocGXCZL8OD8JvEg"/>
</p:tagLst>
</file>

<file path=ppt/tags/tag119.xml><?xml version="1.0" encoding="utf-8"?>
<p:tagLst xmlns:p="http://schemas.openxmlformats.org/presentationml/2006/main">
  <p:tag name="THINKCELLSHAPEDONOTDELETE" val="tw262G7sKe50N_YK8.LI67w"/>
</p:tagLst>
</file>

<file path=ppt/tags/tag12.xml><?xml version="1.0" encoding="utf-8"?>
<p:tagLst xmlns:p="http://schemas.openxmlformats.org/presentationml/2006/main">
  <p:tag name="THINKCELLSHAPEDONOTDELETE" val="t76tw0KvGqkNm7tkIdnKNOg"/>
</p:tagLst>
</file>

<file path=ppt/tags/tag120.xml><?xml version="1.0" encoding="utf-8"?>
<p:tagLst xmlns:p="http://schemas.openxmlformats.org/presentationml/2006/main">
  <p:tag name="THINKCELLSHAPEDONOTDELETE" val="tjq07o8RxIofa_gdZnlil3A"/>
</p:tagLst>
</file>

<file path=ppt/tags/tag121.xml><?xml version="1.0" encoding="utf-8"?>
<p:tagLst xmlns:p="http://schemas.openxmlformats.org/presentationml/2006/main">
  <p:tag name="THINKCELLSHAPEDONOTDELETE" val="tc44hGcnJK2dBalqoEyF5rA"/>
</p:tagLst>
</file>

<file path=ppt/tags/tag122.xml><?xml version="1.0" encoding="utf-8"?>
<p:tagLst xmlns:p="http://schemas.openxmlformats.org/presentationml/2006/main">
  <p:tag name="THINKCELLSHAPEDONOTDELETE" val="tsAYqcBAF2OYLz8I.3KQd5w"/>
</p:tagLst>
</file>

<file path=ppt/tags/tag123.xml><?xml version="1.0" encoding="utf-8"?>
<p:tagLst xmlns:p="http://schemas.openxmlformats.org/presentationml/2006/main">
  <p:tag name="THINKCELLSHAPEDONOTDELETE" val="tsjSNeDpBpTbe94jX.y40SQ"/>
</p:tagLst>
</file>

<file path=ppt/tags/tag124.xml><?xml version="1.0" encoding="utf-8"?>
<p:tagLst xmlns:p="http://schemas.openxmlformats.org/presentationml/2006/main">
  <p:tag name="THINKCELLSHAPEDONOTDELETE" val="tBE6irIYbehvp6I1N4lE3Lg"/>
</p:tagLst>
</file>

<file path=ppt/tags/tag125.xml><?xml version="1.0" encoding="utf-8"?>
<p:tagLst xmlns:p="http://schemas.openxmlformats.org/presentationml/2006/main">
  <p:tag name="THINKCELLSHAPEDONOTDELETE" val="t1D6Ml_bxGEWei60VEJY6PQ"/>
</p:tagLst>
</file>

<file path=ppt/tags/tag126.xml><?xml version="1.0" encoding="utf-8"?>
<p:tagLst xmlns:p="http://schemas.openxmlformats.org/presentationml/2006/main">
  <p:tag name="THINKCELLSHAPEDONOTDELETE" val="tOPzG2tjX2Nm6dxS6BdNxag"/>
</p:tagLst>
</file>

<file path=ppt/tags/tag127.xml><?xml version="1.0" encoding="utf-8"?>
<p:tagLst xmlns:p="http://schemas.openxmlformats.org/presentationml/2006/main">
  <p:tag name="THINKCELLSHAPEDONOTDELETE" val="thinkcellActiveDocDoNotDelete"/>
</p:tagLst>
</file>

<file path=ppt/tags/tag128.xml><?xml version="1.0" encoding="utf-8"?>
<p:tagLst xmlns:p="http://schemas.openxmlformats.org/presentationml/2006/main">
  <p:tag name="THINKCELLSHAPEDONOTDELETE" val="tYjO0B806579N214hBxmZ4g"/>
</p:tagLst>
</file>

<file path=ppt/tags/tag129.xml><?xml version="1.0" encoding="utf-8"?>
<p:tagLst xmlns:p="http://schemas.openxmlformats.org/presentationml/2006/main">
  <p:tag name="THINKCELLSHAPEDONOTDELETE" val="tM6O2uoJnXofH1Qn4zjHBJw"/>
</p:tagLst>
</file>

<file path=ppt/tags/tag13.xml><?xml version="1.0" encoding="utf-8"?>
<p:tagLst xmlns:p="http://schemas.openxmlformats.org/presentationml/2006/main">
  <p:tag name="THINKCELLSHAPEDONOTDELETE" val="t0QVlxr1yebQb0Eui6F7IKA"/>
</p:tagLst>
</file>

<file path=ppt/tags/tag130.xml><?xml version="1.0" encoding="utf-8"?>
<p:tagLst xmlns:p="http://schemas.openxmlformats.org/presentationml/2006/main">
  <p:tag name="THINKCELLSHAPEDONOTDELETE" val="tNGYuyI310iTBH5.TpGGz7w"/>
</p:tagLst>
</file>

<file path=ppt/tags/tag131.xml><?xml version="1.0" encoding="utf-8"?>
<p:tagLst xmlns:p="http://schemas.openxmlformats.org/presentationml/2006/main">
  <p:tag name="THINKCELLSHAPEDONOTDELETE" val="tc_aq0dYf14QozDRiOEfqzQ"/>
</p:tagLst>
</file>

<file path=ppt/tags/tag132.xml><?xml version="1.0" encoding="utf-8"?>
<p:tagLst xmlns:p="http://schemas.openxmlformats.org/presentationml/2006/main">
  <p:tag name="THINKCELLSHAPEDONOTDELETE" val="tqS0pGJc6ArmjUZixxKDqGQ"/>
</p:tagLst>
</file>

<file path=ppt/tags/tag133.xml><?xml version="1.0" encoding="utf-8"?>
<p:tagLst xmlns:p="http://schemas.openxmlformats.org/presentationml/2006/main">
  <p:tag name="THINKCELLSHAPEDONOTDELETE" val="tKVubKT_860.d61TcgC0L4w"/>
</p:tagLst>
</file>

<file path=ppt/tags/tag134.xml><?xml version="1.0" encoding="utf-8"?>
<p:tagLst xmlns:p="http://schemas.openxmlformats.org/presentationml/2006/main">
  <p:tag name="THINKCELLSHAPEDONOTDELETE" val="tM5Zz2Gz2hlSfHZzW9F3qog"/>
</p:tagLst>
</file>

<file path=ppt/tags/tag135.xml><?xml version="1.0" encoding="utf-8"?>
<p:tagLst xmlns:p="http://schemas.openxmlformats.org/presentationml/2006/main">
  <p:tag name="THINKCELLSHAPEDONOTDELETE" val="t6HTkqXhC.z3s4sM9LmDw6g"/>
</p:tagLst>
</file>

<file path=ppt/tags/tag136.xml><?xml version="1.0" encoding="utf-8"?>
<p:tagLst xmlns:p="http://schemas.openxmlformats.org/presentationml/2006/main">
  <p:tag name="THINKCELLSHAPEDONOTDELETE" val="tlHvM3MxLZVTVXXf9D0mf1w"/>
</p:tagLst>
</file>

<file path=ppt/tags/tag137.xml><?xml version="1.0" encoding="utf-8"?>
<p:tagLst xmlns:p="http://schemas.openxmlformats.org/presentationml/2006/main">
  <p:tag name="THINKCELLSHAPEDONOTDELETE" val="tPfLvsMpfbXbHjICDXawRhw"/>
</p:tagLst>
</file>

<file path=ppt/tags/tag138.xml><?xml version="1.0" encoding="utf-8"?>
<p:tagLst xmlns:p="http://schemas.openxmlformats.org/presentationml/2006/main">
  <p:tag name="THINKCELLSHAPEDONOTDELETE" val="t_qGBpMCNod0RWBSbVfhZ2g"/>
</p:tagLst>
</file>

<file path=ppt/tags/tag139.xml><?xml version="1.0" encoding="utf-8"?>
<p:tagLst xmlns:p="http://schemas.openxmlformats.org/presentationml/2006/main">
  <p:tag name="THINKCELLSHAPEDONOTDELETE" val="t7n.g6.1BGtmn2Q9siJT08Q"/>
</p:tagLst>
</file>

<file path=ppt/tags/tag14.xml><?xml version="1.0" encoding="utf-8"?>
<p:tagLst xmlns:p="http://schemas.openxmlformats.org/presentationml/2006/main">
  <p:tag name="THINKCELLSHAPEDONOTDELETE" val="twYliJaotcaRhAlHdL35BfA"/>
</p:tagLst>
</file>

<file path=ppt/tags/tag140.xml><?xml version="1.0" encoding="utf-8"?>
<p:tagLst xmlns:p="http://schemas.openxmlformats.org/presentationml/2006/main">
  <p:tag name="THINKCELLSHAPEDONOTDELETE" val="tYs2PPNbrsyZqKJQvhuGg.g"/>
</p:tagLst>
</file>

<file path=ppt/tags/tag141.xml><?xml version="1.0" encoding="utf-8"?>
<p:tagLst xmlns:p="http://schemas.openxmlformats.org/presentationml/2006/main">
  <p:tag name="THINKCELLSHAPEDONOTDELETE" val="tLfxL4EPx9LbnZ2HGjpbUYw"/>
</p:tagLst>
</file>

<file path=ppt/tags/tag142.xml><?xml version="1.0" encoding="utf-8"?>
<p:tagLst xmlns:p="http://schemas.openxmlformats.org/presentationml/2006/main">
  <p:tag name="THINKCELLSHAPEDONOTDELETE" val="tOho19MNdUr5y1OPHn_r86A"/>
</p:tagLst>
</file>

<file path=ppt/tags/tag143.xml><?xml version="1.0" encoding="utf-8"?>
<p:tagLst xmlns:p="http://schemas.openxmlformats.org/presentationml/2006/main">
  <p:tag name="THINKCELLSHAPEDONOTDELETE" val="thinkcellActiveDocDoNotDelete"/>
</p:tagLst>
</file>

<file path=ppt/tags/tag144.xml><?xml version="1.0" encoding="utf-8"?>
<p:tagLst xmlns:p="http://schemas.openxmlformats.org/presentationml/2006/main">
  <p:tag name="THINKCELLSHAPEDONOTDELETE" val="thinkcellActiveDocDoNotDelete"/>
</p:tagLst>
</file>

<file path=ppt/tags/tag145.xml><?xml version="1.0" encoding="utf-8"?>
<p:tagLst xmlns:p="http://schemas.openxmlformats.org/presentationml/2006/main">
  <p:tag name="THINKCELLSHAPEDONOTDELETE" val="thinkcellActiveDocDoNotDelete"/>
</p:tagLst>
</file>

<file path=ppt/tags/tag146.xml><?xml version="1.0" encoding="utf-8"?>
<p:tagLst xmlns:p="http://schemas.openxmlformats.org/presentationml/2006/main">
  <p:tag name="THINKCELLSHAPEDONOTDELETE" val="thinkcellActiveDocDoNotDelete"/>
</p:tagLst>
</file>

<file path=ppt/tags/tag147.xml><?xml version="1.0" encoding="utf-8"?>
<p:tagLst xmlns:p="http://schemas.openxmlformats.org/presentationml/2006/main">
  <p:tag name="THINKCELLSHAPEDONOTDELETE" val="thinkcellActiveDocDoNotDelete"/>
</p:tagLst>
</file>

<file path=ppt/tags/tag148.xml><?xml version="1.0" encoding="utf-8"?>
<p:tagLst xmlns:p="http://schemas.openxmlformats.org/presentationml/2006/main">
  <p:tag name="THINKCELLSHAPEDONOTDELETE" val="thinkcellActiveDocDoNotDelete"/>
</p:tagLst>
</file>

<file path=ppt/tags/tag149.xml><?xml version="1.0" encoding="utf-8"?>
<p:tagLst xmlns:p="http://schemas.openxmlformats.org/presentationml/2006/main">
  <p:tag name="THINKCELLSHAPEDONOTDELETE" val="thinkcellActiveDocDoNotDelete"/>
</p:tagLst>
</file>

<file path=ppt/tags/tag15.xml><?xml version="1.0" encoding="utf-8"?>
<p:tagLst xmlns:p="http://schemas.openxmlformats.org/presentationml/2006/main">
  <p:tag name="THINKCELLSHAPEDONOTDELETE" val="tHJyEElyh7yNLzTqM8561_w"/>
</p:tagLst>
</file>

<file path=ppt/tags/tag150.xml><?xml version="1.0" encoding="utf-8"?>
<p:tagLst xmlns:p="http://schemas.openxmlformats.org/presentationml/2006/main">
  <p:tag name="THINKCELLSHAPEDONOTDELETE" val="thinkcellActiveDocDoNotDelete"/>
</p:tagLst>
</file>

<file path=ppt/tags/tag151.xml><?xml version="1.0" encoding="utf-8"?>
<p:tagLst xmlns:p="http://schemas.openxmlformats.org/presentationml/2006/main">
  <p:tag name="THINKCELLSHAPEDONOTDELETE" val="thinkcellActiveDocDoNotDelete"/>
</p:tagLst>
</file>

<file path=ppt/tags/tag152.xml><?xml version="1.0" encoding="utf-8"?>
<p:tagLst xmlns:p="http://schemas.openxmlformats.org/presentationml/2006/main">
  <p:tag name="THINKCELLSHAPEDONOTDELETE" val="thinkcellActiveDocDoNotDelete"/>
</p:tagLst>
</file>

<file path=ppt/tags/tag153.xml><?xml version="1.0" encoding="utf-8"?>
<p:tagLst xmlns:p="http://schemas.openxmlformats.org/presentationml/2006/main">
  <p:tag name="THINKCELLSHAPEDONOTDELETE" val="thinkcellActiveDocDoNotDelete"/>
</p:tagLst>
</file>

<file path=ppt/tags/tag154.xml><?xml version="1.0" encoding="utf-8"?>
<p:tagLst xmlns:p="http://schemas.openxmlformats.org/presentationml/2006/main">
  <p:tag name="THINKCELLSHAPEDONOTDELETE" val="thinkcellActiveDocDoNotDelete"/>
</p:tagLst>
</file>

<file path=ppt/tags/tag155.xml><?xml version="1.0" encoding="utf-8"?>
<p:tagLst xmlns:p="http://schemas.openxmlformats.org/presentationml/2006/main">
  <p:tag name="THINKCELLSHAPEDONOTDELETE" val="thinkcellActiveDocDoNotDelete"/>
</p:tagLst>
</file>

<file path=ppt/tags/tag156.xml><?xml version="1.0" encoding="utf-8"?>
<p:tagLst xmlns:p="http://schemas.openxmlformats.org/presentationml/2006/main">
  <p:tag name="THINKCELLSHAPEDONOTDELETE" val="thinkcellActiveDocDoNotDelete"/>
</p:tagLst>
</file>

<file path=ppt/tags/tag157.xml><?xml version="1.0" encoding="utf-8"?>
<p:tagLst xmlns:p="http://schemas.openxmlformats.org/presentationml/2006/main">
  <p:tag name="THINKCELLSHAPEDONOTDELETE" val="thinkcellActiveDocDoNotDelete"/>
</p:tagLst>
</file>

<file path=ppt/tags/tag158.xml><?xml version="1.0" encoding="utf-8"?>
<p:tagLst xmlns:p="http://schemas.openxmlformats.org/presentationml/2006/main">
  <p:tag name="THINKCELLSHAPEDONOTDELETE" val="thinkcellActiveDocDoNotDelete"/>
</p:tagLst>
</file>

<file path=ppt/tags/tag159.xml><?xml version="1.0" encoding="utf-8"?>
<p:tagLst xmlns:p="http://schemas.openxmlformats.org/presentationml/2006/main">
  <p:tag name="THINKCELLSHAPEDONOTDELETE" val="thinkcellActiveDocDoNotDelete"/>
</p:tagLst>
</file>

<file path=ppt/tags/tag16.xml><?xml version="1.0" encoding="utf-8"?>
<p:tagLst xmlns:p="http://schemas.openxmlformats.org/presentationml/2006/main">
  <p:tag name="THINKCELLSHAPEDONOTDELETE" val="tK2SRAmiZVMUSfmI2t4B1cQ"/>
</p:tagLst>
</file>

<file path=ppt/tags/tag160.xml><?xml version="1.0" encoding="utf-8"?>
<p:tagLst xmlns:p="http://schemas.openxmlformats.org/presentationml/2006/main">
  <p:tag name="THINKCELLSHAPEDONOTDELETE" val="tbePda.Dnv0OrP3RbV2vfVA"/>
</p:tagLst>
</file>

<file path=ppt/tags/tag161.xml><?xml version="1.0" encoding="utf-8"?>
<p:tagLst xmlns:p="http://schemas.openxmlformats.org/presentationml/2006/main">
  <p:tag name="THINKCELLSHAPEDONOTDELETE" val="tbePda.Dnv0OrP3RbV2vfVA"/>
</p:tagLst>
</file>

<file path=ppt/tags/tag162.xml><?xml version="1.0" encoding="utf-8"?>
<p:tagLst xmlns:p="http://schemas.openxmlformats.org/presentationml/2006/main">
  <p:tag name="THINKCELLSHAPEDONOTDELETE" val="tbePda.Dnv0OrP3RbV2vfVA"/>
</p:tagLst>
</file>

<file path=ppt/tags/tag163.xml><?xml version="1.0" encoding="utf-8"?>
<p:tagLst xmlns:p="http://schemas.openxmlformats.org/presentationml/2006/main">
  <p:tag name="THINKCELLSHAPEDONOTDELETE" val="tbePda.Dnv0OrP3RbV2vfVA"/>
</p:tagLst>
</file>

<file path=ppt/tags/tag164.xml><?xml version="1.0" encoding="utf-8"?>
<p:tagLst xmlns:p="http://schemas.openxmlformats.org/presentationml/2006/main">
  <p:tag name="THINKCELLSHAPEDONOTDELETE" val="tbePda.Dnv0OrP3RbV2vfVA"/>
</p:tagLst>
</file>

<file path=ppt/tags/tag165.xml><?xml version="1.0" encoding="utf-8"?>
<p:tagLst xmlns:p="http://schemas.openxmlformats.org/presentationml/2006/main">
  <p:tag name="THINKCELLSHAPEDONOTDELETE" val="thinkcellActiveDocDoNotDelete"/>
</p:tagLst>
</file>

<file path=ppt/tags/tag166.xml><?xml version="1.0" encoding="utf-8"?>
<p:tagLst xmlns:p="http://schemas.openxmlformats.org/presentationml/2006/main">
  <p:tag name="THINKCELLUNDODONOTDELETE" val="0"/>
</p:tagLst>
</file>

<file path=ppt/tags/tag17.xml><?xml version="1.0" encoding="utf-8"?>
<p:tagLst xmlns:p="http://schemas.openxmlformats.org/presentationml/2006/main">
  <p:tag name="THINKCELLSHAPEDONOTDELETE" val="tptd32q3qwrQLLxx5GW5EbA"/>
</p:tagLst>
</file>

<file path=ppt/tags/tag18.xml><?xml version="1.0" encoding="utf-8"?>
<p:tagLst xmlns:p="http://schemas.openxmlformats.org/presentationml/2006/main">
  <p:tag name="THINKCELLSHAPEDONOTDELETE" val="tYI56Ov7XqCcJTT8ApqAgpA"/>
</p:tagLst>
</file>

<file path=ppt/tags/tag19.xml><?xml version="1.0" encoding="utf-8"?>
<p:tagLst xmlns:p="http://schemas.openxmlformats.org/presentationml/2006/main">
  <p:tag name="THINKCELLSHAPEDONOTDELETE" val="tCMUISKq3nysFdauk306wIQ"/>
</p:tagLst>
</file>

<file path=ppt/tags/tag2.xml><?xml version="1.0" encoding="utf-8"?>
<p:tagLst xmlns:p="http://schemas.openxmlformats.org/presentationml/2006/main">
  <p:tag name="THINKCELLSHAPEDONOTDELETE" val="thinkcellActiveDocDoNotDelete"/>
</p:tagLst>
</file>

<file path=ppt/tags/tag20.xml><?xml version="1.0" encoding="utf-8"?>
<p:tagLst xmlns:p="http://schemas.openxmlformats.org/presentationml/2006/main">
  <p:tag name="THINKCELLSHAPEDONOTDELETE" val="tSizTjCh8gu.s0cZ1XocPlA"/>
</p:tagLst>
</file>

<file path=ppt/tags/tag21.xml><?xml version="1.0" encoding="utf-8"?>
<p:tagLst xmlns:p="http://schemas.openxmlformats.org/presentationml/2006/main">
  <p:tag name="THINKCELLSHAPEDONOTDELETE" val="tzmUwS8jc8SWHSm.3EguJIg"/>
</p:tagLst>
</file>

<file path=ppt/tags/tag22.xml><?xml version="1.0" encoding="utf-8"?>
<p:tagLst xmlns:p="http://schemas.openxmlformats.org/presentationml/2006/main">
  <p:tag name="THINKCELLSHAPEDONOTDELETE" val="tGAP0eyP9YRMV8bG7cpRN3A"/>
</p:tagLst>
</file>

<file path=ppt/tags/tag23.xml><?xml version="1.0" encoding="utf-8"?>
<p:tagLst xmlns:p="http://schemas.openxmlformats.org/presentationml/2006/main">
  <p:tag name="THINKCELLSHAPEDONOTDELETE" val="tqyxBL8wouIuEIeZ37DZE3Q"/>
</p:tagLst>
</file>

<file path=ppt/tags/tag24.xml><?xml version="1.0" encoding="utf-8"?>
<p:tagLst xmlns:p="http://schemas.openxmlformats.org/presentationml/2006/main">
  <p:tag name="THINKCELLSHAPEDONOTDELETE" val="t9Lo6rYYjirbrbm4BP0B4.g"/>
</p:tagLst>
</file>

<file path=ppt/tags/tag25.xml><?xml version="1.0" encoding="utf-8"?>
<p:tagLst xmlns:p="http://schemas.openxmlformats.org/presentationml/2006/main">
  <p:tag name="THINKCELLSHAPEDONOTDELETE" val="tDrupY0tE9Zv5f0RhwL.DNg"/>
</p:tagLst>
</file>

<file path=ppt/tags/tag26.xml><?xml version="1.0" encoding="utf-8"?>
<p:tagLst xmlns:p="http://schemas.openxmlformats.org/presentationml/2006/main">
  <p:tag name="THINKCELLSHAPEDONOTDELETE" val="t9KmZAx5AzUKXx6lDy_.SOg"/>
</p:tagLst>
</file>

<file path=ppt/tags/tag27.xml><?xml version="1.0" encoding="utf-8"?>
<p:tagLst xmlns:p="http://schemas.openxmlformats.org/presentationml/2006/main">
  <p:tag name="THINKCELLSHAPEDONOTDELETE" val="tO45BPVNrUTZL_LHJ.lSg.g"/>
</p:tagLst>
</file>

<file path=ppt/tags/tag28.xml><?xml version="1.0" encoding="utf-8"?>
<p:tagLst xmlns:p="http://schemas.openxmlformats.org/presentationml/2006/main">
  <p:tag name="THINKCELLSHAPEDONOTDELETE" val="tMQNk1XxsF5QJhSBFkmTTig"/>
</p:tagLst>
</file>

<file path=ppt/tags/tag29.xml><?xml version="1.0" encoding="utf-8"?>
<p:tagLst xmlns:p="http://schemas.openxmlformats.org/presentationml/2006/main">
  <p:tag name="THINKCELLSHAPEDONOTDELETE" val="tkh59NUyJapI1O1NClJpHTQ"/>
</p:tagLst>
</file>

<file path=ppt/tags/tag3.xml><?xml version="1.0" encoding="utf-8"?>
<p:tagLst xmlns:p="http://schemas.openxmlformats.org/presentationml/2006/main">
  <p:tag name="THINKCELLSHAPEDONOTDELETE" val="thinkcellActiveDocDoNotDelete"/>
</p:tagLst>
</file>

<file path=ppt/tags/tag30.xml><?xml version="1.0" encoding="utf-8"?>
<p:tagLst xmlns:p="http://schemas.openxmlformats.org/presentationml/2006/main">
  <p:tag name="THINKCELLSHAPEDONOTDELETE" val="ti__s4xgmzzYLheXcvEVhKg"/>
</p:tagLst>
</file>

<file path=ppt/tags/tag31.xml><?xml version="1.0" encoding="utf-8"?>
<p:tagLst xmlns:p="http://schemas.openxmlformats.org/presentationml/2006/main">
  <p:tag name="THINKCELLSHAPEDONOTDELETE" val="t9aJn8vbll1BuiEFOcGZUGw"/>
</p:tagLst>
</file>

<file path=ppt/tags/tag32.xml><?xml version="1.0" encoding="utf-8"?>
<p:tagLst xmlns:p="http://schemas.openxmlformats.org/presentationml/2006/main">
  <p:tag name="THINKCELLSHAPEDONOTDELETE" val="tLWJUxDl295.wkf_si1oiBg"/>
</p:tagLst>
</file>

<file path=ppt/tags/tag33.xml><?xml version="1.0" encoding="utf-8"?>
<p:tagLst xmlns:p="http://schemas.openxmlformats.org/presentationml/2006/main">
  <p:tag name="THINKCELLSHAPEDONOTDELETE" val="tPf7Nl.GZBxEZsxjAIF8EFQ"/>
</p:tagLst>
</file>

<file path=ppt/tags/tag34.xml><?xml version="1.0" encoding="utf-8"?>
<p:tagLst xmlns:p="http://schemas.openxmlformats.org/presentationml/2006/main">
  <p:tag name="THINKCELLSHAPEDONOTDELETE" val="tIFaYznt8vmL_57VUzUr49A"/>
</p:tagLst>
</file>

<file path=ppt/tags/tag35.xml><?xml version="1.0" encoding="utf-8"?>
<p:tagLst xmlns:p="http://schemas.openxmlformats.org/presentationml/2006/main">
  <p:tag name="THINKCELLSHAPEDONOTDELETE" val="t7JvKwcbVz33W6174F7XLkw"/>
</p:tagLst>
</file>

<file path=ppt/tags/tag36.xml><?xml version="1.0" encoding="utf-8"?>
<p:tagLst xmlns:p="http://schemas.openxmlformats.org/presentationml/2006/main">
  <p:tag name="THINKCELLSHAPEDONOTDELETE" val="tvNln9CXxoWBkrh_2WczXig"/>
</p:tagLst>
</file>

<file path=ppt/tags/tag37.xml><?xml version="1.0" encoding="utf-8"?>
<p:tagLst xmlns:p="http://schemas.openxmlformats.org/presentationml/2006/main">
  <p:tag name="THINKCELLSHAPEDONOTDELETE" val="tqTFJdbgvslwx0TO0l4CwaA"/>
</p:tagLst>
</file>

<file path=ppt/tags/tag38.xml><?xml version="1.0" encoding="utf-8"?>
<p:tagLst xmlns:p="http://schemas.openxmlformats.org/presentationml/2006/main">
  <p:tag name="THINKCELLSHAPEDONOTDELETE" val="tS9ZZv1YMzMeaznzOOWNjfQ"/>
</p:tagLst>
</file>

<file path=ppt/tags/tag39.xml><?xml version="1.0" encoding="utf-8"?>
<p:tagLst xmlns:p="http://schemas.openxmlformats.org/presentationml/2006/main">
  <p:tag name="THINKCELLSHAPEDONOTDELETE" val="t3uJ1gq99ZOggpEc7HBhcBg"/>
</p:tagLst>
</file>

<file path=ppt/tags/tag4.xml><?xml version="1.0" encoding="utf-8"?>
<p:tagLst xmlns:p="http://schemas.openxmlformats.org/presentationml/2006/main">
  <p:tag name="THINKCELLSHAPEDONOTDELETE" val="tbePda.Dnv0OrP3RbV2vfVA"/>
</p:tagLst>
</file>

<file path=ppt/tags/tag40.xml><?xml version="1.0" encoding="utf-8"?>
<p:tagLst xmlns:p="http://schemas.openxmlformats.org/presentationml/2006/main">
  <p:tag name="THINKCELLSHAPEDONOTDELETE" val="tbg5J18R8eTjLnt6Oqbj4Xw"/>
</p:tagLst>
</file>

<file path=ppt/tags/tag41.xml><?xml version="1.0" encoding="utf-8"?>
<p:tagLst xmlns:p="http://schemas.openxmlformats.org/presentationml/2006/main">
  <p:tag name="THINKCELLSHAPEDONOTDELETE" val="tJXmjKhvMGi0YzGsuHa224w"/>
</p:tagLst>
</file>

<file path=ppt/tags/tag42.xml><?xml version="1.0" encoding="utf-8"?>
<p:tagLst xmlns:p="http://schemas.openxmlformats.org/presentationml/2006/main">
  <p:tag name="THINKCELLSHAPEDONOTDELETE" val="t6AybbNx7Oe8aoXc2m8EfrA"/>
</p:tagLst>
</file>

<file path=ppt/tags/tag43.xml><?xml version="1.0" encoding="utf-8"?>
<p:tagLst xmlns:p="http://schemas.openxmlformats.org/presentationml/2006/main">
  <p:tag name="THINKCELLSHAPEDONOTDELETE" val="tEw5sXCL95gAaRIdZIwqjkQ"/>
</p:tagLst>
</file>

<file path=ppt/tags/tag44.xml><?xml version="1.0" encoding="utf-8"?>
<p:tagLst xmlns:p="http://schemas.openxmlformats.org/presentationml/2006/main">
  <p:tag name="THINKCELLSHAPEDONOTDELETE" val="tNFFw_eX5S1YK5yKHlr3hVg"/>
</p:tagLst>
</file>

<file path=ppt/tags/tag45.xml><?xml version="1.0" encoding="utf-8"?>
<p:tagLst xmlns:p="http://schemas.openxmlformats.org/presentationml/2006/main">
  <p:tag name="THINKCELLSHAPEDONOTDELETE" val="tkxgMZgC1j.RQDpMJrd254w"/>
</p:tagLst>
</file>

<file path=ppt/tags/tag46.xml><?xml version="1.0" encoding="utf-8"?>
<p:tagLst xmlns:p="http://schemas.openxmlformats.org/presentationml/2006/main">
  <p:tag name="THINKCELLSHAPEDONOTDELETE" val="t0ooEOU3wSEyxJjl_3buezg"/>
</p:tagLst>
</file>

<file path=ppt/tags/tag47.xml><?xml version="1.0" encoding="utf-8"?>
<p:tagLst xmlns:p="http://schemas.openxmlformats.org/presentationml/2006/main">
  <p:tag name="THINKCELLSHAPEDONOTDELETE" val="ttKaF.6rp2gg6lkJMlca4AQ"/>
</p:tagLst>
</file>

<file path=ppt/tags/tag48.xml><?xml version="1.0" encoding="utf-8"?>
<p:tagLst xmlns:p="http://schemas.openxmlformats.org/presentationml/2006/main">
  <p:tag name="THINKCELLSHAPEDONOTDELETE" val="tvPt.x87bSe_v1BacfGifHQ"/>
</p:tagLst>
</file>

<file path=ppt/tags/tag49.xml><?xml version="1.0" encoding="utf-8"?>
<p:tagLst xmlns:p="http://schemas.openxmlformats.org/presentationml/2006/main">
  <p:tag name="THINKCELLSHAPEDONOTDELETE" val="tbqrtPibej3GpGOjd6B6R0g"/>
</p:tagLst>
</file>

<file path=ppt/tags/tag5.xml><?xml version="1.0" encoding="utf-8"?>
<p:tagLst xmlns:p="http://schemas.openxmlformats.org/presentationml/2006/main">
  <p:tag name="THINKCELLSHAPEDONOTDELETE" val="tbePda.Dnv0OrP3RbV2vfVA"/>
</p:tagLst>
</file>

<file path=ppt/tags/tag50.xml><?xml version="1.0" encoding="utf-8"?>
<p:tagLst xmlns:p="http://schemas.openxmlformats.org/presentationml/2006/main">
  <p:tag name="THINKCELLSHAPEDONOTDELETE" val="t.t1_h9jG1DdeB2e6.VSabw"/>
</p:tagLst>
</file>

<file path=ppt/tags/tag51.xml><?xml version="1.0" encoding="utf-8"?>
<p:tagLst xmlns:p="http://schemas.openxmlformats.org/presentationml/2006/main">
  <p:tag name="THINKCELLSHAPEDONOTDELETE" val="t_syLRduO98nSVDFXXSrkAg"/>
</p:tagLst>
</file>

<file path=ppt/tags/tag52.xml><?xml version="1.0" encoding="utf-8"?>
<p:tagLst xmlns:p="http://schemas.openxmlformats.org/presentationml/2006/main">
  <p:tag name="THINKCELLSHAPEDONOTDELETE" val="twPQ4b4UhC7o95NxTqbfSRg"/>
</p:tagLst>
</file>

<file path=ppt/tags/tag53.xml><?xml version="1.0" encoding="utf-8"?>
<p:tagLst xmlns:p="http://schemas.openxmlformats.org/presentationml/2006/main">
  <p:tag name="THINKCELLSHAPEDONOTDELETE" val="tU7iNRgYCTMOsqOvQzAiDnw"/>
</p:tagLst>
</file>

<file path=ppt/tags/tag54.xml><?xml version="1.0" encoding="utf-8"?>
<p:tagLst xmlns:p="http://schemas.openxmlformats.org/presentationml/2006/main">
  <p:tag name="THINKCELLSHAPEDONOTDELETE" val="t6RVyDzyEs9cdOu4fPbd7MQ"/>
</p:tagLst>
</file>

<file path=ppt/tags/tag55.xml><?xml version="1.0" encoding="utf-8"?>
<p:tagLst xmlns:p="http://schemas.openxmlformats.org/presentationml/2006/main">
  <p:tag name="THINKCELLSHAPEDONOTDELETE" val="t0m7kMcEkVbgVfDqCY63fdQ"/>
</p:tagLst>
</file>

<file path=ppt/tags/tag56.xml><?xml version="1.0" encoding="utf-8"?>
<p:tagLst xmlns:p="http://schemas.openxmlformats.org/presentationml/2006/main">
  <p:tag name="THINKCELLSHAPEDONOTDELETE" val="t7p_anAROh62v7hRMWHN0DA"/>
</p:tagLst>
</file>

<file path=ppt/tags/tag57.xml><?xml version="1.0" encoding="utf-8"?>
<p:tagLst xmlns:p="http://schemas.openxmlformats.org/presentationml/2006/main">
  <p:tag name="THINKCELLSHAPEDONOTDELETE" val="t6y8YAsbA3qSoD6Sm4pllOg"/>
</p:tagLst>
</file>

<file path=ppt/tags/tag58.xml><?xml version="1.0" encoding="utf-8"?>
<p:tagLst xmlns:p="http://schemas.openxmlformats.org/presentationml/2006/main">
  <p:tag name="THINKCELLSHAPEDONOTDELETE" val="t3I2X9TTk6V056gaLINJlbQ"/>
</p:tagLst>
</file>

<file path=ppt/tags/tag59.xml><?xml version="1.0" encoding="utf-8"?>
<p:tagLst xmlns:p="http://schemas.openxmlformats.org/presentationml/2006/main">
  <p:tag name="THINKCELLSHAPEDONOTDELETE" val="tuEe6gIJ7Mh3_yXLedEu79A"/>
</p:tagLst>
</file>

<file path=ppt/tags/tag6.xml><?xml version="1.0" encoding="utf-8"?>
<p:tagLst xmlns:p="http://schemas.openxmlformats.org/presentationml/2006/main">
  <p:tag name="THINKCELLSHAPEDONOTDELETE" val="tbePda.Dnv0OrP3RbV2vfVA"/>
</p:tagLst>
</file>

<file path=ppt/tags/tag60.xml><?xml version="1.0" encoding="utf-8"?>
<p:tagLst xmlns:p="http://schemas.openxmlformats.org/presentationml/2006/main">
  <p:tag name="THINKCELLSHAPEDONOTDELETE" val="tpL9y9U6jD5dV7FVpTRCbkg"/>
</p:tagLst>
</file>

<file path=ppt/tags/tag61.xml><?xml version="1.0" encoding="utf-8"?>
<p:tagLst xmlns:p="http://schemas.openxmlformats.org/presentationml/2006/main">
  <p:tag name="THINKCELLSHAPEDONOTDELETE" val="te1jpfm3WVSDmuuzpUD7HRw"/>
</p:tagLst>
</file>

<file path=ppt/tags/tag62.xml><?xml version="1.0" encoding="utf-8"?>
<p:tagLst xmlns:p="http://schemas.openxmlformats.org/presentationml/2006/main">
  <p:tag name="THINKCELLSHAPEDONOTDELETE" val="t_8sL4.UM6sskbQwv4t.avw"/>
</p:tagLst>
</file>

<file path=ppt/tags/tag63.xml><?xml version="1.0" encoding="utf-8"?>
<p:tagLst xmlns:p="http://schemas.openxmlformats.org/presentationml/2006/main">
  <p:tag name="THINKCELLSHAPEDONOTDELETE" val="tYiCg41g3fGupyYKK12NNZw"/>
</p:tagLst>
</file>

<file path=ppt/tags/tag64.xml><?xml version="1.0" encoding="utf-8"?>
<p:tagLst xmlns:p="http://schemas.openxmlformats.org/presentationml/2006/main">
  <p:tag name="THINKCELLSHAPEDONOTDELETE" val="th_c2CD7LIpI.JtjA5gyAGg"/>
</p:tagLst>
</file>

<file path=ppt/tags/tag65.xml><?xml version="1.0" encoding="utf-8"?>
<p:tagLst xmlns:p="http://schemas.openxmlformats.org/presentationml/2006/main">
  <p:tag name="THINKCELLSHAPEDONOTDELETE" val="tTRQBhOKtuRYHPSdpbbwleg"/>
</p:tagLst>
</file>

<file path=ppt/tags/tag66.xml><?xml version="1.0" encoding="utf-8"?>
<p:tagLst xmlns:p="http://schemas.openxmlformats.org/presentationml/2006/main">
  <p:tag name="THINKCELLSHAPEDONOTDELETE" val="t_ZSinKF31ZFvGe1u8KMmiQ"/>
</p:tagLst>
</file>

<file path=ppt/tags/tag67.xml><?xml version="1.0" encoding="utf-8"?>
<p:tagLst xmlns:p="http://schemas.openxmlformats.org/presentationml/2006/main">
  <p:tag name="THINKCELLSHAPEDONOTDELETE" val="tCRhjG8v4Hw4PIuIN_RsmfQ"/>
</p:tagLst>
</file>

<file path=ppt/tags/tag68.xml><?xml version="1.0" encoding="utf-8"?>
<p:tagLst xmlns:p="http://schemas.openxmlformats.org/presentationml/2006/main">
  <p:tag name="THINKCELLSHAPEDONOTDELETE" val="td8z433.WRM1zVMSXLqZ7Rg"/>
</p:tagLst>
</file>

<file path=ppt/tags/tag69.xml><?xml version="1.0" encoding="utf-8"?>
<p:tagLst xmlns:p="http://schemas.openxmlformats.org/presentationml/2006/main">
  <p:tag name="THINKCELLSHAPEDONOTDELETE" val="tyfQpWDKrrBJGqP.BAXN7pQ"/>
</p:tagLst>
</file>

<file path=ppt/tags/tag7.xml><?xml version="1.0" encoding="utf-8"?>
<p:tagLst xmlns:p="http://schemas.openxmlformats.org/presentationml/2006/main">
  <p:tag name="THINKCELLSHAPEDONOTDELETE" val="tbePda.Dnv0OrP3RbV2vfVA"/>
</p:tagLst>
</file>

<file path=ppt/tags/tag70.xml><?xml version="1.0" encoding="utf-8"?>
<p:tagLst xmlns:p="http://schemas.openxmlformats.org/presentationml/2006/main">
  <p:tag name="THINKCELLSHAPEDONOTDELETE" val="tOgdtYccumAGK.CgKTWkUFA"/>
</p:tagLst>
</file>

<file path=ppt/tags/tag71.xml><?xml version="1.0" encoding="utf-8"?>
<p:tagLst xmlns:p="http://schemas.openxmlformats.org/presentationml/2006/main">
  <p:tag name="THINKCELLSHAPEDONOTDELETE" val="tpbmq4QgLUECMsZQhonzlAw"/>
</p:tagLst>
</file>

<file path=ppt/tags/tag72.xml><?xml version="1.0" encoding="utf-8"?>
<p:tagLst xmlns:p="http://schemas.openxmlformats.org/presentationml/2006/main">
  <p:tag name="THINKCELLSHAPEDONOTDELETE" val="taUdANE.a7RY40hjgMBddIQ"/>
</p:tagLst>
</file>

<file path=ppt/tags/tag73.xml><?xml version="1.0" encoding="utf-8"?>
<p:tagLst xmlns:p="http://schemas.openxmlformats.org/presentationml/2006/main">
  <p:tag name="THINKCELLSHAPEDONOTDELETE" val="t.EBM4PEuPj4URpmQj7iVSQ"/>
</p:tagLst>
</file>

<file path=ppt/tags/tag74.xml><?xml version="1.0" encoding="utf-8"?>
<p:tagLst xmlns:p="http://schemas.openxmlformats.org/presentationml/2006/main">
  <p:tag name="THINKCELLSHAPEDONOTDELETE" val="tszyFGWEUmVOHGxBbiOx7cw"/>
</p:tagLst>
</file>

<file path=ppt/tags/tag75.xml><?xml version="1.0" encoding="utf-8"?>
<p:tagLst xmlns:p="http://schemas.openxmlformats.org/presentationml/2006/main">
  <p:tag name="THINKCELLSHAPEDONOTDELETE" val="tXHKg9yyQRv0zIeNEL0KVDA"/>
</p:tagLst>
</file>

<file path=ppt/tags/tag76.xml><?xml version="1.0" encoding="utf-8"?>
<p:tagLst xmlns:p="http://schemas.openxmlformats.org/presentationml/2006/main">
  <p:tag name="THINKCELLSHAPEDONOTDELETE" val="tiNpdR5_ukGS8qUpQYn9ttw"/>
</p:tagLst>
</file>

<file path=ppt/tags/tag77.xml><?xml version="1.0" encoding="utf-8"?>
<p:tagLst xmlns:p="http://schemas.openxmlformats.org/presentationml/2006/main">
  <p:tag name="THINKCELLSHAPEDONOTDELETE" val="tJxNMt6LD2KZomxaY8ece.Q"/>
</p:tagLst>
</file>

<file path=ppt/tags/tag78.xml><?xml version="1.0" encoding="utf-8"?>
<p:tagLst xmlns:p="http://schemas.openxmlformats.org/presentationml/2006/main">
  <p:tag name="THINKCELLSHAPEDONOTDELETE" val="tlIfcwQR4PO82tsneoTMFgA"/>
</p:tagLst>
</file>

<file path=ppt/tags/tag79.xml><?xml version="1.0" encoding="utf-8"?>
<p:tagLst xmlns:p="http://schemas.openxmlformats.org/presentationml/2006/main">
  <p:tag name="THINKCELLSHAPEDONOTDELETE" val="tpUKYpn1mLqEGNaazAnHP4A"/>
</p:tagLst>
</file>

<file path=ppt/tags/tag8.xml><?xml version="1.0" encoding="utf-8"?>
<p:tagLst xmlns:p="http://schemas.openxmlformats.org/presentationml/2006/main">
  <p:tag name="THINKCELLSHAPEDONOTDELETE" val="tbePda.Dnv0OrP3RbV2vfVA"/>
</p:tagLst>
</file>

<file path=ppt/tags/tag80.xml><?xml version="1.0" encoding="utf-8"?>
<p:tagLst xmlns:p="http://schemas.openxmlformats.org/presentationml/2006/main">
  <p:tag name="THINKCELLSHAPEDONOTDELETE" val="tK_HIZcfeqltIXxRgDcxJYA"/>
</p:tagLst>
</file>

<file path=ppt/tags/tag81.xml><?xml version="1.0" encoding="utf-8"?>
<p:tagLst xmlns:p="http://schemas.openxmlformats.org/presentationml/2006/main">
  <p:tag name="THINKCELLSHAPEDONOTDELETE" val="tZpthOBMeIc7waAanOALz5w"/>
</p:tagLst>
</file>

<file path=ppt/tags/tag82.xml><?xml version="1.0" encoding="utf-8"?>
<p:tagLst xmlns:p="http://schemas.openxmlformats.org/presentationml/2006/main">
  <p:tag name="THINKCELLSHAPEDONOTDELETE" val="taTjfdL2i3jf1aSW2k.CDtA"/>
</p:tagLst>
</file>

<file path=ppt/tags/tag83.xml><?xml version="1.0" encoding="utf-8"?>
<p:tagLst xmlns:p="http://schemas.openxmlformats.org/presentationml/2006/main">
  <p:tag name="THINKCELLSHAPEDONOTDELETE" val="thinkcellActiveDocDoNotDelete"/>
</p:tagLst>
</file>

<file path=ppt/tags/tag84.xml><?xml version="1.0" encoding="utf-8"?>
<p:tagLst xmlns:p="http://schemas.openxmlformats.org/presentationml/2006/main">
  <p:tag name="THINKCELLSHAPEDONOTDELETE" val="thinkcellActiveDocDoNotDelete"/>
</p:tagLst>
</file>

<file path=ppt/tags/tag85.xml><?xml version="1.0" encoding="utf-8"?>
<p:tagLst xmlns:p="http://schemas.openxmlformats.org/presentationml/2006/main">
  <p:tag name="THINKCELLSHAPEDONOTDELETE" val="taLdtltIfTjj51i.bw9xYxA"/>
</p:tagLst>
</file>

<file path=ppt/tags/tag86.xml><?xml version="1.0" encoding="utf-8"?>
<p:tagLst xmlns:p="http://schemas.openxmlformats.org/presentationml/2006/main">
  <p:tag name="THINKCELLSHAPEDONOTDELETE" val="t7wD7eZgC2e9PektJRljQug"/>
</p:tagLst>
</file>

<file path=ppt/tags/tag87.xml><?xml version="1.0" encoding="utf-8"?>
<p:tagLst xmlns:p="http://schemas.openxmlformats.org/presentationml/2006/main">
  <p:tag name="THINKCELLSHAPEDONOTDELETE" val="tz912B7LDLO0CxTVGkUjwIA"/>
</p:tagLst>
</file>

<file path=ppt/tags/tag88.xml><?xml version="1.0" encoding="utf-8"?>
<p:tagLst xmlns:p="http://schemas.openxmlformats.org/presentationml/2006/main">
  <p:tag name="THINKCELLSHAPEDONOTDELETE" val="t42OcrtL_2z5CMLSp5zY79w"/>
</p:tagLst>
</file>

<file path=ppt/tags/tag89.xml><?xml version="1.0" encoding="utf-8"?>
<p:tagLst xmlns:p="http://schemas.openxmlformats.org/presentationml/2006/main">
  <p:tag name="THINKCELLSHAPEDONOTDELETE" val="t1MJlRkHdRz5BROVq9yHiVw"/>
</p:tagLst>
</file>

<file path=ppt/tags/tag9.xml><?xml version="1.0" encoding="utf-8"?>
<p:tagLst xmlns:p="http://schemas.openxmlformats.org/presentationml/2006/main">
  <p:tag name="THINKCELLSHAPEDONOTDELETE" val="thinkcellActiveDocDoNotDelete"/>
</p:tagLst>
</file>

<file path=ppt/tags/tag90.xml><?xml version="1.0" encoding="utf-8"?>
<p:tagLst xmlns:p="http://schemas.openxmlformats.org/presentationml/2006/main">
  <p:tag name="THINKCELLSHAPEDONOTDELETE" val="t7xZAk4kO9pcSbaKd0kwBhg"/>
</p:tagLst>
</file>

<file path=ppt/tags/tag91.xml><?xml version="1.0" encoding="utf-8"?>
<p:tagLst xmlns:p="http://schemas.openxmlformats.org/presentationml/2006/main">
  <p:tag name="THINKCELLSHAPEDONOTDELETE" val="twQqG5XG_nRGY8XsYz73BtA"/>
</p:tagLst>
</file>

<file path=ppt/tags/tag92.xml><?xml version="1.0" encoding="utf-8"?>
<p:tagLst xmlns:p="http://schemas.openxmlformats.org/presentationml/2006/main">
  <p:tag name="THINKCELLSHAPEDONOTDELETE" val="tKGe_JeAwAwI6TJPa3Oy36g"/>
</p:tagLst>
</file>

<file path=ppt/tags/tag93.xml><?xml version="1.0" encoding="utf-8"?>
<p:tagLst xmlns:p="http://schemas.openxmlformats.org/presentationml/2006/main">
  <p:tag name="THINKCELLSHAPEDONOTDELETE" val="tIcswBzbVavcDdvp0YdaPPA"/>
</p:tagLst>
</file>

<file path=ppt/tags/tag94.xml><?xml version="1.0" encoding="utf-8"?>
<p:tagLst xmlns:p="http://schemas.openxmlformats.org/presentationml/2006/main">
  <p:tag name="THINKCELLSHAPEDONOTDELETE" val="twzE6kD1luRYYsSreNHnoQQ"/>
</p:tagLst>
</file>

<file path=ppt/tags/tag95.xml><?xml version="1.0" encoding="utf-8"?>
<p:tagLst xmlns:p="http://schemas.openxmlformats.org/presentationml/2006/main">
  <p:tag name="THINKCELLSHAPEDONOTDELETE" val="tRqxP1asjfW9m_j7s8C2uMA"/>
</p:tagLst>
</file>

<file path=ppt/tags/tag96.xml><?xml version="1.0" encoding="utf-8"?>
<p:tagLst xmlns:p="http://schemas.openxmlformats.org/presentationml/2006/main">
  <p:tag name="THINKCELLSHAPEDONOTDELETE" val="t36vTjsbJDzCDWZMfswkZnw"/>
</p:tagLst>
</file>

<file path=ppt/tags/tag97.xml><?xml version="1.0" encoding="utf-8"?>
<p:tagLst xmlns:p="http://schemas.openxmlformats.org/presentationml/2006/main">
  <p:tag name="THINKCELLSHAPEDONOTDELETE" val="tYaPsiN8I.TlzKHy2GyEJdg"/>
</p:tagLst>
</file>

<file path=ppt/tags/tag98.xml><?xml version="1.0" encoding="utf-8"?>
<p:tagLst xmlns:p="http://schemas.openxmlformats.org/presentationml/2006/main">
  <p:tag name="THINKCELLSHAPEDONOTDELETE" val="tD1bF6j4L_J0zoCKggJyrsg"/>
</p:tagLst>
</file>

<file path=ppt/tags/tag99.xml><?xml version="1.0" encoding="utf-8"?>
<p:tagLst xmlns:p="http://schemas.openxmlformats.org/presentationml/2006/main">
  <p:tag name="THINKCELLSHAPEDONOTDELETE" val="tYbvK.iQ0n3bMlyDPmQ59Ig"/>
</p:tagLst>
</file>

<file path=ppt/theme/theme1.xml><?xml version="1.0" encoding="utf-8"?>
<a:theme xmlns:a="http://schemas.openxmlformats.org/drawingml/2006/main" name="Office 主题​​">
  <a:themeElements>
    <a:clrScheme name="ABC New Template">
      <a:dk1>
        <a:sysClr val="windowText" lastClr="000000"/>
      </a:dk1>
      <a:lt1>
        <a:sysClr val="window" lastClr="FFFFFF"/>
      </a:lt1>
      <a:dk2>
        <a:srgbClr val="242852"/>
      </a:dk2>
      <a:lt2>
        <a:srgbClr val="ACCBF9"/>
      </a:lt2>
      <a:accent1>
        <a:srgbClr val="2898D8"/>
      </a:accent1>
      <a:accent2>
        <a:srgbClr val="3E89D8"/>
      </a:accent2>
      <a:accent3>
        <a:srgbClr val="7EC8E4"/>
      </a:accent3>
      <a:accent4>
        <a:srgbClr val="6BABD6"/>
      </a:accent4>
      <a:accent5>
        <a:srgbClr val="7F7F7F"/>
      </a:accent5>
      <a:accent6>
        <a:srgbClr val="FFFFFF"/>
      </a:accent6>
      <a:hlink>
        <a:srgbClr val="7F7F7F"/>
      </a:hlink>
      <a:folHlink>
        <a:srgbClr val="3EBBF0"/>
      </a:folHlink>
    </a:clrScheme>
    <a:fontScheme name="ABC New Template">
      <a:majorFont>
        <a:latin typeface="Arial"/>
        <a:ea typeface="黑体"/>
        <a:cs typeface=""/>
      </a:majorFont>
      <a:minorFont>
        <a:latin typeface="Arial"/>
        <a:ea typeface="微软雅黑"/>
        <a:cs typeface=""/>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buClr>
            <a:srgbClr val="2D97C8"/>
          </a:buClr>
          <a:buFont typeface="Arial" panose="020B0604020202020204"/>
          <a:buChar char="•"/>
          <a:defRPr sz="1400" dirty="0" smtClean="0">
            <a:latin typeface="Heiti SC Light" panose="02000000000000000000" charset="-122"/>
            <a:ea typeface="Heiti SC Light" panose="02000000000000000000" charset="-122"/>
            <a:cs typeface="Heiti SC Light" panose="02000000000000000000"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23331</Words>
  <Application>WPS 演示</Application>
  <PresentationFormat>宽屏</PresentationFormat>
  <Paragraphs>2540</Paragraphs>
  <Slides>59</Slides>
  <Notes>17</Notes>
  <HiddenSlides>0</HiddenSlides>
  <MMClips>0</MMClips>
  <ScaleCrop>false</ScaleCrop>
  <HeadingPairs>
    <vt:vector size="8" baseType="variant">
      <vt:variant>
        <vt:lpstr>已用的字体</vt:lpstr>
      </vt:variant>
      <vt:variant>
        <vt:i4>36</vt:i4>
      </vt:variant>
      <vt:variant>
        <vt:lpstr>主题</vt:lpstr>
      </vt:variant>
      <vt:variant>
        <vt:i4>1</vt:i4>
      </vt:variant>
      <vt:variant>
        <vt:lpstr>嵌入 OLE 服务器</vt:lpstr>
      </vt:variant>
      <vt:variant>
        <vt:i4>27</vt:i4>
      </vt:variant>
      <vt:variant>
        <vt:lpstr>幻灯片标题</vt:lpstr>
      </vt:variant>
      <vt:variant>
        <vt:i4>59</vt:i4>
      </vt:variant>
    </vt:vector>
  </HeadingPairs>
  <TitlesOfParts>
    <vt:vector size="123" baseType="lpstr">
      <vt:lpstr>Arial</vt:lpstr>
      <vt:lpstr>宋体</vt:lpstr>
      <vt:lpstr>Wingdings</vt:lpstr>
      <vt:lpstr>Arial</vt:lpstr>
      <vt:lpstr>Heiti SC Light</vt:lpstr>
      <vt:lpstr>Impact</vt:lpstr>
      <vt:lpstr>Heiti SC Medium</vt:lpstr>
      <vt:lpstr>微软雅黑</vt:lpstr>
      <vt:lpstr>汉仪旗黑</vt:lpstr>
      <vt:lpstr>微软雅黑</vt:lpstr>
      <vt:lpstr>微软雅黑</vt:lpstr>
      <vt:lpstr>微软雅黑</vt:lpstr>
      <vt:lpstr>黑体</vt:lpstr>
      <vt:lpstr>Verdana</vt:lpstr>
      <vt:lpstr>Wingdings</vt:lpstr>
      <vt:lpstr>宋体</vt:lpstr>
      <vt:lpstr>宋体-简</vt:lpstr>
      <vt:lpstr>Times New Roman</vt:lpstr>
      <vt:lpstr>Calibri</vt:lpstr>
      <vt:lpstr>Times New Roman</vt:lpstr>
      <vt:lpstr>Impact</vt:lpstr>
      <vt:lpstr>Gill Sans MT</vt:lpstr>
      <vt:lpstr>苹方-简</vt:lpstr>
      <vt:lpstr>Gill Sans MT</vt:lpstr>
      <vt:lpstr>BlinkMacSystemFont</vt:lpstr>
      <vt:lpstr>等线</vt:lpstr>
      <vt:lpstr>等线</vt:lpstr>
      <vt:lpstr>PingFang SC</vt:lpstr>
      <vt:lpstr>14</vt:lpstr>
      <vt:lpstr>Calibri</vt:lpstr>
      <vt:lpstr>Helvetica Neue</vt:lpstr>
      <vt:lpstr>黑体-简</vt:lpstr>
      <vt:lpstr>14</vt:lpstr>
      <vt:lpstr>宋体</vt:lpstr>
      <vt:lpstr>Arial Unicode MS</vt:lpstr>
      <vt:lpstr>Thonburi</vt:lpstr>
      <vt:lpstr>Office 主题​​</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羽之爱·品牌战略</vt:lpstr>
      <vt:lpstr>PowerPoint 演示文稿</vt:lpstr>
      <vt:lpstr>PowerPoint 演示文稿</vt:lpstr>
      <vt:lpstr>羽之爱战略规划</vt:lpstr>
      <vt:lpstr>羽之爱做什么？</vt:lpstr>
      <vt:lpstr>项目范围</vt:lpstr>
      <vt:lpstr>PowerPoint 演示文稿</vt:lpstr>
      <vt:lpstr>羽之爱内外部调研情况</vt:lpstr>
      <vt:lpstr>项目进度- 20221015</vt:lpstr>
      <vt:lpstr>PowerPoint 演示文稿</vt:lpstr>
      <vt:lpstr>核心能力评估（内部视角）</vt:lpstr>
      <vt:lpstr>核心能力评估（内部视角）</vt:lpstr>
      <vt:lpstr>核心能力评估（内部视角）</vt:lpstr>
      <vt:lpstr>核心能力评估（内部视角）</vt:lpstr>
      <vt:lpstr>核心能力评估总结（内部视角）</vt:lpstr>
      <vt:lpstr>PowerPoint 演示文稿</vt:lpstr>
      <vt:lpstr>羽之爱在训学员画像</vt:lpstr>
      <vt:lpstr>羽之爱在训学员家长画像</vt:lpstr>
      <vt:lpstr>家长选择机构时的关键因素</vt:lpstr>
      <vt:lpstr>家长选择羽之爱的原因与顾虑</vt:lpstr>
      <vt:lpstr>家长希望孩子提升的能力</vt:lpstr>
      <vt:lpstr>家长对羽之爱的期待</vt:lpstr>
      <vt:lpstr>羽之爱在训学员恢复效果</vt:lpstr>
      <vt:lpstr>羽之爱受众分析总结</vt:lpstr>
      <vt:lpstr>PowerPoint 演示文稿</vt:lpstr>
      <vt:lpstr>羽之爱现有品牌形象感知（内部）</vt:lpstr>
      <vt:lpstr>羽之爱现有品牌形象感知（外部）</vt:lpstr>
      <vt:lpstr>PowerPoint 演示文稿</vt:lpstr>
      <vt:lpstr>我国特殊儿童运动和康复行业有较大市场需求，政策利好，发展空间大</vt:lpstr>
      <vt:lpstr>对标机构选取与分析逻辑</vt:lpstr>
      <vt:lpstr>1. 围绕核心业务“水中康复”发展品牌的专业引领者</vt:lpstr>
      <vt:lpstr>2.结合受众+业务“少年运动”凸显品牌调性的创变者</vt:lpstr>
      <vt:lpstr>3. 温暖、有亲和力的特儿康复陪伴者</vt:lpstr>
      <vt:lpstr>PowerPoint 演示文稿</vt:lpstr>
      <vt:lpstr>5. 呼吁社会关注自闭症儿童，自闭症儿童个体社会化的探索者</vt:lpstr>
      <vt:lpstr>根据外部对标案例分析，我们挑选了两个维度进行对标（待讨论）</vt:lpstr>
      <vt:lpstr>梳理外部对标机构品牌方向，作为后续构建羽之爱定位的基础（待讨论）</vt:lpstr>
      <vt:lpstr>PowerPoint 演示文稿</vt:lpstr>
      <vt:lpstr>羽之爱现有品牌定位</vt:lpstr>
      <vt:lpstr>羽之爱品牌升级诉求</vt:lpstr>
      <vt:lpstr>带“康复”字眼的品牌宣传法律风险</vt:lpstr>
      <vt:lpstr>“康复相关”宣传方向建议</vt:lpstr>
      <vt:lpstr>品牌定位与品牌主张建议思路</vt:lpstr>
      <vt:lpstr>品牌定位与品牌主张建议思路</vt:lpstr>
      <vt:lpstr>使命愿景解读</vt:lpstr>
      <vt:lpstr>核心价值与能力</vt:lpstr>
      <vt:lpstr>家长的核心诉求/主要驱动因素</vt:lpstr>
      <vt:lpstr>品牌形象guideline</vt:lpstr>
      <vt:lpstr>品牌定位与品牌主张建议思路</vt:lpstr>
      <vt:lpstr>Next Step</vt:lpstr>
      <vt:lpstr>项目进度- 20221015</vt:lpstr>
      <vt:lpstr>PowerPoint 演示文稿</vt:lpstr>
      <vt:lpstr>附录</vt:lpstr>
      <vt:lpstr>5. 东方启音· 品牌屋</vt:lpstr>
      <vt:lpstr>5. 东方启音· 优势分析</vt:lpstr>
      <vt:lpstr>6. 星星雨· 品牌屋</vt:lpstr>
      <vt:lpstr>6. 星星雨· 优势分析</vt:lpstr>
      <vt:lpstr>7. 星星桥· 品牌屋</vt:lpstr>
      <vt:lpstr>7. 星星桥· 优势分析</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ABC_羽之爱第一阶段客户汇报(pre-read版)_1015</dc:title>
  <dc:creator>admin</dc:creator>
  <cp:lastModifiedBy>fuhuaqian</cp:lastModifiedBy>
  <cp:revision>75</cp:revision>
  <dcterms:created xsi:type="dcterms:W3CDTF">2024-08-01T03:17:32Z</dcterms:created>
  <dcterms:modified xsi:type="dcterms:W3CDTF">2024-08-01T03:17:32Z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2052-5.7.1.8093</vt:lpwstr>
  </property>
</Properties>
</file>